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98740"/>
            <a:ext cx="7766936" cy="3352096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</a:rPr>
              <a:t>Анализ методической работы в </a:t>
            </a:r>
            <a:r>
              <a:rPr lang="en-US" b="1" dirty="0">
                <a:latin typeface="Times New Roman" panose="02020603050405020304" pitchFamily="18" charset="0"/>
              </a:rPr>
              <a:t>I</a:t>
            </a:r>
            <a:r>
              <a:rPr lang="ru-RU" b="1" dirty="0">
                <a:latin typeface="Times New Roman" panose="02020603050405020304" pitchFamily="18" charset="0"/>
              </a:rPr>
              <a:t> полугодии 2022/2023 учебного 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Методист ЦДЮТ Ипатова Ю.Н.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67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228600"/>
            <a:r>
              <a:rPr lang="ru-RU" b="1" dirty="0">
                <a:latin typeface="Times New Roman" panose="02020603050405020304" pitchFamily="18" charset="0"/>
              </a:rPr>
              <a:t>Кадровый состав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228600" algn="just"/>
            <a:r>
              <a:rPr lang="ru-RU" dirty="0">
                <a:latin typeface="Times New Roman" panose="02020603050405020304" pitchFamily="18" charset="0"/>
              </a:rPr>
              <a:t>В МБОУ района работают 34 педагогов-организаторов</a:t>
            </a:r>
            <a:endParaRPr lang="ru-RU" dirty="0"/>
          </a:p>
          <a:p>
            <a:pPr algn="just"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</a:rPr>
              <a:t>по квалификационной категории:</a:t>
            </a:r>
            <a:endParaRPr lang="ru-RU" dirty="0"/>
          </a:p>
          <a:p>
            <a:pPr algn="just"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</a:rPr>
              <a:t>•	</a:t>
            </a:r>
            <a:r>
              <a:rPr lang="ru-RU" dirty="0" err="1">
                <a:latin typeface="Times New Roman" panose="02020603050405020304" pitchFamily="18" charset="0"/>
              </a:rPr>
              <a:t>сзд</a:t>
            </a:r>
            <a:r>
              <a:rPr lang="ru-RU" dirty="0">
                <a:latin typeface="Times New Roman" panose="02020603050405020304" pitchFamily="18" charset="0"/>
              </a:rPr>
              <a:t> –13</a:t>
            </a:r>
            <a:endParaRPr lang="ru-RU" dirty="0"/>
          </a:p>
          <a:p>
            <a:pPr algn="just"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</a:rPr>
              <a:t>•	первая – 4</a:t>
            </a:r>
            <a:endParaRPr lang="ru-RU" dirty="0"/>
          </a:p>
          <a:p>
            <a:pPr algn="just"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</a:rPr>
              <a:t>•	высшая – 3</a:t>
            </a:r>
            <a:endParaRPr lang="ru-RU" dirty="0"/>
          </a:p>
          <a:p>
            <a:pPr algn="just"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</a:rPr>
              <a:t>	В </a:t>
            </a:r>
            <a:r>
              <a:rPr lang="en-US" dirty="0">
                <a:latin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</a:rPr>
              <a:t> полугодии 2022/2023 учебного года  педагог-организатор МБОУ «Пожарская школа»  Бутенко М.В. подала заявление и документы на присвоение первой квалификационной категории. </a:t>
            </a:r>
            <a:endParaRPr lang="ru-RU" dirty="0"/>
          </a:p>
          <a:p>
            <a:pPr indent="228600" algn="just"/>
            <a:r>
              <a:rPr lang="ru-RU" dirty="0">
                <a:latin typeface="Times New Roman" panose="02020603050405020304" pitchFamily="18" charset="0"/>
              </a:rPr>
              <a:t>В </a:t>
            </a:r>
            <a:r>
              <a:rPr lang="en-US" dirty="0">
                <a:latin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</a:rPr>
              <a:t> полугодии 2022/2023 учебного года  в соответствии с планом методической работы проведено 4 методических мероприятий, из них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2 инструктивно-методических совещания;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- 2 заседания педагогов-организаторов;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- 1 заседание творческой группы;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- 1 заседание РМО классных руководителей.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8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26211"/>
            <a:ext cx="8596668" cy="5710687"/>
          </a:xfrm>
        </p:spPr>
        <p:txBody>
          <a:bodyPr>
            <a:normAutofit/>
          </a:bodyPr>
          <a:lstStyle/>
          <a:p>
            <a:pPr algn="just">
              <a:tabLst>
                <a:tab pos="2357120" algn="l"/>
              </a:tabLst>
            </a:pPr>
            <a:r>
              <a:rPr lang="ru-RU" dirty="0">
                <a:latin typeface="Times New Roman" panose="02020603050405020304" pitchFamily="18" charset="0"/>
              </a:rPr>
              <a:t>в МБОУ Симферопольского района во исполнение Указа Главы Республики Крым от 28.04.2021  № 103-У «О создании совета президентов ученического самоуправления Республики Крым» и в соответствии с законом Российской Федерации от 29.12.2012 № 273-ФЗ «Об образовании в Российской Федерации»  в школах муниципалитета организована работа по развитию ученического самоуправления. В сентябре-октябре, 2022г. проведены заседания ученических советов МБОУ по вопросам замещения вакантных должностей министров, сформированы кабинеты министров, утвержден план работы и совет наставников по 10 направлениям деятельности министерств (Распоряжение администрации Симферопольского района от 12.10.2021№ 431-р «Об организации деятельности Совета ученического самоуправления Симферопольского района Республики Крым») Советы ученических самоуправлений школ подали заявки на участие во всероссийском конкурсе команд ученического самоуправления «Территория </a:t>
            </a:r>
            <a:r>
              <a:rPr lang="ru-RU" dirty="0" err="1">
                <a:latin typeface="Times New Roman" panose="02020603050405020304" pitchFamily="18" charset="0"/>
              </a:rPr>
              <a:t>УСпеха</a:t>
            </a:r>
            <a:r>
              <a:rPr lang="ru-RU" dirty="0">
                <a:latin typeface="Times New Roman" panose="02020603050405020304" pitchFamily="18" charset="0"/>
              </a:rPr>
              <a:t>».  Проведен слет президентов Симферопольского района, реализован ряд акций и активностей (акции «Мы вместе», «Письмо солдату», «Дети – детям», «300 солнечных дней»). В разработке находится несколько новых проектов и активностей.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09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pPr algn="just">
              <a:tabLst>
                <a:tab pos="2357120" algn="l"/>
              </a:tabLst>
            </a:pPr>
            <a:r>
              <a:rPr lang="ru-RU" dirty="0">
                <a:latin typeface="Times New Roman" panose="02020603050405020304" pitchFamily="18" charset="0"/>
              </a:rPr>
              <a:t>В ноябре 2022 года Президенты МБОУ муниципалитета приняли участие в форуме «Мы – будущее страны!» крымской лиги активистов совета старшеклассников Республики Крым в ДОЛ «</a:t>
            </a:r>
            <a:r>
              <a:rPr lang="en-US" dirty="0">
                <a:latin typeface="Times New Roman" panose="02020603050405020304" pitchFamily="18" charset="0"/>
              </a:rPr>
              <a:t>Gagarin</a:t>
            </a:r>
            <a:r>
              <a:rPr lang="ru-RU" dirty="0">
                <a:latin typeface="Times New Roman" panose="02020603050405020304" pitchFamily="18" charset="0"/>
              </a:rPr>
              <a:t>» (приказ управления образования администрации Симферопольского района от 02.11.2022 № 921).</a:t>
            </a:r>
            <a:endParaRPr lang="ru-RU" dirty="0"/>
          </a:p>
          <a:p>
            <a:pPr algn="just">
              <a:tabLst>
                <a:tab pos="2357120" algn="l"/>
              </a:tabLst>
            </a:pPr>
            <a:r>
              <a:rPr lang="ru-RU" dirty="0">
                <a:latin typeface="Times New Roman" panose="02020603050405020304" pitchFamily="18" charset="0"/>
              </a:rPr>
              <a:t>            В октябре 2022 года в соответствии с приказом управления образования администрации Симферопольского района от 17.10.2022 № 855 Президенты школ района приняли участие в ежегодном установочном семинаре для Лидеров ученического самоуправления.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0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49580"/>
            <a:r>
              <a:rPr lang="ru-RU" b="1" i="1" dirty="0">
                <a:latin typeface="Times New Roman" panose="02020603050405020304" pitchFamily="18" charset="0"/>
              </a:rPr>
              <a:t>Изучение и анализ организации воспитательной работы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/>
            <a:r>
              <a:rPr lang="ru-RU" dirty="0">
                <a:latin typeface="Times New Roman" panose="02020603050405020304" pitchFamily="18" charset="0"/>
              </a:rPr>
              <a:t>В  </a:t>
            </a:r>
            <a:r>
              <a:rPr lang="en-US" dirty="0">
                <a:latin typeface="Times New Roman" panose="02020603050405020304" pitchFamily="18" charset="0"/>
              </a:rPr>
              <a:t>I </a:t>
            </a:r>
            <a:r>
              <a:rPr lang="ru-RU" dirty="0">
                <a:latin typeface="Times New Roman" panose="02020603050405020304" pitchFamily="18" charset="0"/>
              </a:rPr>
              <a:t>полугодии 2022/2023 учебного года в рамках тематических выездов проанализирована деятельность по реализации федеральных и региональных проектов в рамках национального проекта «Образование», организация внеурочной деятельности в 6 МБОУ: «Перовская школа-гимназия им. </a:t>
            </a:r>
            <a:r>
              <a:rPr lang="ru-RU" dirty="0" err="1">
                <a:latin typeface="Times New Roman" panose="02020603050405020304" pitchFamily="18" charset="0"/>
              </a:rPr>
              <a:t>Хачирашвили</a:t>
            </a:r>
            <a:r>
              <a:rPr lang="ru-RU" dirty="0">
                <a:latin typeface="Times New Roman" panose="02020603050405020304" pitchFamily="18" charset="0"/>
              </a:rPr>
              <a:t> Г. А.», «Винницкая  школа», «Николаевская школа», «Партизанская школа им.</a:t>
            </a:r>
            <a:r>
              <a:rPr lang="ru-RU" sz="1600" b="1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А.П.Богданова</a:t>
            </a:r>
            <a:r>
              <a:rPr lang="ru-RU" dirty="0">
                <a:latin typeface="Times New Roman" panose="02020603050405020304" pitchFamily="18" charset="0"/>
              </a:rPr>
              <a:t>», «Донская школа им. В.П. Давиденко», «</a:t>
            </a:r>
            <a:r>
              <a:rPr lang="ru-RU" dirty="0" err="1">
                <a:latin typeface="Times New Roman" panose="02020603050405020304" pitchFamily="18" charset="0"/>
              </a:rPr>
              <a:t>Залесская</a:t>
            </a:r>
            <a:r>
              <a:rPr lang="ru-RU" dirty="0">
                <a:latin typeface="Times New Roman" panose="02020603050405020304" pitchFamily="18" charset="0"/>
              </a:rPr>
              <a:t> школа».  В целом, работа по реализации федеральных и региональных проектов в рамках национального проекта «Образование» и организации внеурочной деятельности в МБОУ построена в соответствии с требованиями действующего законодательства.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646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3374"/>
          </a:xfrm>
        </p:spPr>
        <p:txBody>
          <a:bodyPr/>
          <a:lstStyle/>
          <a:p>
            <a:r>
              <a:rPr lang="ru-RU" dirty="0" smtClean="0"/>
              <a:t>Участие ученического самоуправления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887996"/>
              </p:ext>
            </p:extLst>
          </p:nvPr>
        </p:nvGraphicFramePr>
        <p:xfrm>
          <a:off x="817483" y="1362974"/>
          <a:ext cx="8921740" cy="5118735"/>
        </p:xfrm>
        <a:graphic>
          <a:graphicData uri="http://schemas.openxmlformats.org/drawingml/2006/table">
            <a:tbl>
              <a:tblPr firstRow="1" firstCol="1" bandRow="1"/>
              <a:tblGrid>
                <a:gridCol w="8921740">
                  <a:extLst>
                    <a:ext uri="{9D8B030D-6E8A-4147-A177-3AD203B41FA5}">
                      <a16:colId xmlns:a16="http://schemas.microsoft.com/office/drawing/2014/main" val="1538875946"/>
                    </a:ext>
                  </a:extLst>
                </a:gridCol>
              </a:tblGrid>
              <a:tr h="772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Акция ко Дню матери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012811"/>
                  </a:ext>
                </a:extLst>
              </a:tr>
              <a:tr h="539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Круглый стол, посвященный </a:t>
                      </a:r>
                      <a:r>
                        <a:rPr lang="ru-RU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волонтерству</a:t>
                      </a: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добровольчеству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63442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Акция «Почта дружбы»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451440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Запустили акцию «Завтрак для папы»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505879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Квест</a:t>
                      </a: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президентов УС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30315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Акция «Открытка для родных»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645" marR="676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0378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1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306561"/>
              </p:ext>
            </p:extLst>
          </p:nvPr>
        </p:nvGraphicFramePr>
        <p:xfrm>
          <a:off x="603849" y="224290"/>
          <a:ext cx="9066362" cy="6104925"/>
        </p:xfrm>
        <a:graphic>
          <a:graphicData uri="http://schemas.openxmlformats.org/drawingml/2006/table">
            <a:tbl>
              <a:tblPr firstRow="1" firstCol="1" bandRow="1"/>
              <a:tblGrid>
                <a:gridCol w="9066362">
                  <a:extLst>
                    <a:ext uri="{9D8B030D-6E8A-4147-A177-3AD203B41FA5}">
                      <a16:colId xmlns:a16="http://schemas.microsoft.com/office/drawing/2014/main" val="1067000890"/>
                    </a:ext>
                  </a:extLst>
                </a:gridCol>
              </a:tblGrid>
              <a:tr h="232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Форум «Мы – будущее страны!»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502332"/>
                  </a:ext>
                </a:extLst>
              </a:tr>
              <a:tr h="905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Запустили акцию «Народный костюм» ко Дню народного единства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937066"/>
                  </a:ext>
                </a:extLst>
              </a:tr>
              <a:tr h="3879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Акция «Мама – супер герой»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4404628"/>
                  </a:ext>
                </a:extLst>
              </a:tr>
              <a:tr h="517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Акция «300 солнечных дней»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1128430"/>
                  </a:ext>
                </a:extLst>
              </a:tr>
              <a:tr h="517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Запустили акцию «Точь-в-точь»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145885"/>
                  </a:ext>
                </a:extLst>
              </a:tr>
              <a:tr h="517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акции «Тайный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санта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4410051"/>
                  </a:ext>
                </a:extLst>
              </a:tr>
              <a:tr h="517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Круглый стол «Скажи коррупции – нет!»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565624"/>
                  </a:ext>
                </a:extLst>
              </a:tr>
              <a:tr h="258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Встреча с главой РК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63788"/>
                  </a:ext>
                </a:extLst>
              </a:tr>
              <a:tr h="11637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конкурсах «Мой район», «Молодежь Симферопольского района»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768144"/>
                  </a:ext>
                </a:extLst>
              </a:tr>
              <a:tr h="517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Спортивный праздник «Мы вместе»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65" marR="4326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825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5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5400" dirty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  <a:t>Благодарю за внимание!</a:t>
            </a:r>
            <a:br>
              <a:rPr lang="ru-RU" sz="5400" dirty="0">
                <a:solidFill>
                  <a:schemeClr val="accent2">
                    <a:lumMod val="75000"/>
                  </a:schemeClr>
                </a:solidFill>
                <a:ea typeface="+mn-ea"/>
                <a:cs typeface="+mn-cs"/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951" y="1699404"/>
            <a:ext cx="7453223" cy="4960188"/>
          </a:xfrm>
        </p:spPr>
      </p:pic>
    </p:spTree>
    <p:extLst>
      <p:ext uri="{BB962C8B-B14F-4D97-AF65-F5344CB8AC3E}">
        <p14:creationId xmlns:p14="http://schemas.microsoft.com/office/powerpoint/2010/main" val="18227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70958"/>
          </a:xfrm>
        </p:spPr>
        <p:txBody>
          <a:bodyPr>
            <a:noAutofit/>
          </a:bodyPr>
          <a:lstStyle/>
          <a:p>
            <a:pPr marL="457200" indent="449580" fontAlgn="base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Деятельность МБОУ Симферопольского района по организации воспитательной работы в 2022/2023 учебном  году осуществлялась в соответствии с действующим законодательством:</a:t>
            </a:r>
            <a:b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1880558"/>
            <a:ext cx="11887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законом  от 29 декабря 2012 г. № 273-ФЗ «Об образовании в Российской Федерации»;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 внесении изменений в Федеральный закон «Об образовании в Российской Федерации» по вопросам воспитания обучающихся» от 31.07.2020 г. № 304-ФЗ;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07 мая 2012 года № 599«О мерах по реализации государственной политики в области образования и науки»;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Указом Президента Российской Федерации от 29.05.2017 г. № 240  «Об объявлении в Российской Федерации Десятилетия детства»;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Указом Президента РФ от 7 мая 2018 г. № 204 "О национальных целях и стратегических задачах развития Российской Федерации на период до 2024 года”;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Государственной программой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«Стратегия развития воспитания в Российской Федерации на период до 2025 года»;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проектом «Патриотическое воспитание»;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проектом «Социальная активность»;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просвещения Российской Федерации от 28.08.2020г.  № 442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образования»;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62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409" y="586596"/>
            <a:ext cx="11921704" cy="4799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Конституцией Республики Крым (статьями 83, 84);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 Республики Крым от 29.05.2014 г. № 5-ЗРК «О системе исполнительных органов государственной власти Республики Крым» </a:t>
            </a: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статьями 28, 33, 41);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 Республики Крым от 06 июля 2015 года  № 131-ЗРК/2015 «Об образовании в Республике Крым»;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Государственной программой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«Концепция патриотического и духовно-нравственного воспитания населения в Республике Крым»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Распоряжением Совета министров Республики Крым от 08.12.2021  № 1658-р «Об утверждении плана мероприятий </a:t>
            </a: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в Республике Крым в 2021-2025 годах Стратегии развития воспитания в Российской Федерации на период до 2025 года»;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Распоряжением администрации Симферопольского района Республики Крым от 12.10.2021  № 431-р «Об организации деятельности Совета ученического самоуправления Симферопольского района Республики Крым»;</a:t>
            </a:r>
            <a:endParaRPr lang="ru-RU" sz="1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Стратегии национальной безопасности Российской Федерации (Указ Президента Российской Федерации от 2 июля 2021 г. № 400);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Федеральных государственных образовательных стандартов (далее — ФГОС) начального общего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(приказ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31 мая 2021 г. № 286), основного общего образования (приказ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31 мая 2021 г. № 287), среднего общего образования (приказ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17 мая 2012 г. № 413);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 от 18.07.2022 №АБ-1951/06 «Об актуализации примерной рабочей программы воспитания»;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 от 15.04.2022 №СК-295/06 «Об использовании государственных символов Российской Федерации»;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 от 17.06.2022 № АБ-1611/06 «О направлении Стандарта церемониала»;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 от 05.07.2022 №АВ-12290/03 «О направлении методических рекомендаций по организации внеурочной деятельности»;</a:t>
            </a:r>
            <a:endParaRPr lang="ru-RU" sz="11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 от 17.06.2022 №03-871 «Об организации занятий «Разговоры о важном»».</a:t>
            </a:r>
            <a:endParaRPr lang="ru-RU" sz="11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121"/>
          </a:xfrm>
        </p:spPr>
        <p:txBody>
          <a:bodyPr>
            <a:normAutofit fontScale="90000"/>
          </a:bodyPr>
          <a:lstStyle/>
          <a:p>
            <a:pPr fontAlgn="base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</a:rPr>
              <a:t>Характеристика кадрового состава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432" y="1345721"/>
            <a:ext cx="8596668" cy="4764653"/>
          </a:xfrm>
        </p:spPr>
        <p:txBody>
          <a:bodyPr/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По состоянию на 29.12.2022 г. численность работников по организации воспитательного процесса в 42 МБОУ составляет:</a:t>
            </a:r>
            <a:endParaRPr lang="ru-RU" dirty="0"/>
          </a:p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заместителей директоров по ВР – 41 человек;</a:t>
            </a:r>
            <a:endParaRPr lang="ru-RU" dirty="0"/>
          </a:p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педагогов-организаторов – 34 человек;</a:t>
            </a:r>
            <a:endParaRPr lang="ru-RU" dirty="0"/>
          </a:p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Руководство ШМО классных руководителей осуществляет 42 человека.</a:t>
            </a:r>
            <a:endParaRPr lang="ru-RU" dirty="0"/>
          </a:p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В настоящее время в образовательных учреждениях района работает 15 молодых педагога-организатора в МБОУ: «</a:t>
            </a:r>
            <a:r>
              <a:rPr lang="ru-RU" dirty="0" err="1">
                <a:latin typeface="Times New Roman" panose="02020603050405020304" pitchFamily="18" charset="0"/>
              </a:rPr>
              <a:t>Кольчугинская</a:t>
            </a:r>
            <a:r>
              <a:rPr lang="ru-RU" dirty="0">
                <a:latin typeface="Times New Roman" panose="02020603050405020304" pitchFamily="18" charset="0"/>
              </a:rPr>
              <a:t> школа № 1 им. </a:t>
            </a:r>
            <a:r>
              <a:rPr lang="ru-RU" dirty="0" err="1">
                <a:latin typeface="Times New Roman" panose="02020603050405020304" pitchFamily="18" charset="0"/>
              </a:rPr>
              <a:t>Авраамова</a:t>
            </a:r>
            <a:r>
              <a:rPr lang="ru-RU" dirty="0">
                <a:latin typeface="Times New Roman" panose="02020603050405020304" pitchFamily="18" charset="0"/>
              </a:rPr>
              <a:t> Г.Н.», «</a:t>
            </a:r>
            <a:r>
              <a:rPr lang="ru-RU" dirty="0" err="1">
                <a:latin typeface="Times New Roman" panose="02020603050405020304" pitchFamily="18" charset="0"/>
              </a:rPr>
              <a:t>Мирновская</a:t>
            </a:r>
            <a:r>
              <a:rPr lang="ru-RU" dirty="0">
                <a:latin typeface="Times New Roman" panose="02020603050405020304" pitchFamily="18" charset="0"/>
              </a:rPr>
              <a:t> школа № 2», «Николаевская школа», «</a:t>
            </a:r>
            <a:r>
              <a:rPr lang="ru-RU" dirty="0" err="1">
                <a:latin typeface="Times New Roman" panose="02020603050405020304" pitchFamily="18" charset="0"/>
              </a:rPr>
              <a:t>Укромновская</a:t>
            </a:r>
            <a:r>
              <a:rPr lang="ru-RU" dirty="0">
                <a:latin typeface="Times New Roman" panose="02020603050405020304" pitchFamily="18" charset="0"/>
              </a:rPr>
              <a:t> школа», «Украинская школа», «Гвардейская школа-гимназия №2», «Донская школа им. В.П. Давиденко», «</a:t>
            </a:r>
            <a:r>
              <a:rPr lang="ru-RU" dirty="0" err="1">
                <a:latin typeface="Times New Roman" panose="02020603050405020304" pitchFamily="18" charset="0"/>
              </a:rPr>
              <a:t>Журавлевская</a:t>
            </a:r>
            <a:r>
              <a:rPr lang="ru-RU" dirty="0">
                <a:latin typeface="Times New Roman" panose="02020603050405020304" pitchFamily="18" charset="0"/>
              </a:rPr>
              <a:t> школа», «Кубанская школа им. </a:t>
            </a:r>
            <a:r>
              <a:rPr lang="ru-RU" dirty="0" err="1">
                <a:latin typeface="Times New Roman" panose="02020603050405020304" pitchFamily="18" charset="0"/>
              </a:rPr>
              <a:t>С.П.Королева</a:t>
            </a:r>
            <a:r>
              <a:rPr lang="ru-RU" dirty="0">
                <a:latin typeface="Times New Roman" panose="02020603050405020304" pitchFamily="18" charset="0"/>
              </a:rPr>
              <a:t>», «</a:t>
            </a:r>
            <a:r>
              <a:rPr lang="ru-RU" dirty="0" err="1">
                <a:latin typeface="Times New Roman" panose="02020603050405020304" pitchFamily="18" charset="0"/>
              </a:rPr>
              <a:t>Мазанская</a:t>
            </a:r>
            <a:r>
              <a:rPr lang="ru-RU" dirty="0">
                <a:latin typeface="Times New Roman" panose="02020603050405020304" pitchFamily="18" charset="0"/>
              </a:rPr>
              <a:t> школа», «</a:t>
            </a:r>
            <a:r>
              <a:rPr lang="ru-RU" dirty="0" err="1">
                <a:latin typeface="Times New Roman" panose="02020603050405020304" pitchFamily="18" charset="0"/>
              </a:rPr>
              <a:t>Родниковская</a:t>
            </a:r>
            <a:r>
              <a:rPr lang="ru-RU" dirty="0">
                <a:latin typeface="Times New Roman" panose="02020603050405020304" pitchFamily="18" charset="0"/>
              </a:rPr>
              <a:t> школа-гимназия», «</a:t>
            </a:r>
            <a:r>
              <a:rPr lang="ru-RU" dirty="0" err="1">
                <a:latin typeface="Times New Roman" panose="02020603050405020304" pitchFamily="18" charset="0"/>
              </a:rPr>
              <a:t>Чайкинская</a:t>
            </a:r>
            <a:r>
              <a:rPr lang="ru-RU" dirty="0">
                <a:latin typeface="Times New Roman" panose="02020603050405020304" pitchFamily="18" charset="0"/>
              </a:rPr>
              <a:t> школа», «</a:t>
            </a:r>
            <a:r>
              <a:rPr lang="ru-RU" dirty="0" err="1">
                <a:latin typeface="Times New Roman" panose="02020603050405020304" pitchFamily="18" charset="0"/>
              </a:rPr>
              <a:t>Залесская</a:t>
            </a:r>
            <a:r>
              <a:rPr lang="ru-RU" dirty="0">
                <a:latin typeface="Times New Roman" panose="02020603050405020304" pitchFamily="18" charset="0"/>
              </a:rPr>
              <a:t> школа», «</a:t>
            </a:r>
            <a:r>
              <a:rPr lang="ru-RU" dirty="0" err="1">
                <a:latin typeface="Times New Roman" panose="02020603050405020304" pitchFamily="18" charset="0"/>
              </a:rPr>
              <a:t>Заречненская</a:t>
            </a:r>
            <a:r>
              <a:rPr lang="ru-RU" dirty="0">
                <a:latin typeface="Times New Roman" panose="02020603050405020304" pitchFamily="18" charset="0"/>
              </a:rPr>
              <a:t> школа», «</a:t>
            </a:r>
            <a:r>
              <a:rPr lang="ru-RU" dirty="0" err="1">
                <a:latin typeface="Times New Roman" panose="02020603050405020304" pitchFamily="18" charset="0"/>
              </a:rPr>
              <a:t>Краснозорькинская</a:t>
            </a:r>
            <a:r>
              <a:rPr lang="ru-RU" dirty="0">
                <a:latin typeface="Times New Roman" panose="02020603050405020304" pitchFamily="18" charset="0"/>
              </a:rPr>
              <a:t> начальная школа»,   что составляет 44% от общей численности.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2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pPr algn="just" fontAlgn="base"/>
            <a:endParaRPr lang="ru-RU" dirty="0" smtClean="0">
              <a:latin typeface="Times New Roman" panose="02020603050405020304" pitchFamily="18" charset="0"/>
            </a:endParaRPr>
          </a:p>
          <a:p>
            <a:pPr algn="just" fontAlgn="base"/>
            <a:endParaRPr lang="ru-RU" dirty="0">
              <a:latin typeface="Times New Roman" panose="02020603050405020304" pitchFamily="18" charset="0"/>
            </a:endParaRPr>
          </a:p>
          <a:p>
            <a:pPr algn="just" fontAlgn="base"/>
            <a:r>
              <a:rPr lang="ru-RU" dirty="0" smtClean="0">
                <a:latin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</a:rPr>
              <a:t>МБОУ «</a:t>
            </a:r>
            <a:r>
              <a:rPr lang="ru-RU" dirty="0" err="1">
                <a:latin typeface="Times New Roman" panose="02020603050405020304" pitchFamily="18" charset="0"/>
              </a:rPr>
              <a:t>Широковская</a:t>
            </a:r>
            <a:r>
              <a:rPr lang="ru-RU" dirty="0">
                <a:latin typeface="Times New Roman" panose="02020603050405020304" pitchFamily="18" charset="0"/>
              </a:rPr>
              <a:t> школа» один специалист совмещает 2 должности (заместителя директора по ВР и педагога-организатора). В МБОУ:  «Винницкая школа», «Гвардейская школа №1», «</a:t>
            </a:r>
            <a:r>
              <a:rPr lang="ru-RU" dirty="0" err="1">
                <a:latin typeface="Times New Roman" panose="02020603050405020304" pitchFamily="18" charset="0"/>
              </a:rPr>
              <a:t>Денисовская</a:t>
            </a:r>
            <a:r>
              <a:rPr lang="ru-RU" dirty="0">
                <a:latin typeface="Times New Roman" panose="02020603050405020304" pitchFamily="18" charset="0"/>
              </a:rPr>
              <a:t> школа»,  «</a:t>
            </a:r>
            <a:r>
              <a:rPr lang="ru-RU" dirty="0" err="1">
                <a:latin typeface="Times New Roman" panose="02020603050405020304" pitchFamily="18" charset="0"/>
              </a:rPr>
              <a:t>Маленская</a:t>
            </a:r>
            <a:r>
              <a:rPr lang="ru-RU" dirty="0">
                <a:latin typeface="Times New Roman" panose="02020603050405020304" pitchFamily="18" charset="0"/>
              </a:rPr>
              <a:t> школа», «</a:t>
            </a:r>
            <a:r>
              <a:rPr lang="ru-RU" dirty="0" err="1">
                <a:latin typeface="Times New Roman" panose="02020603050405020304" pitchFamily="18" charset="0"/>
              </a:rPr>
              <a:t>Мирновская</a:t>
            </a:r>
            <a:r>
              <a:rPr lang="ru-RU" dirty="0">
                <a:latin typeface="Times New Roman" panose="02020603050405020304" pitchFamily="18" charset="0"/>
              </a:rPr>
              <a:t> школа №1», «</a:t>
            </a:r>
            <a:r>
              <a:rPr lang="ru-RU" dirty="0" err="1">
                <a:latin typeface="Times New Roman" panose="02020603050405020304" pitchFamily="18" charset="0"/>
              </a:rPr>
              <a:t>Новоселовская</a:t>
            </a:r>
            <a:r>
              <a:rPr lang="ru-RU" dirty="0">
                <a:latin typeface="Times New Roman" panose="02020603050405020304" pitchFamily="18" charset="0"/>
              </a:rPr>
              <a:t> школа», «Перовская школа-гимназия имени Героя Социалистического Труда </a:t>
            </a:r>
            <a:r>
              <a:rPr lang="ru-RU" dirty="0" err="1">
                <a:latin typeface="Times New Roman" panose="02020603050405020304" pitchFamily="18" charset="0"/>
              </a:rPr>
              <a:t>Хачирашвили</a:t>
            </a:r>
            <a:r>
              <a:rPr lang="ru-RU" dirty="0">
                <a:latin typeface="Times New Roman" panose="02020603050405020304" pitchFamily="18" charset="0"/>
              </a:rPr>
              <a:t> Георгия Александровича», «</a:t>
            </a:r>
            <a:r>
              <a:rPr lang="ru-RU" dirty="0" err="1">
                <a:latin typeface="Times New Roman" panose="02020603050405020304" pitchFamily="18" charset="0"/>
              </a:rPr>
              <a:t>Перевальненская</a:t>
            </a:r>
            <a:r>
              <a:rPr lang="ru-RU" dirty="0">
                <a:latin typeface="Times New Roman" panose="02020603050405020304" pitchFamily="18" charset="0"/>
              </a:rPr>
              <a:t> школа им. </a:t>
            </a:r>
            <a:r>
              <a:rPr lang="ru-RU" dirty="0" err="1">
                <a:latin typeface="Times New Roman" panose="02020603050405020304" pitchFamily="18" charset="0"/>
              </a:rPr>
              <a:t>Ф.И.Федоренко</a:t>
            </a:r>
            <a:r>
              <a:rPr lang="ru-RU" dirty="0">
                <a:latin typeface="Times New Roman" panose="02020603050405020304" pitchFamily="18" charset="0"/>
              </a:rPr>
              <a:t>»   должность педагога-организатора вакантна.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63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375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</a:rPr>
              <a:t>Информационно-методическая работа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52755"/>
            <a:ext cx="8596668" cy="4488607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</a:rPr>
              <a:t>В </a:t>
            </a:r>
            <a:r>
              <a:rPr lang="en-US" dirty="0">
                <a:latin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</a:rPr>
              <a:t> полугодии 2022/2023 учебного года была продолжена работа по проблемной теме организации воспитательного процесса в муниципалитете: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«Создание системы воспитательной работы, направленной на социализацию обучающихся с учетом потенциальных возможностей каждого индивида в условиях современного образования».</a:t>
            </a:r>
            <a:endParaRPr lang="ru-RU" dirty="0"/>
          </a:p>
          <a:p>
            <a:pPr marL="90170" algn="just"/>
            <a:r>
              <a:rPr lang="ru-RU" b="1" i="1" dirty="0">
                <a:latin typeface="Times New Roman" panose="02020603050405020304" pitchFamily="18" charset="0"/>
              </a:rPr>
              <a:t>Ведущими направлениями работы методической службы по организации и сопровождению воспитательного процесса явились: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1. </a:t>
            </a:r>
            <a:r>
              <a:rPr lang="ru-RU" b="1" dirty="0">
                <a:latin typeface="Times New Roman" panose="02020603050405020304" pitchFamily="18" charset="0"/>
              </a:rPr>
              <a:t>Организация деятельности:</a:t>
            </a:r>
            <a:endParaRPr lang="ru-RU" b="1" dirty="0"/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ИМС заместителей директоров по ВР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РМО педагогов-организаторов, классных руководителей;  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ТГ по организации и методическому сопровождению воспитательной работы;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ЭГ педагогов-организаторов.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ШМУ заместителей директоров по воспитательной работе, педагогов организаторов.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0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</a:rPr>
              <a:t>5. Изучение: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13141"/>
            <a:ext cx="8596668" cy="4428222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актуальных проблем реализации Стратегии развития воспитания до 2025 года, федеральных проектов «Патриотическое воспитание», «Социальная активность», «Успех каждого ребенка» национального проекта «Образование»;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вопросов актуализации и внедрения рабочей программы воспитания ОУ;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вопросов поддержки и развития  ученического самоуправления, деятельности ДОО;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запросов специалистов.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6.Оказание практической помощи молодым и начинающим специалистам. 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7. Сопровождение педагогов-организаторов в период подготовки и прохождения аттестации.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9. Помощь в профессиональном  росте  и  развитии  заместителей директоров по воспитательной работе, педагогов-организаторов, классных руководителей.</a:t>
            </a:r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10. Осуществление межсетевого взаимодействия включающего  проведение  муниципальных  конференций,  семинаров,  </a:t>
            </a:r>
            <a:r>
              <a:rPr lang="ru-RU" dirty="0" err="1">
                <a:latin typeface="Times New Roman" panose="02020603050405020304" pitchFamily="18" charset="0"/>
              </a:rPr>
              <a:t>вебинаров</a:t>
            </a:r>
            <a:r>
              <a:rPr lang="ru-RU" dirty="0">
                <a:latin typeface="Times New Roman" panose="02020603050405020304" pitchFamily="18" charset="0"/>
              </a:rPr>
              <a:t>  с привлечением высококвалифицированных специалистов в области воспитательной работы.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89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60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</a:rPr>
              <a:t>Развитие </a:t>
            </a:r>
            <a:r>
              <a:rPr lang="ru-RU" dirty="0">
                <a:latin typeface="Times New Roman" panose="02020603050405020304" pitchFamily="18" charset="0"/>
              </a:rPr>
              <a:t>и поддержка  школьного самоуправления, повышение престижа школьных детских организаций, развитие в муниципалитете направлений деятельности Общероссийской общественно-государственной детско-юношеской организации «Российское движение школьников», волонтерского движения.</a:t>
            </a:r>
            <a:endParaRPr lang="ru-RU" dirty="0"/>
          </a:p>
          <a:p>
            <a:pPr indent="228600" algn="just"/>
            <a:r>
              <a:rPr lang="ru-RU" dirty="0">
                <a:latin typeface="Times New Roman" panose="02020603050405020304" pitchFamily="18" charset="0"/>
              </a:rPr>
              <a:t>           В  </a:t>
            </a:r>
            <a:r>
              <a:rPr lang="en-US" dirty="0">
                <a:latin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</a:rPr>
              <a:t> полугодии 2022/2023 учебного года в соответствии с приказом управления образования от 16.08.2022 № 655 «Об организации методической работы с педагогическими кадрами района в 2022/2023 учебном году» функционировали районное методическое объединение педагогов-организаторов и руководителей ШМО классных руководителей.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78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6891"/>
          </a:xfrm>
        </p:spPr>
        <p:txBody>
          <a:bodyPr>
            <a:normAutofit fontScale="90000"/>
          </a:bodyPr>
          <a:lstStyle/>
          <a:p>
            <a:pPr marL="342900" lvl="0" indent="228600">
              <a:spcBef>
                <a:spcPts val="1000"/>
              </a:spcBef>
            </a:pPr>
            <a:r>
              <a:rPr lang="ru-RU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+mn-cs"/>
              </a:rPr>
              <a:t>РМО педагогов-организаторов </a:t>
            </a:r>
            <a: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/>
            </a:r>
            <a:br>
              <a:rPr lang="ru-RU" sz="1800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1381"/>
            <a:ext cx="8596668" cy="4479981"/>
          </a:xfrm>
        </p:spPr>
        <p:txBody>
          <a:bodyPr/>
          <a:lstStyle/>
          <a:p>
            <a:pPr indent="228600" algn="just"/>
            <a:r>
              <a:rPr lang="ru-RU" dirty="0" smtClean="0">
                <a:latin typeface="Times New Roman" panose="02020603050405020304" pitchFamily="18" charset="0"/>
              </a:rPr>
              <a:t>Руководитель </a:t>
            </a:r>
            <a:r>
              <a:rPr lang="ru-RU" dirty="0">
                <a:latin typeface="Times New Roman" panose="02020603050405020304" pitchFamily="18" charset="0"/>
              </a:rPr>
              <a:t>РМО педагогов-организаторов – </a:t>
            </a:r>
            <a:r>
              <a:rPr lang="ru-RU" dirty="0" err="1">
                <a:latin typeface="Times New Roman" panose="02020603050405020304" pitchFamily="18" charset="0"/>
              </a:rPr>
              <a:t>Крикницкая</a:t>
            </a:r>
            <a:r>
              <a:rPr lang="ru-RU" dirty="0">
                <a:latin typeface="Times New Roman" panose="02020603050405020304" pitchFamily="18" charset="0"/>
              </a:rPr>
              <a:t> И.Л. (педагог-организатор МБОУ «Гвардейская школа-гимназия № 3»), специалист высшей категории.</a:t>
            </a:r>
            <a:endParaRPr lang="ru-RU" dirty="0"/>
          </a:p>
          <a:p>
            <a:pPr indent="228600" algn="just"/>
            <a:r>
              <a:rPr lang="ru-RU" dirty="0">
                <a:latin typeface="Times New Roman" panose="02020603050405020304" pitchFamily="18" charset="0"/>
              </a:rPr>
              <a:t>Руководитель РМО классных руководителей – Ефремова Ю.Л. (классный руководитель МБОУ «</a:t>
            </a:r>
            <a:r>
              <a:rPr lang="ru-RU" dirty="0" err="1">
                <a:latin typeface="Times New Roman" panose="02020603050405020304" pitchFamily="18" charset="0"/>
              </a:rPr>
              <a:t>Кольчугинская</a:t>
            </a:r>
            <a:r>
              <a:rPr lang="ru-RU" dirty="0">
                <a:latin typeface="Times New Roman" panose="02020603050405020304" pitchFamily="18" charset="0"/>
              </a:rPr>
              <a:t> школа №1 им. </a:t>
            </a:r>
            <a:r>
              <a:rPr lang="ru-RU" dirty="0" err="1">
                <a:latin typeface="Times New Roman" panose="02020603050405020304" pitchFamily="18" charset="0"/>
              </a:rPr>
              <a:t>Авраамова</a:t>
            </a:r>
            <a:r>
              <a:rPr lang="ru-RU" dirty="0">
                <a:latin typeface="Times New Roman" panose="02020603050405020304" pitchFamily="18" charset="0"/>
              </a:rPr>
              <a:t> Г.Н.»), специалист высшей категории.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1414</Words>
  <Application>Microsoft Office PowerPoint</Application>
  <PresentationFormat>Широкоэкранный</PresentationFormat>
  <Paragraphs>102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Анализ методической работы в I полугодии 2022/2023 учебного года </vt:lpstr>
      <vt:lpstr>Деятельность МБОУ Симферопольского района по организации воспитательной работы в 2022/2023 учебном  году осуществлялась в соответствии с действующим законодательством: </vt:lpstr>
      <vt:lpstr>Презентация PowerPoint</vt:lpstr>
      <vt:lpstr>Характеристика кадрового состава </vt:lpstr>
      <vt:lpstr>Презентация PowerPoint</vt:lpstr>
      <vt:lpstr>Информационно-методическая работа </vt:lpstr>
      <vt:lpstr>5. Изучение: </vt:lpstr>
      <vt:lpstr>Презентация PowerPoint</vt:lpstr>
      <vt:lpstr>РМО педагогов-организаторов  </vt:lpstr>
      <vt:lpstr>Кадровый состав </vt:lpstr>
      <vt:lpstr>Презентация PowerPoint</vt:lpstr>
      <vt:lpstr>Презентация PowerPoint</vt:lpstr>
      <vt:lpstr>Изучение и анализ организации воспитательной работы </vt:lpstr>
      <vt:lpstr>Участие ученического самоуправления</vt:lpstr>
      <vt:lpstr>Презентация PowerPoint</vt:lpstr>
      <vt:lpstr>Благодарю за внимание!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методической работы в I полугодии 2022/2023 учебного года</dc:title>
  <dc:creator>ПК-7</dc:creator>
  <cp:lastModifiedBy>ПК-7</cp:lastModifiedBy>
  <cp:revision>6</cp:revision>
  <dcterms:created xsi:type="dcterms:W3CDTF">2023-01-24T11:05:15Z</dcterms:created>
  <dcterms:modified xsi:type="dcterms:W3CDTF">2023-01-25T04:29:36Z</dcterms:modified>
</cp:coreProperties>
</file>