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63" r:id="rId13"/>
    <p:sldId id="261" r:id="rId14"/>
    <p:sldId id="266" r:id="rId15"/>
    <p:sldId id="267" r:id="rId16"/>
    <p:sldId id="276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A7068-8C5E-4BAA-837E-858A79079794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E6A8AC-B03F-4675-8D62-AC00DF5764ED}">
      <dgm:prSet phldrT="[Текст]" custT="1"/>
      <dgm:spPr>
        <a:xfrm>
          <a:off x="2155130" y="2059880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Использование работы в группах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C3C5C1D-FFE9-4FE5-B775-C94DE0AA8E7B}" type="parTrans" cxnId="{9996F222-88B9-42CE-A218-3CF28DC92BCB}">
      <dgm:prSet/>
      <dgm:spPr/>
      <dgm:t>
        <a:bodyPr/>
        <a:lstStyle/>
        <a:p>
          <a:endParaRPr lang="ru-RU"/>
        </a:p>
      </dgm:t>
    </dgm:pt>
    <dgm:pt modelId="{EDF573D0-61E6-4767-B194-B801EB7B2AE4}" type="sibTrans" cxnId="{9996F222-88B9-42CE-A218-3CF28DC92BCB}">
      <dgm:prSet/>
      <dgm:spPr/>
      <dgm:t>
        <a:bodyPr/>
        <a:lstStyle/>
        <a:p>
          <a:endParaRPr lang="ru-RU"/>
        </a:p>
      </dgm:t>
    </dgm:pt>
    <dgm:pt modelId="{55966536-565A-416C-AA45-DCEB96E0EF94}">
      <dgm:prSet phldrT="[Текст]" custT="1"/>
      <dgm:spPr>
        <a:xfrm>
          <a:off x="2155130" y="2063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для обобщения и систематизации изученного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2B88103-7283-4A97-BE3F-AC30F11FB30C}" type="parTrans" cxnId="{2FA955C6-27C6-4884-8412-8BD3D8E97388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16200000">
          <a:off x="2708760" y="1798071"/>
          <a:ext cx="475278" cy="48339"/>
        </a:xfrm>
      </dgm:spPr>
      <dgm:t>
        <a:bodyPr/>
        <a:lstStyle/>
        <a:p>
          <a:endParaRPr lang="ru-RU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5F959E4-2511-4CC8-A410-018CC38C0704}" type="sibTrans" cxnId="{2FA955C6-27C6-4884-8412-8BD3D8E97388}">
      <dgm:prSet/>
      <dgm:spPr/>
      <dgm:t>
        <a:bodyPr/>
        <a:lstStyle/>
        <a:p>
          <a:endParaRPr lang="ru-RU"/>
        </a:p>
      </dgm:t>
    </dgm:pt>
    <dgm:pt modelId="{C508EB19-D30B-4868-8CE6-788267FAA6F0}">
      <dgm:prSet phldrT="[Текст]" custT="1"/>
      <dgm:spPr>
        <a:xfrm>
          <a:off x="373008" y="3088789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для решения задач разного уровня сложности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C1CF302-3CB2-499A-90BC-7AAF0FC32FBB}" type="parTrans" cxnId="{157CC37D-DD4A-4000-8436-A5F20714E1C9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9000000">
          <a:off x="1817699" y="3341434"/>
          <a:ext cx="475278" cy="48339"/>
        </a:xfrm>
      </dgm:spPr>
      <dgm:t>
        <a:bodyPr/>
        <a:lstStyle/>
        <a:p>
          <a:endParaRPr lang="ru-RU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397269-83F4-4EB5-B941-0ABC3E068D56}" type="sibTrans" cxnId="{157CC37D-DD4A-4000-8436-A5F20714E1C9}">
      <dgm:prSet/>
      <dgm:spPr/>
      <dgm:t>
        <a:bodyPr/>
        <a:lstStyle/>
        <a:p>
          <a:endParaRPr lang="ru-RU"/>
        </a:p>
      </dgm:t>
    </dgm:pt>
    <dgm:pt modelId="{0D474F0E-FEEE-4CDF-9071-6F293DE52223}">
      <dgm:prSet phldrT="[Текст]" custT="1"/>
      <dgm:spPr>
        <a:xfrm>
          <a:off x="373008" y="1030971"/>
          <a:ext cx="1582539" cy="1582539"/>
        </a:xfrm>
      </dgm:spPr>
      <dgm:t>
        <a:bodyPr/>
        <a:lstStyle/>
        <a:p>
          <a:r>
            <a:rPr lang="ru-RU" sz="1400" b="0" dirty="0" smtClean="0">
              <a:latin typeface="Times New Roman" pitchFamily="18" charset="0"/>
              <a:ea typeface="+mn-ea"/>
              <a:cs typeface="Times New Roman" pitchFamily="18" charset="0"/>
            </a:rPr>
            <a:t>для организации коррекционной работы</a:t>
          </a:r>
          <a:endParaRPr lang="ru-RU" sz="14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564AA34-F87D-445F-97FF-3A29A275A9FA}" type="parTrans" cxnId="{66060F3A-0D43-4C1F-BFC0-9F3F2F39B44B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12600000">
          <a:off x="1817699" y="2312525"/>
          <a:ext cx="475278" cy="48339"/>
        </a:xfrm>
      </dgm:spPr>
      <dgm:t>
        <a:bodyPr/>
        <a:lstStyle/>
        <a:p>
          <a:endParaRPr lang="ru-RU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021AB0-58D3-448B-8D29-1C4B19D1AFDC}" type="sibTrans" cxnId="{66060F3A-0D43-4C1F-BFC0-9F3F2F39B44B}">
      <dgm:prSet/>
      <dgm:spPr/>
      <dgm:t>
        <a:bodyPr/>
        <a:lstStyle/>
        <a:p>
          <a:endParaRPr lang="ru-RU"/>
        </a:p>
      </dgm:t>
    </dgm:pt>
    <dgm:pt modelId="{CFCBCEDD-3758-4D2D-9781-3A74D1D2B5C4}">
      <dgm:prSet phldrT="[Текст]" custT="1"/>
      <dgm:spPr>
        <a:xfrm>
          <a:off x="2155130" y="4117697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для решения проблемных задач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04D0E0D-31FA-4766-9BC3-7C7FC2C6A17C}" type="parTrans" cxnId="{033537F3-36F1-4C6E-A8E2-C059185B0C2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5400000">
          <a:off x="2708760" y="3855888"/>
          <a:ext cx="475278" cy="48339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5ACAD06-01A1-46A9-BEE0-15339A54E59F}" type="sibTrans" cxnId="{033537F3-36F1-4C6E-A8E2-C059185B0C2E}">
      <dgm:prSet/>
      <dgm:spPr/>
      <dgm:t>
        <a:bodyPr/>
        <a:lstStyle/>
        <a:p>
          <a:endParaRPr lang="ru-RU"/>
        </a:p>
      </dgm:t>
    </dgm:pt>
    <dgm:pt modelId="{4DB84380-8751-4C10-A009-60CDFFAD7B38}">
      <dgm:prSet phldrT="[Текст]" custT="1"/>
      <dgm:spPr>
        <a:xfrm>
          <a:off x="3937252" y="1030971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для развития навыков самообучения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B00EBE-0E94-42CA-88F2-4237C58C3149}" type="parTrans" cxnId="{851D6463-C54C-4071-89E8-5A429929478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19800000">
          <a:off x="3599821" y="2312525"/>
          <a:ext cx="475278" cy="48339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3D8D57D-0884-4B93-9EE1-069FF59ACDE2}" type="sibTrans" cxnId="{851D6463-C54C-4071-89E8-5A4299294781}">
      <dgm:prSet/>
      <dgm:spPr/>
      <dgm:t>
        <a:bodyPr/>
        <a:lstStyle/>
        <a:p>
          <a:endParaRPr lang="ru-RU"/>
        </a:p>
      </dgm:t>
    </dgm:pt>
    <dgm:pt modelId="{35056126-F265-4A20-A6B0-BF1A52F158EB}">
      <dgm:prSet phldrT="[Текст]" custT="1"/>
      <dgm:spPr>
        <a:xfrm>
          <a:off x="3937252" y="3088789"/>
          <a:ext cx="1582539" cy="1582539"/>
        </a:xfrm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+mn-ea"/>
              <a:cs typeface="Times New Roman" pitchFamily="18" charset="0"/>
            </a:rPr>
            <a:t>для усвоения большого количества информации за короткий промежуток времени</a:t>
          </a:r>
          <a:endParaRPr lang="ru-RU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BAA9DB4-24CD-4661-B8B3-626CAD27D074}" type="parTrans" cxnId="{1EFB4871-8555-43ED-AF3E-0A017A26AEF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 rot="1800000">
          <a:off x="3599821" y="3341434"/>
          <a:ext cx="475278" cy="48339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08B1AC-FE00-4C46-9790-54DA1BC2AE61}" type="sibTrans" cxnId="{1EFB4871-8555-43ED-AF3E-0A017A26AEF3}">
      <dgm:prSet/>
      <dgm:spPr/>
      <dgm:t>
        <a:bodyPr/>
        <a:lstStyle/>
        <a:p>
          <a:endParaRPr lang="ru-RU"/>
        </a:p>
      </dgm:t>
    </dgm:pt>
    <dgm:pt modelId="{62C387C2-C2C4-4352-AE62-4B5D4306F373}" type="pres">
      <dgm:prSet presAssocID="{2ACA7068-8C5E-4BAA-837E-858A790797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8764C-A8BB-4306-8CFD-6C4CF599AF19}" type="pres">
      <dgm:prSet presAssocID="{95E6A8AC-B03F-4675-8D62-AC00DF5764ED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C5C9CF8-5DA8-4A80-85A7-BF16D5C30EED}" type="pres">
      <dgm:prSet presAssocID="{E2B88103-7283-4A97-BE3F-AC30F11FB30C}" presName="Name9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13C5585-B10D-4CE1-90E2-1F8622258DF8}" type="pres">
      <dgm:prSet presAssocID="{E2B88103-7283-4A97-BE3F-AC30F11FB30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5BAE0EB-4665-4872-90A3-9281E55F81EF}" type="pres">
      <dgm:prSet presAssocID="{55966536-565A-416C-AA45-DCEB96E0EF94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7AD67C4-F3B6-485C-B412-2C34D3746E57}" type="pres">
      <dgm:prSet presAssocID="{ADB00EBE-0E94-42CA-88F2-4237C58C3149}" presName="Name9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3F291B4-5518-4DAF-983B-435896087A3F}" type="pres">
      <dgm:prSet presAssocID="{ADB00EBE-0E94-42CA-88F2-4237C58C314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8D56AEE-B514-4439-99BC-350F51A0F6F8}" type="pres">
      <dgm:prSet presAssocID="{4DB84380-8751-4C10-A009-60CDFFAD7B38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1413D0C-032A-418F-8ED4-B1480B686B50}" type="pres">
      <dgm:prSet presAssocID="{CBAA9DB4-24CD-4661-B8B3-626CAD27D074}" presName="Name9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F433799-DE75-420D-AD0B-6F60302C67A1}" type="pres">
      <dgm:prSet presAssocID="{CBAA9DB4-24CD-4661-B8B3-626CAD27D07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975558B-8F66-42DC-96EE-EBCF16BD9C32}" type="pres">
      <dgm:prSet presAssocID="{35056126-F265-4A20-A6B0-BF1A52F158EB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7449476-7741-40BC-941E-7033494DBF8A}" type="pres">
      <dgm:prSet presAssocID="{B04D0E0D-31FA-4766-9BC3-7C7FC2C6A17C}" presName="Name9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754619C-9679-4CC8-A451-76F9EB6ACE8E}" type="pres">
      <dgm:prSet presAssocID="{B04D0E0D-31FA-4766-9BC3-7C7FC2C6A17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50084A3-FAEC-48BC-959B-7285388102EA}" type="pres">
      <dgm:prSet presAssocID="{CFCBCEDD-3758-4D2D-9781-3A74D1D2B5C4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CB0BDA3-00BB-4E0A-AFAE-31AFE5427716}" type="pres">
      <dgm:prSet presAssocID="{5C1CF302-3CB2-499A-90BC-7AAF0FC32FBB}" presName="Name9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D30B381-A96C-4645-A87E-2E6376EA1EC0}" type="pres">
      <dgm:prSet presAssocID="{5C1CF302-3CB2-499A-90BC-7AAF0FC32FB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2A76D4F-5CCC-48EC-AC7E-3A24A5C4A596}" type="pres">
      <dgm:prSet presAssocID="{C508EB19-D30B-4868-8CE6-788267FAA6F0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8D5B467-0059-4694-9F5F-F5CB91251DC2}" type="pres">
      <dgm:prSet presAssocID="{E564AA34-F87D-445F-97FF-3A29A275A9FA}" presName="Name9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26C22BD-06D0-404F-9C7B-F977B84685EE}" type="pres">
      <dgm:prSet presAssocID="{E564AA34-F87D-445F-97FF-3A29A275A9F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4573D44-68C4-4E8F-98FC-950791A1A6C2}" type="pres">
      <dgm:prSet presAssocID="{0D474F0E-FEEE-4CDF-9071-6F293DE52223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BD16CFED-714B-497B-85EB-C5EF9E84DD2D}" type="presOf" srcId="{4DB84380-8751-4C10-A009-60CDFFAD7B38}" destId="{48D56AEE-B514-4439-99BC-350F51A0F6F8}" srcOrd="0" destOrd="0" presId="urn:microsoft.com/office/officeart/2005/8/layout/radial1"/>
    <dgm:cxn modelId="{F3CCBC4B-7A7F-4BD2-8CF0-EE16C77F029F}" type="presOf" srcId="{E2B88103-7283-4A97-BE3F-AC30F11FB30C}" destId="{FC5C9CF8-5DA8-4A80-85A7-BF16D5C30EED}" srcOrd="0" destOrd="0" presId="urn:microsoft.com/office/officeart/2005/8/layout/radial1"/>
    <dgm:cxn modelId="{849468D7-7100-44EC-8EFD-2697C9B17487}" type="presOf" srcId="{5C1CF302-3CB2-499A-90BC-7AAF0FC32FBB}" destId="{FD30B381-A96C-4645-A87E-2E6376EA1EC0}" srcOrd="1" destOrd="0" presId="urn:microsoft.com/office/officeart/2005/8/layout/radial1"/>
    <dgm:cxn modelId="{A4A39281-1129-4C39-B7CC-ED4E9A9B82EF}" type="presOf" srcId="{CFCBCEDD-3758-4D2D-9781-3A74D1D2B5C4}" destId="{050084A3-FAEC-48BC-959B-7285388102EA}" srcOrd="0" destOrd="0" presId="urn:microsoft.com/office/officeart/2005/8/layout/radial1"/>
    <dgm:cxn modelId="{0625D6D8-E2CC-4925-B9D2-0BA27E61F8A5}" type="presOf" srcId="{55966536-565A-416C-AA45-DCEB96E0EF94}" destId="{35BAE0EB-4665-4872-90A3-9281E55F81EF}" srcOrd="0" destOrd="0" presId="urn:microsoft.com/office/officeart/2005/8/layout/radial1"/>
    <dgm:cxn modelId="{D054B120-6DAC-46D7-A459-F7755265881A}" type="presOf" srcId="{ADB00EBE-0E94-42CA-88F2-4237C58C3149}" destId="{A3F291B4-5518-4DAF-983B-435896087A3F}" srcOrd="1" destOrd="0" presId="urn:microsoft.com/office/officeart/2005/8/layout/radial1"/>
    <dgm:cxn modelId="{05DC9EDB-C0A2-40A0-A816-DB12E7C9FB1F}" type="presOf" srcId="{E2B88103-7283-4A97-BE3F-AC30F11FB30C}" destId="{813C5585-B10D-4CE1-90E2-1F8622258DF8}" srcOrd="1" destOrd="0" presId="urn:microsoft.com/office/officeart/2005/8/layout/radial1"/>
    <dgm:cxn modelId="{6D512705-A203-40D9-9F74-52880F4A494F}" type="presOf" srcId="{CBAA9DB4-24CD-4661-B8B3-626CAD27D074}" destId="{8F433799-DE75-420D-AD0B-6F60302C67A1}" srcOrd="1" destOrd="0" presId="urn:microsoft.com/office/officeart/2005/8/layout/radial1"/>
    <dgm:cxn modelId="{3B82CAE3-DD95-418D-A9A9-3CD645C45F43}" type="presOf" srcId="{0D474F0E-FEEE-4CDF-9071-6F293DE52223}" destId="{44573D44-68C4-4E8F-98FC-950791A1A6C2}" srcOrd="0" destOrd="0" presId="urn:microsoft.com/office/officeart/2005/8/layout/radial1"/>
    <dgm:cxn modelId="{157CC37D-DD4A-4000-8436-A5F20714E1C9}" srcId="{95E6A8AC-B03F-4675-8D62-AC00DF5764ED}" destId="{C508EB19-D30B-4868-8CE6-788267FAA6F0}" srcOrd="4" destOrd="0" parTransId="{5C1CF302-3CB2-499A-90BC-7AAF0FC32FBB}" sibTransId="{51397269-83F4-4EB5-B941-0ABC3E068D56}"/>
    <dgm:cxn modelId="{66FFD59A-60BC-4777-BEE5-73CB35BCF47D}" type="presOf" srcId="{C508EB19-D30B-4868-8CE6-788267FAA6F0}" destId="{A2A76D4F-5CCC-48EC-AC7E-3A24A5C4A596}" srcOrd="0" destOrd="0" presId="urn:microsoft.com/office/officeart/2005/8/layout/radial1"/>
    <dgm:cxn modelId="{45C4441F-5AED-40FA-AD2C-9B398F6189AB}" type="presOf" srcId="{B04D0E0D-31FA-4766-9BC3-7C7FC2C6A17C}" destId="{9754619C-9679-4CC8-A451-76F9EB6ACE8E}" srcOrd="1" destOrd="0" presId="urn:microsoft.com/office/officeart/2005/8/layout/radial1"/>
    <dgm:cxn modelId="{1EFB4871-8555-43ED-AF3E-0A017A26AEF3}" srcId="{95E6A8AC-B03F-4675-8D62-AC00DF5764ED}" destId="{35056126-F265-4A20-A6B0-BF1A52F158EB}" srcOrd="2" destOrd="0" parTransId="{CBAA9DB4-24CD-4661-B8B3-626CAD27D074}" sibTransId="{7C08B1AC-FE00-4C46-9790-54DA1BC2AE61}"/>
    <dgm:cxn modelId="{9996F222-88B9-42CE-A218-3CF28DC92BCB}" srcId="{2ACA7068-8C5E-4BAA-837E-858A79079794}" destId="{95E6A8AC-B03F-4675-8D62-AC00DF5764ED}" srcOrd="0" destOrd="0" parTransId="{3C3C5C1D-FFE9-4FE5-B775-C94DE0AA8E7B}" sibTransId="{EDF573D0-61E6-4767-B194-B801EB7B2AE4}"/>
    <dgm:cxn modelId="{92191A15-E09F-4BEE-BADE-BEEBE364B45C}" type="presOf" srcId="{ADB00EBE-0E94-42CA-88F2-4237C58C3149}" destId="{E7AD67C4-F3B6-485C-B412-2C34D3746E57}" srcOrd="0" destOrd="0" presId="urn:microsoft.com/office/officeart/2005/8/layout/radial1"/>
    <dgm:cxn modelId="{033537F3-36F1-4C6E-A8E2-C059185B0C2E}" srcId="{95E6A8AC-B03F-4675-8D62-AC00DF5764ED}" destId="{CFCBCEDD-3758-4D2D-9781-3A74D1D2B5C4}" srcOrd="3" destOrd="0" parTransId="{B04D0E0D-31FA-4766-9BC3-7C7FC2C6A17C}" sibTransId="{15ACAD06-01A1-46A9-BEE0-15339A54E59F}"/>
    <dgm:cxn modelId="{287CCE35-4CC4-4AC5-BEB5-C7B66B36F26D}" type="presOf" srcId="{5C1CF302-3CB2-499A-90BC-7AAF0FC32FBB}" destId="{ECB0BDA3-00BB-4E0A-AFAE-31AFE5427716}" srcOrd="0" destOrd="0" presId="urn:microsoft.com/office/officeart/2005/8/layout/radial1"/>
    <dgm:cxn modelId="{66060F3A-0D43-4C1F-BFC0-9F3F2F39B44B}" srcId="{95E6A8AC-B03F-4675-8D62-AC00DF5764ED}" destId="{0D474F0E-FEEE-4CDF-9071-6F293DE52223}" srcOrd="5" destOrd="0" parTransId="{E564AA34-F87D-445F-97FF-3A29A275A9FA}" sibTransId="{C0021AB0-58D3-448B-8D29-1C4B19D1AFDC}"/>
    <dgm:cxn modelId="{50E915FF-A82A-4088-BFAB-2A349B7A7603}" type="presOf" srcId="{E564AA34-F87D-445F-97FF-3A29A275A9FA}" destId="{88D5B467-0059-4694-9F5F-F5CB91251DC2}" srcOrd="0" destOrd="0" presId="urn:microsoft.com/office/officeart/2005/8/layout/radial1"/>
    <dgm:cxn modelId="{97766E29-ACF3-4DBE-8371-D531814A98B3}" type="presOf" srcId="{95E6A8AC-B03F-4675-8D62-AC00DF5764ED}" destId="{BCC8764C-A8BB-4306-8CFD-6C4CF599AF19}" srcOrd="0" destOrd="0" presId="urn:microsoft.com/office/officeart/2005/8/layout/radial1"/>
    <dgm:cxn modelId="{8B85BF38-5E0F-497D-9C32-845E68946DE0}" type="presOf" srcId="{2ACA7068-8C5E-4BAA-837E-858A79079794}" destId="{62C387C2-C2C4-4352-AE62-4B5D4306F373}" srcOrd="0" destOrd="0" presId="urn:microsoft.com/office/officeart/2005/8/layout/radial1"/>
    <dgm:cxn modelId="{FBFD57EB-21F2-4770-BEDD-F5591702D564}" type="presOf" srcId="{B04D0E0D-31FA-4766-9BC3-7C7FC2C6A17C}" destId="{57449476-7741-40BC-941E-7033494DBF8A}" srcOrd="0" destOrd="0" presId="urn:microsoft.com/office/officeart/2005/8/layout/radial1"/>
    <dgm:cxn modelId="{2FA955C6-27C6-4884-8412-8BD3D8E97388}" srcId="{95E6A8AC-B03F-4675-8D62-AC00DF5764ED}" destId="{55966536-565A-416C-AA45-DCEB96E0EF94}" srcOrd="0" destOrd="0" parTransId="{E2B88103-7283-4A97-BE3F-AC30F11FB30C}" sibTransId="{75F959E4-2511-4CC8-A410-018CC38C0704}"/>
    <dgm:cxn modelId="{FC4F89BD-992B-4625-A105-43CD338984F0}" type="presOf" srcId="{CBAA9DB4-24CD-4661-B8B3-626CAD27D074}" destId="{E1413D0C-032A-418F-8ED4-B1480B686B50}" srcOrd="0" destOrd="0" presId="urn:microsoft.com/office/officeart/2005/8/layout/radial1"/>
    <dgm:cxn modelId="{851D6463-C54C-4071-89E8-5A4299294781}" srcId="{95E6A8AC-B03F-4675-8D62-AC00DF5764ED}" destId="{4DB84380-8751-4C10-A009-60CDFFAD7B38}" srcOrd="1" destOrd="0" parTransId="{ADB00EBE-0E94-42CA-88F2-4237C58C3149}" sibTransId="{03D8D57D-0884-4B93-9EE1-069FF59ACDE2}"/>
    <dgm:cxn modelId="{570CEC1A-1BA6-401E-93DE-69D3C369985D}" type="presOf" srcId="{35056126-F265-4A20-A6B0-BF1A52F158EB}" destId="{9975558B-8F66-42DC-96EE-EBCF16BD9C32}" srcOrd="0" destOrd="0" presId="urn:microsoft.com/office/officeart/2005/8/layout/radial1"/>
    <dgm:cxn modelId="{1AD02873-0CA6-4709-BB04-B5A7EB619BBE}" type="presOf" srcId="{E564AA34-F87D-445F-97FF-3A29A275A9FA}" destId="{C26C22BD-06D0-404F-9C7B-F977B84685EE}" srcOrd="1" destOrd="0" presId="urn:microsoft.com/office/officeart/2005/8/layout/radial1"/>
    <dgm:cxn modelId="{5F2D5EAF-47B2-4F03-B31B-4E21A315423A}" type="presParOf" srcId="{62C387C2-C2C4-4352-AE62-4B5D4306F373}" destId="{BCC8764C-A8BB-4306-8CFD-6C4CF599AF19}" srcOrd="0" destOrd="0" presId="urn:microsoft.com/office/officeart/2005/8/layout/radial1"/>
    <dgm:cxn modelId="{C00CE391-CF8F-4D1B-A8F1-4FDA766DD2FA}" type="presParOf" srcId="{62C387C2-C2C4-4352-AE62-4B5D4306F373}" destId="{FC5C9CF8-5DA8-4A80-85A7-BF16D5C30EED}" srcOrd="1" destOrd="0" presId="urn:microsoft.com/office/officeart/2005/8/layout/radial1"/>
    <dgm:cxn modelId="{44530FCE-3507-482A-BE52-D9775F8E5F89}" type="presParOf" srcId="{FC5C9CF8-5DA8-4A80-85A7-BF16D5C30EED}" destId="{813C5585-B10D-4CE1-90E2-1F8622258DF8}" srcOrd="0" destOrd="0" presId="urn:microsoft.com/office/officeart/2005/8/layout/radial1"/>
    <dgm:cxn modelId="{8619D0D8-1B8C-49A7-8948-F9B22B1EB9C3}" type="presParOf" srcId="{62C387C2-C2C4-4352-AE62-4B5D4306F373}" destId="{35BAE0EB-4665-4872-90A3-9281E55F81EF}" srcOrd="2" destOrd="0" presId="urn:microsoft.com/office/officeart/2005/8/layout/radial1"/>
    <dgm:cxn modelId="{003F65FD-2222-4188-8CBA-89EE9ED6070A}" type="presParOf" srcId="{62C387C2-C2C4-4352-AE62-4B5D4306F373}" destId="{E7AD67C4-F3B6-485C-B412-2C34D3746E57}" srcOrd="3" destOrd="0" presId="urn:microsoft.com/office/officeart/2005/8/layout/radial1"/>
    <dgm:cxn modelId="{3BAC2D1A-822E-4906-BF5B-F6FD41B66191}" type="presParOf" srcId="{E7AD67C4-F3B6-485C-B412-2C34D3746E57}" destId="{A3F291B4-5518-4DAF-983B-435896087A3F}" srcOrd="0" destOrd="0" presId="urn:microsoft.com/office/officeart/2005/8/layout/radial1"/>
    <dgm:cxn modelId="{E413191A-22CD-4417-9FDC-27B0784DF3CF}" type="presParOf" srcId="{62C387C2-C2C4-4352-AE62-4B5D4306F373}" destId="{48D56AEE-B514-4439-99BC-350F51A0F6F8}" srcOrd="4" destOrd="0" presId="urn:microsoft.com/office/officeart/2005/8/layout/radial1"/>
    <dgm:cxn modelId="{0387BE52-0092-4B95-BCA6-116142E303EE}" type="presParOf" srcId="{62C387C2-C2C4-4352-AE62-4B5D4306F373}" destId="{E1413D0C-032A-418F-8ED4-B1480B686B50}" srcOrd="5" destOrd="0" presId="urn:microsoft.com/office/officeart/2005/8/layout/radial1"/>
    <dgm:cxn modelId="{4F4956DF-760D-4A23-A70E-E40A4032F6F9}" type="presParOf" srcId="{E1413D0C-032A-418F-8ED4-B1480B686B50}" destId="{8F433799-DE75-420D-AD0B-6F60302C67A1}" srcOrd="0" destOrd="0" presId="urn:microsoft.com/office/officeart/2005/8/layout/radial1"/>
    <dgm:cxn modelId="{F7ADE8CD-AE17-4F47-B3AE-55B3A5D0C4C4}" type="presParOf" srcId="{62C387C2-C2C4-4352-AE62-4B5D4306F373}" destId="{9975558B-8F66-42DC-96EE-EBCF16BD9C32}" srcOrd="6" destOrd="0" presId="urn:microsoft.com/office/officeart/2005/8/layout/radial1"/>
    <dgm:cxn modelId="{E096835E-813F-4DAE-BD9D-2C710AFA02AD}" type="presParOf" srcId="{62C387C2-C2C4-4352-AE62-4B5D4306F373}" destId="{57449476-7741-40BC-941E-7033494DBF8A}" srcOrd="7" destOrd="0" presId="urn:microsoft.com/office/officeart/2005/8/layout/radial1"/>
    <dgm:cxn modelId="{1E98BF49-8936-4508-9233-8F4EB2A02748}" type="presParOf" srcId="{57449476-7741-40BC-941E-7033494DBF8A}" destId="{9754619C-9679-4CC8-A451-76F9EB6ACE8E}" srcOrd="0" destOrd="0" presId="urn:microsoft.com/office/officeart/2005/8/layout/radial1"/>
    <dgm:cxn modelId="{AB8B7150-40E2-4187-9863-413CA80390FF}" type="presParOf" srcId="{62C387C2-C2C4-4352-AE62-4B5D4306F373}" destId="{050084A3-FAEC-48BC-959B-7285388102EA}" srcOrd="8" destOrd="0" presId="urn:microsoft.com/office/officeart/2005/8/layout/radial1"/>
    <dgm:cxn modelId="{B3741DE9-748E-4B3E-87C1-77C191B076EB}" type="presParOf" srcId="{62C387C2-C2C4-4352-AE62-4B5D4306F373}" destId="{ECB0BDA3-00BB-4E0A-AFAE-31AFE5427716}" srcOrd="9" destOrd="0" presId="urn:microsoft.com/office/officeart/2005/8/layout/radial1"/>
    <dgm:cxn modelId="{B1C36719-0A69-4CCA-9715-3C79CEE864CC}" type="presParOf" srcId="{ECB0BDA3-00BB-4E0A-AFAE-31AFE5427716}" destId="{FD30B381-A96C-4645-A87E-2E6376EA1EC0}" srcOrd="0" destOrd="0" presId="urn:microsoft.com/office/officeart/2005/8/layout/radial1"/>
    <dgm:cxn modelId="{725394FB-B279-41D2-8124-7A00A3D8C7E6}" type="presParOf" srcId="{62C387C2-C2C4-4352-AE62-4B5D4306F373}" destId="{A2A76D4F-5CCC-48EC-AC7E-3A24A5C4A596}" srcOrd="10" destOrd="0" presId="urn:microsoft.com/office/officeart/2005/8/layout/radial1"/>
    <dgm:cxn modelId="{FD3D9A83-DBDA-4072-BC49-CC430B5A1649}" type="presParOf" srcId="{62C387C2-C2C4-4352-AE62-4B5D4306F373}" destId="{88D5B467-0059-4694-9F5F-F5CB91251DC2}" srcOrd="11" destOrd="0" presId="urn:microsoft.com/office/officeart/2005/8/layout/radial1"/>
    <dgm:cxn modelId="{8D6557AC-0B6D-4F9F-8A37-265770CB331F}" type="presParOf" srcId="{88D5B467-0059-4694-9F5F-F5CB91251DC2}" destId="{C26C22BD-06D0-404F-9C7B-F977B84685EE}" srcOrd="0" destOrd="0" presId="urn:microsoft.com/office/officeart/2005/8/layout/radial1"/>
    <dgm:cxn modelId="{8AB6EB81-86BC-41BD-860B-8CA0484AFB03}" type="presParOf" srcId="{62C387C2-C2C4-4352-AE62-4B5D4306F373}" destId="{44573D44-68C4-4E8F-98FC-950791A1A6C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764C-A8BB-4306-8CFD-6C4CF599AF19}">
      <dsp:nvSpPr>
        <dsp:cNvPr id="0" name=""/>
        <dsp:cNvSpPr/>
      </dsp:nvSpPr>
      <dsp:spPr>
        <a:xfrm>
          <a:off x="3161851" y="2400595"/>
          <a:ext cx="1823545" cy="18235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Использование работы в группах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428903" y="2667647"/>
        <a:ext cx="1289441" cy="1289441"/>
      </dsp:txXfrm>
    </dsp:sp>
    <dsp:sp modelId="{FC5C9CF8-5DA8-4A80-85A7-BF16D5C30EED}">
      <dsp:nvSpPr>
        <dsp:cNvPr id="0" name=""/>
        <dsp:cNvSpPr/>
      </dsp:nvSpPr>
      <dsp:spPr>
        <a:xfrm rot="16200000">
          <a:off x="3798829" y="2105656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59884" y="2112061"/>
        <a:ext cx="27479" cy="27479"/>
      </dsp:txXfrm>
    </dsp:sp>
    <dsp:sp modelId="{35BAE0EB-4665-4872-90A3-9281E55F81EF}">
      <dsp:nvSpPr>
        <dsp:cNvPr id="0" name=""/>
        <dsp:cNvSpPr/>
      </dsp:nvSpPr>
      <dsp:spPr>
        <a:xfrm>
          <a:off x="3161851" y="27461"/>
          <a:ext cx="1823545" cy="18235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обобщения и систематизации изученного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428903" y="294513"/>
        <a:ext cx="1289441" cy="1289441"/>
      </dsp:txXfrm>
    </dsp:sp>
    <dsp:sp modelId="{E7AD67C4-F3B6-485C-B412-2C34D3746E57}">
      <dsp:nvSpPr>
        <dsp:cNvPr id="0" name=""/>
        <dsp:cNvSpPr/>
      </dsp:nvSpPr>
      <dsp:spPr>
        <a:xfrm rot="19800000">
          <a:off x="4826427" y="2698940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87481" y="2705344"/>
        <a:ext cx="27479" cy="27479"/>
      </dsp:txXfrm>
    </dsp:sp>
    <dsp:sp modelId="{48D56AEE-B514-4439-99BC-350F51A0F6F8}">
      <dsp:nvSpPr>
        <dsp:cNvPr id="0" name=""/>
        <dsp:cNvSpPr/>
      </dsp:nvSpPr>
      <dsp:spPr>
        <a:xfrm>
          <a:off x="5217045" y="1214028"/>
          <a:ext cx="1823545" cy="1823545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развития навыков самообучения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484097" y="1481080"/>
        <a:ext cx="1289441" cy="1289441"/>
      </dsp:txXfrm>
    </dsp:sp>
    <dsp:sp modelId="{E1413D0C-032A-418F-8ED4-B1480B686B50}">
      <dsp:nvSpPr>
        <dsp:cNvPr id="0" name=""/>
        <dsp:cNvSpPr/>
      </dsp:nvSpPr>
      <dsp:spPr>
        <a:xfrm rot="1800000">
          <a:off x="4826427" y="3885507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87481" y="3891911"/>
        <a:ext cx="27479" cy="27479"/>
      </dsp:txXfrm>
    </dsp:sp>
    <dsp:sp modelId="{9975558B-8F66-42DC-96EE-EBCF16BD9C32}">
      <dsp:nvSpPr>
        <dsp:cNvPr id="0" name=""/>
        <dsp:cNvSpPr/>
      </dsp:nvSpPr>
      <dsp:spPr>
        <a:xfrm>
          <a:off x="5217045" y="3587162"/>
          <a:ext cx="1823545" cy="1823545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усвоения большого количества информации за короткий промежуток времени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484097" y="3854214"/>
        <a:ext cx="1289441" cy="1289441"/>
      </dsp:txXfrm>
    </dsp:sp>
    <dsp:sp modelId="{57449476-7741-40BC-941E-7033494DBF8A}">
      <dsp:nvSpPr>
        <dsp:cNvPr id="0" name=""/>
        <dsp:cNvSpPr/>
      </dsp:nvSpPr>
      <dsp:spPr>
        <a:xfrm rot="5400000">
          <a:off x="3798829" y="4478790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59884" y="4485195"/>
        <a:ext cx="27479" cy="27479"/>
      </dsp:txXfrm>
    </dsp:sp>
    <dsp:sp modelId="{050084A3-FAEC-48BC-959B-7285388102EA}">
      <dsp:nvSpPr>
        <dsp:cNvPr id="0" name=""/>
        <dsp:cNvSpPr/>
      </dsp:nvSpPr>
      <dsp:spPr>
        <a:xfrm>
          <a:off x="3161851" y="4773729"/>
          <a:ext cx="1823545" cy="1823545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решения проблемных задач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428903" y="5040781"/>
        <a:ext cx="1289441" cy="1289441"/>
      </dsp:txXfrm>
    </dsp:sp>
    <dsp:sp modelId="{ECB0BDA3-00BB-4E0A-AFAE-31AFE5427716}">
      <dsp:nvSpPr>
        <dsp:cNvPr id="0" name=""/>
        <dsp:cNvSpPr/>
      </dsp:nvSpPr>
      <dsp:spPr>
        <a:xfrm rot="9000000">
          <a:off x="2771232" y="3885507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3032287" y="3891911"/>
        <a:ext cx="27479" cy="27479"/>
      </dsp:txXfrm>
    </dsp:sp>
    <dsp:sp modelId="{A2A76D4F-5CCC-48EC-AC7E-3A24A5C4A596}">
      <dsp:nvSpPr>
        <dsp:cNvPr id="0" name=""/>
        <dsp:cNvSpPr/>
      </dsp:nvSpPr>
      <dsp:spPr>
        <a:xfrm>
          <a:off x="1106656" y="3587162"/>
          <a:ext cx="1823545" cy="1823545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решения задач разного уровня сложности</a:t>
          </a:r>
          <a:endParaRPr lang="ru-RU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73708" y="3854214"/>
        <a:ext cx="1289441" cy="1289441"/>
      </dsp:txXfrm>
    </dsp:sp>
    <dsp:sp modelId="{88D5B467-0059-4694-9F5F-F5CB91251DC2}">
      <dsp:nvSpPr>
        <dsp:cNvPr id="0" name=""/>
        <dsp:cNvSpPr/>
      </dsp:nvSpPr>
      <dsp:spPr>
        <a:xfrm rot="12600000">
          <a:off x="2771232" y="2698940"/>
          <a:ext cx="54958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278" y="2416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3032287" y="2705344"/>
        <a:ext cx="27479" cy="27479"/>
      </dsp:txXfrm>
    </dsp:sp>
    <dsp:sp modelId="{44573D44-68C4-4E8F-98FC-950791A1A6C2}">
      <dsp:nvSpPr>
        <dsp:cNvPr id="0" name=""/>
        <dsp:cNvSpPr/>
      </dsp:nvSpPr>
      <dsp:spPr>
        <a:xfrm>
          <a:off x="1106656" y="1214028"/>
          <a:ext cx="1823545" cy="182354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для организации коррекционной работы</a:t>
          </a:r>
          <a:endParaRPr lang="ru-RU" sz="14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73708" y="1481080"/>
        <a:ext cx="1289441" cy="1289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Организация </a:t>
            </a:r>
            <a:r>
              <a:rPr lang="ru-RU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учебно-познавательной </a:t>
            </a:r>
            <a:r>
              <a:rPr lang="ru-RU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деятельности на уроках биологии</a:t>
            </a:r>
            <a:endParaRPr lang="ru-RU" sz="4800" b="1" i="1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Из опыта работы</a:t>
            </a: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пециалиста высшей категории,</a:t>
            </a: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чителя биологии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МБОУ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«Молодежненская школа №2»</a:t>
            </a:r>
          </a:p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Смаглий Ольги Анатольевны </a:t>
            </a:r>
          </a:p>
        </p:txBody>
      </p:sp>
    </p:spTree>
    <p:extLst>
      <p:ext uri="{BB962C8B-B14F-4D97-AF65-F5344CB8AC3E}">
        <p14:creationId xmlns:p14="http://schemas.microsoft.com/office/powerpoint/2010/main" val="33051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latin typeface="Book Antiqua" pitchFamily="18" charset="0"/>
              </a:rPr>
              <a:t>Тема</a:t>
            </a:r>
            <a:r>
              <a:rPr lang="ru-RU" sz="3300" b="1" dirty="0">
                <a:latin typeface="Book Antiqua" pitchFamily="18" charset="0"/>
              </a:rPr>
              <a:t>: </a:t>
            </a:r>
            <a:r>
              <a:rPr lang="ru-RU" sz="3300" b="1" dirty="0" smtClean="0">
                <a:latin typeface="Book Antiqua" pitchFamily="18" charset="0"/>
              </a:rPr>
              <a:t>«Вода </a:t>
            </a:r>
            <a:r>
              <a:rPr lang="ru-RU" sz="3300" b="1" dirty="0">
                <a:latin typeface="Book Antiqua" pitchFamily="18" charset="0"/>
              </a:rPr>
              <a:t>как среда </a:t>
            </a:r>
            <a:r>
              <a:rPr lang="ru-RU" sz="3300" b="1" dirty="0" smtClean="0">
                <a:latin typeface="Book Antiqua" pitchFamily="18" charset="0"/>
              </a:rPr>
              <a:t>жизни»</a:t>
            </a:r>
          </a:p>
          <a:p>
            <a:pPr marL="0" indent="0">
              <a:buNone/>
            </a:pPr>
            <a:endParaRPr lang="ru-RU" sz="3300" b="1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3100" b="1" dirty="0">
                <a:latin typeface="Book Antiqua" pitchFamily="18" charset="0"/>
              </a:rPr>
              <a:t>Гипотеза: </a:t>
            </a:r>
            <a:r>
              <a:rPr lang="ru-RU" sz="3100" dirty="0">
                <a:latin typeface="Book Antiqua" pitchFamily="18" charset="0"/>
              </a:rPr>
              <a:t>моря становятся со временем все более пресными</a:t>
            </a:r>
            <a:r>
              <a:rPr lang="ru-RU" sz="3100" dirty="0" smtClean="0">
                <a:latin typeface="Book Antiqua" pitchFamily="18" charset="0"/>
              </a:rPr>
              <a:t>.</a:t>
            </a:r>
            <a:endParaRPr lang="ru-RU" sz="31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Аргументы: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•</a:t>
            </a:r>
            <a:r>
              <a:rPr lang="ru-RU" sz="2800" dirty="0" smtClean="0">
                <a:latin typeface="Book Antiqua" pitchFamily="18" charset="0"/>
              </a:rPr>
              <a:t>свои </a:t>
            </a:r>
            <a:r>
              <a:rPr lang="ru-RU" sz="2800" dirty="0">
                <a:latin typeface="Book Antiqua" pitchFamily="18" charset="0"/>
              </a:rPr>
              <a:t>пресные воды приносят в моря впадающие реки</a:t>
            </a:r>
          </a:p>
          <a:p>
            <a:pPr marL="0" indent="0">
              <a:buNone/>
            </a:pPr>
            <a:r>
              <a:rPr lang="ru-RU" sz="2800" dirty="0" smtClean="0">
                <a:latin typeface="Book Antiqua" pitchFamily="18" charset="0"/>
              </a:rPr>
              <a:t>•дожди </a:t>
            </a:r>
            <a:r>
              <a:rPr lang="ru-RU" sz="2800" dirty="0">
                <a:latin typeface="Book Antiqua" pitchFamily="18" charset="0"/>
              </a:rPr>
              <a:t>добавляют пресные воды</a:t>
            </a:r>
          </a:p>
          <a:p>
            <a:pPr marL="0" indent="0">
              <a:buNone/>
            </a:pPr>
            <a:r>
              <a:rPr lang="ru-RU" sz="2800" dirty="0" smtClean="0">
                <a:latin typeface="Book Antiqua" pitchFamily="18" charset="0"/>
              </a:rPr>
              <a:t>•морская </a:t>
            </a:r>
            <a:r>
              <a:rPr lang="ru-RU" sz="2800" dirty="0">
                <a:latin typeface="Book Antiqua" pitchFamily="18" charset="0"/>
              </a:rPr>
              <a:t>соль постепенно выпадает на </a:t>
            </a:r>
            <a:r>
              <a:rPr lang="ru-RU" sz="2800" dirty="0" smtClean="0">
                <a:latin typeface="Book Antiqua" pitchFamily="18" charset="0"/>
              </a:rPr>
              <a:t>дно</a:t>
            </a:r>
          </a:p>
          <a:p>
            <a:pPr marL="0" indent="0">
              <a:buNone/>
            </a:pP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Именно этим объясняется, что моря и озера имеют разную соленость. </a:t>
            </a:r>
            <a:endParaRPr lang="ru-RU" dirty="0" smtClean="0">
              <a:latin typeface="Book Antiqua" pitchFamily="18" charset="0"/>
            </a:endParaRPr>
          </a:p>
          <a:p>
            <a:pPr marL="0" indent="0">
              <a:buNone/>
            </a:pPr>
            <a:endParaRPr lang="ru-RU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Задание: </a:t>
            </a:r>
            <a:r>
              <a:rPr lang="ru-RU" dirty="0">
                <a:latin typeface="Book Antiqua" pitchFamily="18" charset="0"/>
              </a:rPr>
              <a:t>попробуйте подтвердить или опровергнуть эту гипотезу. </a:t>
            </a:r>
            <a:endParaRPr lang="ru-RU" dirty="0" smtClean="0">
              <a:latin typeface="Book Antiqua" pitchFamily="18" charset="0"/>
            </a:endParaRPr>
          </a:p>
          <a:p>
            <a:pPr marL="0" indent="0">
              <a:buNone/>
            </a:pPr>
            <a:endParaRPr lang="ru-RU" dirty="0" smtClean="0"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sz="2600" dirty="0" smtClean="0">
                <a:latin typeface="Book Antiqua" pitchFamily="18" charset="0"/>
              </a:rPr>
              <a:t>(</a:t>
            </a:r>
            <a:r>
              <a:rPr lang="ru-RU" sz="2600" dirty="0">
                <a:latin typeface="Book Antiqua" pitchFamily="18" charset="0"/>
              </a:rPr>
              <a:t>гипотеза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придумана</a:t>
            </a:r>
            <a:r>
              <a:rPr lang="ru-RU" sz="2600" dirty="0">
                <a:latin typeface="Book Antiqua" pitchFamily="18" charset="0"/>
              </a:rPr>
              <a:t> учителем, при этом он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«забыл»</a:t>
            </a:r>
            <a:r>
              <a:rPr lang="ru-RU" sz="2600" dirty="0">
                <a:latin typeface="Book Antiqua" pitchFamily="18" charset="0"/>
              </a:rPr>
              <a:t>, что испаряется только пресная вода, что способствует увеличению солености водоема)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0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bg1"/>
                  </a:solidFill>
                </a:ln>
                <a:latin typeface="Book Antiqua" pitchFamily="18" charset="0"/>
              </a:rPr>
              <a:t>Проблемное обучение</a:t>
            </a:r>
            <a:endParaRPr lang="ru-RU" sz="4800" b="1" dirty="0">
              <a:ln>
                <a:solidFill>
                  <a:schemeClr val="bg1"/>
                </a:solidFill>
              </a:ln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432000" algn="just">
              <a:lnSpc>
                <a:spcPct val="120000"/>
              </a:lnSpc>
              <a:buNone/>
            </a:pPr>
            <a:r>
              <a:rPr lang="ru-RU" sz="3800" dirty="0">
                <a:latin typeface="Book Antiqua" pitchFamily="18" charset="0"/>
              </a:rPr>
              <a:t>Вовлечение учащихся в обсуждение проблемных вопросов позволяет обеспечить контакт с классом, стимулируя проявление ответных мыслей, чувств, переживаний. </a:t>
            </a:r>
            <a:endParaRPr lang="ru-RU" sz="3800" dirty="0" smtClean="0">
              <a:latin typeface="Book Antiqua" pitchFamily="18" charset="0"/>
            </a:endParaRPr>
          </a:p>
          <a:p>
            <a:pPr marL="0" indent="432000" algn="just">
              <a:lnSpc>
                <a:spcPct val="120000"/>
              </a:lnSpc>
              <a:buNone/>
            </a:pPr>
            <a:endParaRPr lang="ru-RU" dirty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Book Antiqua" pitchFamily="18" charset="0"/>
              </a:rPr>
              <a:t>Примеры проблемных вопросов: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itchFamily="18" charset="0"/>
              </a:rPr>
              <a:t>•Зачем </a:t>
            </a:r>
            <a:r>
              <a:rPr lang="ru-RU" dirty="0">
                <a:latin typeface="Book Antiqua" pitchFamily="18" charset="0"/>
              </a:rPr>
              <a:t>человеку необходимы разные типы зубов?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itchFamily="18" charset="0"/>
              </a:rPr>
              <a:t>•Почему </a:t>
            </a:r>
            <a:r>
              <a:rPr lang="ru-RU" dirty="0">
                <a:latin typeface="Book Antiqua" pitchFamily="18" charset="0"/>
              </a:rPr>
              <a:t>справедливо высказывание «когда я ем я глух и нем»?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itchFamily="18" charset="0"/>
              </a:rPr>
              <a:t>•Мы </a:t>
            </a:r>
            <a:r>
              <a:rPr lang="ru-RU" dirty="0">
                <a:latin typeface="Book Antiqua" pitchFamily="18" charset="0"/>
              </a:rPr>
              <a:t>часто наблюдаем неутомимую работу пчел и муравьев. Почему они продолжают свою работу, даже если их соты разрушены?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itchFamily="18" charset="0"/>
              </a:rPr>
              <a:t>•Почему </a:t>
            </a:r>
            <a:r>
              <a:rPr lang="ru-RU" dirty="0">
                <a:latin typeface="Book Antiqua" pitchFamily="18" charset="0"/>
              </a:rPr>
              <a:t>человек, который пишет правой рукой, не может так же писать левой и наоборот?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9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Работа в парах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2532"/>
            <a:ext cx="8229600" cy="3052936"/>
          </a:xfrm>
        </p:spPr>
        <p:txBody>
          <a:bodyPr>
            <a:normAutofit fontScale="92500" lnSpcReduction="10000"/>
          </a:bodyPr>
          <a:lstStyle/>
          <a:p>
            <a:pPr marL="0" indent="432000" algn="just">
              <a:buNone/>
            </a:pPr>
            <a:r>
              <a:rPr lang="ru-RU" sz="2800" dirty="0">
                <a:latin typeface="Book Antiqua" pitchFamily="18" charset="0"/>
              </a:rPr>
              <a:t>У</a:t>
            </a:r>
            <a:r>
              <a:rPr lang="ru-RU" sz="2800" dirty="0" smtClean="0">
                <a:latin typeface="Book Antiqua" pitchFamily="18" charset="0"/>
              </a:rPr>
              <a:t>ченики </a:t>
            </a:r>
            <a:r>
              <a:rPr lang="ru-RU" sz="2800" dirty="0">
                <a:latin typeface="Book Antiqua" pitchFamily="18" charset="0"/>
              </a:rPr>
              <a:t>учатся задавать друг другу вопросы и отвечать на них, а также осуществлять взаимоконтроль. Например, учащиеся создают «карточки другу» с заданиями по определенной теме, затем сами же их </a:t>
            </a:r>
            <a:r>
              <a:rPr lang="ru-RU" sz="2800" dirty="0" smtClean="0">
                <a:latin typeface="Book Antiqua" pitchFamily="18" charset="0"/>
              </a:rPr>
              <a:t>проверяют (взаимоконтроль). </a:t>
            </a:r>
          </a:p>
          <a:p>
            <a:pPr marL="0" indent="432000" algn="just">
              <a:buNone/>
            </a:pPr>
            <a:r>
              <a:rPr lang="ru-RU" sz="2800" dirty="0" smtClean="0">
                <a:latin typeface="Book Antiqua" pitchFamily="18" charset="0"/>
              </a:rPr>
              <a:t>Учащиеся </a:t>
            </a:r>
            <a:r>
              <a:rPr lang="ru-RU" sz="2800" dirty="0">
                <a:latin typeface="Book Antiqua" pitchFamily="18" charset="0"/>
              </a:rPr>
              <a:t>выполняют работу в паре, затем представляют ее всему классу.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84790"/>
              </p:ext>
            </p:extLst>
          </p:nvPr>
        </p:nvGraphicFramePr>
        <p:xfrm>
          <a:off x="498376" y="116632"/>
          <a:ext cx="814724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7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«Древо мудрости</a:t>
            </a:r>
            <a:r>
              <a:rPr lang="ru-RU" sz="53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Book Antiqua" pitchFamily="18" charset="0"/>
              </a:rPr>
              <a:t>1 </a:t>
            </a:r>
            <a:r>
              <a:rPr lang="ru-RU" b="1" dirty="0">
                <a:latin typeface="Book Antiqua" pitchFamily="18" charset="0"/>
              </a:rPr>
              <a:t>вариант: </a:t>
            </a:r>
          </a:p>
          <a:p>
            <a:pPr marL="0" indent="0" algn="just">
              <a:buNone/>
            </a:pPr>
            <a:r>
              <a:rPr lang="ru-RU" dirty="0">
                <a:latin typeface="Book Antiqua" pitchFamily="18" charset="0"/>
              </a:rPr>
              <a:t>Каждый ученик пишет записку, в которой задает трудный (на его взгляд) вопрос по тексту учебника. Заворачивает записку, крепит ее скрепкой к дереву. </a:t>
            </a:r>
            <a:r>
              <a:rPr lang="ru-RU" dirty="0" smtClean="0">
                <a:latin typeface="Book Antiqua" pitchFamily="18" charset="0"/>
              </a:rPr>
              <a:t>Далее</a:t>
            </a:r>
            <a:r>
              <a:rPr lang="ru-RU" dirty="0">
                <a:latin typeface="Book Antiqua" pitchFamily="18" charset="0"/>
              </a:rPr>
              <a:t>, или пара учеников, или по очереди каждый подходит к дереву, «срывает» записку и как можно более полно отвечает на вопрос. Остальные слушают, дополняют и оценивают ответ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Book Antiqua" pitchFamily="18" charset="0"/>
            </a:endParaRPr>
          </a:p>
          <a:p>
            <a:pPr marL="0" indent="0" algn="just">
              <a:buNone/>
            </a:pPr>
            <a:endParaRPr lang="ru-RU" dirty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Book Antiqua" pitchFamily="18" charset="0"/>
              </a:rPr>
              <a:t>2 вариант:</a:t>
            </a:r>
          </a:p>
          <a:p>
            <a:pPr marL="0" indent="0" algn="just">
              <a:buNone/>
            </a:pPr>
            <a:r>
              <a:rPr lang="ru-RU" dirty="0">
                <a:latin typeface="Book Antiqua" pitchFamily="18" charset="0"/>
              </a:rPr>
              <a:t>Листочки-вопросы составляет учитель и заранее вешает их на дерево. В этом случае вопрос не оценивается. Листочки можно сделать разных цветов: желтые, зеленые, красные. Вопросы, соответственно, можно разделить по уровням сложности.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Критическое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мышление</a:t>
            </a:r>
            <a:endParaRPr lang="ru-RU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Book Antiqua" pitchFamily="18" charset="0"/>
              </a:rPr>
              <a:t>Критическое </a:t>
            </a:r>
            <a:r>
              <a:rPr lang="ru-RU" dirty="0">
                <a:latin typeface="Book Antiqua" pitchFamily="18" charset="0"/>
              </a:rPr>
              <a:t>мышление начинается с вопросов и проблем, а не с ответов на вопросы учителя. Например, </a:t>
            </a:r>
            <a:r>
              <a:rPr lang="ru-RU" dirty="0" smtClean="0">
                <a:latin typeface="Book Antiqua" pitchFamily="18" charset="0"/>
              </a:rPr>
              <a:t>методический </a:t>
            </a:r>
            <a:r>
              <a:rPr lang="ru-RU" dirty="0">
                <a:latin typeface="Book Antiqua" pitchFamily="18" charset="0"/>
              </a:rPr>
              <a:t>прием «Снежный ком», который кратко можно описать так:</a:t>
            </a:r>
          </a:p>
          <a:p>
            <a:pPr marL="0" indent="0" algn="ctr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Слово-предложение-вопрос-ответ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56804"/>
              </p:ext>
            </p:extLst>
          </p:nvPr>
        </p:nvGraphicFramePr>
        <p:xfrm>
          <a:off x="611560" y="4869160"/>
          <a:ext cx="7920880" cy="148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72208"/>
                <a:gridCol w="6048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Слово</a:t>
                      </a:r>
                      <a:endParaRPr lang="ru-RU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Корень</a:t>
                      </a:r>
                      <a:endParaRPr lang="ru-RU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Предложение</a:t>
                      </a:r>
                      <a:endParaRPr lang="ru-RU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Подземный вегетативный орган растения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виды корней бывают?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Главный, боковые, придаточные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Book Antiqua" pitchFamily="18" charset="0"/>
              </a:rPr>
              <a:t>Чем выше активность и самоорганизация учеников, тем больше уважение к учителю. </a:t>
            </a:r>
            <a:endParaRPr lang="ru-RU" sz="2600" dirty="0" smtClean="0">
              <a:latin typeface="Book Antiqua" pitchFamily="18" charset="0"/>
            </a:endParaRPr>
          </a:p>
          <a:p>
            <a:pPr algn="just"/>
            <a:endParaRPr lang="ru-RU" sz="2600" dirty="0" smtClean="0">
              <a:latin typeface="Book Antiqua" pitchFamily="18" charset="0"/>
            </a:endParaRPr>
          </a:p>
          <a:p>
            <a:pPr algn="just"/>
            <a:r>
              <a:rPr lang="ru-RU" sz="2600" dirty="0" smtClean="0">
                <a:latin typeface="Book Antiqua" pitchFamily="18" charset="0"/>
              </a:rPr>
              <a:t>Грамотное </a:t>
            </a:r>
            <a:r>
              <a:rPr lang="ru-RU" sz="2600" dirty="0">
                <a:latin typeface="Book Antiqua" pitchFamily="18" charset="0"/>
              </a:rPr>
              <a:t>согласование </a:t>
            </a:r>
            <a:r>
              <a:rPr lang="ru-RU" sz="2600" dirty="0" smtClean="0">
                <a:latin typeface="Book Antiqua" pitchFamily="18" charset="0"/>
              </a:rPr>
              <a:t>обучения </a:t>
            </a:r>
            <a:r>
              <a:rPr lang="ru-RU" sz="2600" dirty="0">
                <a:latin typeface="Book Antiqua" pitchFamily="18" charset="0"/>
              </a:rPr>
              <a:t>с интересами школьников стимулирует их познавательную деятельность. </a:t>
            </a:r>
            <a:endParaRPr lang="ru-RU" sz="2600" dirty="0" smtClean="0">
              <a:latin typeface="Book Antiqua" pitchFamily="18" charset="0"/>
            </a:endParaRPr>
          </a:p>
          <a:p>
            <a:pPr algn="just"/>
            <a:endParaRPr lang="ru-RU" sz="2600" dirty="0" smtClean="0">
              <a:latin typeface="Book Antiqua" pitchFamily="18" charset="0"/>
            </a:endParaRPr>
          </a:p>
          <a:p>
            <a:pPr algn="just"/>
            <a:r>
              <a:rPr lang="ru-RU" sz="2600" dirty="0">
                <a:latin typeface="Book Antiqua" pitchFamily="18" charset="0"/>
              </a:rPr>
              <a:t>С</a:t>
            </a:r>
            <a:r>
              <a:rPr lang="ru-RU" sz="2600" dirty="0" smtClean="0">
                <a:latin typeface="Book Antiqua" pitchFamily="18" charset="0"/>
              </a:rPr>
              <a:t>ложность </a:t>
            </a:r>
            <a:r>
              <a:rPr lang="ru-RU" sz="2600" dirty="0">
                <a:latin typeface="Book Antiqua" pitchFamily="18" charset="0"/>
              </a:rPr>
              <a:t>и ритм обучения </a:t>
            </a:r>
            <a:r>
              <a:rPr lang="ru-RU" sz="2600" dirty="0" smtClean="0">
                <a:latin typeface="Book Antiqua" pitchFamily="18" charset="0"/>
              </a:rPr>
              <a:t>обеспечивают совершенствование уровня </a:t>
            </a:r>
            <a:r>
              <a:rPr lang="ru-RU" sz="2600" dirty="0">
                <a:latin typeface="Book Antiqua" pitchFamily="18" charset="0"/>
              </a:rPr>
              <a:t>знаний</a:t>
            </a:r>
            <a:r>
              <a:rPr lang="ru-RU" sz="2600" dirty="0" smtClean="0">
                <a:latin typeface="Book Antiqua" pitchFamily="18" charset="0"/>
              </a:rPr>
              <a:t>.</a:t>
            </a:r>
          </a:p>
          <a:p>
            <a:pPr algn="just"/>
            <a:endParaRPr lang="ru-RU" sz="2600" dirty="0" smtClean="0">
              <a:latin typeface="Book Antiqua" pitchFamily="18" charset="0"/>
            </a:endParaRPr>
          </a:p>
          <a:p>
            <a:pPr algn="just"/>
            <a:r>
              <a:rPr lang="ru-RU" sz="2600" dirty="0">
                <a:latin typeface="Book Antiqua" pitchFamily="18" charset="0"/>
              </a:rPr>
              <a:t>Средством достижения цели обучения является взаимодействие содержания, форм и приемов организации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20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75802"/>
            <a:ext cx="9144000" cy="17821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Book Antiqua" pitchFamily="18" charset="0"/>
              </a:rPr>
              <a:t>Весь процесс формирования познавательного интереса на уроках биологии построен на принципе сотрудничества и соучастия.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88640"/>
            <a:ext cx="6516216" cy="488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60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90664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6000" b="1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endParaRPr lang="ru-RU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2247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Школьное образование:</a:t>
            </a:r>
          </a:p>
          <a:p>
            <a:pPr marL="0" indent="0" algn="ctr">
              <a:buNone/>
            </a:pPr>
            <a:endParaRPr lang="ru-RU" sz="5700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4800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r>
              <a:rPr lang="ru-RU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предоставление знаний</a:t>
            </a:r>
          </a:p>
          <a:p>
            <a:pPr algn="just"/>
            <a:r>
              <a:rPr lang="ru-RU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формирование творческой личности</a:t>
            </a:r>
          </a:p>
          <a:p>
            <a:pPr algn="just"/>
            <a:r>
              <a:rPr lang="ru-RU" sz="43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</a:t>
            </a:r>
            <a:r>
              <a:rPr lang="ru-RU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елеопределение</a:t>
            </a:r>
            <a:r>
              <a:rPr lang="ru-RU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деятельности</a:t>
            </a:r>
          </a:p>
          <a:p>
            <a:pPr algn="just"/>
            <a:r>
              <a:rPr lang="ru-RU" sz="4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</a:t>
            </a:r>
            <a:r>
              <a:rPr lang="ru-RU" sz="4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амостоятельное решение задач</a:t>
            </a:r>
          </a:p>
          <a:p>
            <a:pPr algn="just"/>
            <a:endParaRPr lang="ru-RU" sz="43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вариативности 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дает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возможность применять авторские разработки, позволяя совершенствовать личностно-ориентированный подход в преподавании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 smtClean="0">
                <a:latin typeface="Book Antiqua" pitchFamily="18" charset="0"/>
              </a:rPr>
              <a:t>Учитель </a:t>
            </a:r>
            <a:r>
              <a:rPr lang="ru-RU" sz="3000" dirty="0">
                <a:latin typeface="Book Antiqua" pitchFamily="18" charset="0"/>
              </a:rPr>
              <a:t>сам должен постоянно узнавать новое из научного </a:t>
            </a:r>
            <a:r>
              <a:rPr lang="ru-RU" sz="3000" dirty="0" smtClean="0">
                <a:latin typeface="Book Antiqua" pitchFamily="18" charset="0"/>
              </a:rPr>
              <a:t>мира.</a:t>
            </a:r>
          </a:p>
          <a:p>
            <a:pPr marL="0" indent="0" algn="just">
              <a:buNone/>
            </a:pPr>
            <a:endParaRPr lang="ru-RU" sz="3000" dirty="0" smtClean="0">
              <a:latin typeface="Book Antiqua" pitchFamily="18" charset="0"/>
            </a:endParaRPr>
          </a:p>
          <a:p>
            <a:pPr algn="just"/>
            <a:r>
              <a:rPr lang="ru-RU" sz="3000" dirty="0" smtClean="0">
                <a:latin typeface="Book Antiqua" pitchFamily="18" charset="0"/>
              </a:rPr>
              <a:t>Обмен информацией </a:t>
            </a:r>
            <a:r>
              <a:rPr lang="ru-RU" sz="3000" dirty="0">
                <a:latin typeface="Book Antiqua" pitchFamily="18" charset="0"/>
              </a:rPr>
              <a:t>между учителем и учениками способствует построению </a:t>
            </a:r>
            <a:r>
              <a:rPr lang="ru-RU" sz="3000" dirty="0" smtClean="0">
                <a:latin typeface="Book Antiqua" pitchFamily="18" charset="0"/>
              </a:rPr>
              <a:t>диалога.</a:t>
            </a:r>
          </a:p>
          <a:p>
            <a:pPr marL="0" indent="0" algn="just">
              <a:buNone/>
            </a:pPr>
            <a:endParaRPr lang="ru-RU" sz="3000" dirty="0" smtClean="0">
              <a:latin typeface="Book Antiqua" pitchFamily="18" charset="0"/>
            </a:endParaRPr>
          </a:p>
          <a:p>
            <a:pPr algn="just"/>
            <a:r>
              <a:rPr lang="ru-RU" sz="3000" dirty="0">
                <a:latin typeface="Book Antiqua" pitchFamily="18" charset="0"/>
              </a:rPr>
              <a:t>Интерес к обучению возникает в процессе </a:t>
            </a:r>
            <a:r>
              <a:rPr lang="ru-RU" sz="3000" dirty="0" smtClean="0">
                <a:latin typeface="Book Antiqua" pitchFamily="18" charset="0"/>
              </a:rPr>
              <a:t>поиска </a:t>
            </a:r>
            <a:r>
              <a:rPr lang="ru-RU" sz="3000" dirty="0">
                <a:latin typeface="Book Antiqua" pitchFamily="18" charset="0"/>
              </a:rPr>
              <a:t>новых </a:t>
            </a:r>
            <a:r>
              <a:rPr lang="ru-RU" sz="3000" dirty="0" smtClean="0">
                <a:latin typeface="Book Antiqua" pitchFamily="18" charset="0"/>
              </a:rPr>
              <a:t>знаний, так </a:t>
            </a:r>
            <a:r>
              <a:rPr lang="ru-RU" sz="3000" dirty="0">
                <a:latin typeface="Book Antiqua" pitchFamily="18" charset="0"/>
              </a:rPr>
              <a:t>возникает </a:t>
            </a:r>
            <a:r>
              <a:rPr lang="ru-RU" sz="3000">
                <a:latin typeface="Book Antiqua" pitchFamily="18" charset="0"/>
              </a:rPr>
              <a:t>внутренняя </a:t>
            </a:r>
            <a:r>
              <a:rPr lang="ru-RU" sz="3000" smtClean="0">
                <a:latin typeface="Book Antiqua" pitchFamily="18" charset="0"/>
              </a:rPr>
              <a:t>заинтересованность.</a:t>
            </a:r>
            <a:endParaRPr lang="ru-RU" sz="3000" dirty="0" smtClean="0">
              <a:latin typeface="Book Antiqua" pitchFamily="18" charset="0"/>
            </a:endParaRPr>
          </a:p>
          <a:p>
            <a:pPr algn="just"/>
            <a:endParaRPr lang="ru-RU" sz="3000" dirty="0" smtClean="0">
              <a:latin typeface="Book Antiqua" pitchFamily="18" charset="0"/>
            </a:endParaRPr>
          </a:p>
          <a:p>
            <a:pPr algn="just"/>
            <a:r>
              <a:rPr lang="ru-RU" sz="3000" dirty="0">
                <a:latin typeface="Book Antiqua" pitchFamily="18" charset="0"/>
              </a:rPr>
              <a:t>Четкое начало урока дисциплинирует </a:t>
            </a:r>
            <a:r>
              <a:rPr lang="ru-RU" sz="3000" dirty="0" smtClean="0">
                <a:latin typeface="Book Antiqua" pitchFamily="18" charset="0"/>
              </a:rPr>
              <a:t>учащихся.</a:t>
            </a:r>
          </a:p>
          <a:p>
            <a:pPr marL="0" indent="0" algn="just">
              <a:buNone/>
            </a:pPr>
            <a:endParaRPr lang="ru-RU" sz="3000" dirty="0" smtClean="0">
              <a:latin typeface="Book Antiqua" pitchFamily="18" charset="0"/>
            </a:endParaRPr>
          </a:p>
          <a:p>
            <a:pPr algn="just"/>
            <a:r>
              <a:rPr lang="ru-RU" sz="3000" dirty="0">
                <a:latin typeface="Book Antiqua" pitchFamily="18" charset="0"/>
              </a:rPr>
              <a:t>Активное обучение предполагает </a:t>
            </a:r>
            <a:r>
              <a:rPr lang="ru-RU" sz="3000" dirty="0" smtClean="0">
                <a:latin typeface="Book Antiqua" pitchFamily="18" charset="0"/>
              </a:rPr>
              <a:t>использование педагогических </a:t>
            </a:r>
            <a:r>
              <a:rPr lang="ru-RU" sz="3000" dirty="0">
                <a:latin typeface="Book Antiqua" pitchFamily="18" charset="0"/>
              </a:rPr>
              <a:t>приемов, </a:t>
            </a:r>
            <a:r>
              <a:rPr lang="ru-RU" sz="3000" dirty="0" smtClean="0">
                <a:latin typeface="Book Antiqua" pitchFamily="18" charset="0"/>
              </a:rPr>
              <a:t>направленных на </a:t>
            </a:r>
            <a:r>
              <a:rPr lang="ru-RU" sz="3000" dirty="0">
                <a:latin typeface="Book Antiqua" pitchFamily="18" charset="0"/>
              </a:rPr>
              <a:t>организацию самостоятельного получения </a:t>
            </a:r>
            <a:r>
              <a:rPr lang="ru-RU" sz="3000" dirty="0" smtClean="0">
                <a:latin typeface="Book Antiqua" pitchFamily="18" charset="0"/>
              </a:rPr>
              <a:t>знаний</a:t>
            </a:r>
            <a:r>
              <a:rPr lang="ru-RU" sz="3000" dirty="0">
                <a:latin typeface="Book Antiqua" pitchFamily="18" charset="0"/>
              </a:rPr>
              <a:t>.</a:t>
            </a:r>
            <a:endParaRPr lang="ru-RU" sz="30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88424"/>
              </p:ext>
            </p:extLst>
          </p:nvPr>
        </p:nvGraphicFramePr>
        <p:xfrm>
          <a:off x="467544" y="182880"/>
          <a:ext cx="8229600" cy="6156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14800"/>
                <a:gridCol w="4114800"/>
              </a:tblGrid>
              <a:tr h="3483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effectLst/>
                          <a:latin typeface="Book Antiqua" pitchFamily="18" charset="0"/>
                        </a:rPr>
                        <a:t>Технологии организации познавательной деятельности обучающихся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1. Проблемное обучение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9.</a:t>
                      </a:r>
                      <a:r>
                        <a:rPr lang="ru-RU" sz="2400" baseline="0" dirty="0" smtClean="0">
                          <a:effectLst/>
                          <a:latin typeface="Book Antiqua" pitchFamily="18" charset="0"/>
                        </a:rPr>
                        <a:t> Броуновское движение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2. Работа в парах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10. Дерево решений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3. Ротационные (сменные) тройки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11. Биологический диктант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4. Карусель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12. Энтомологические точки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5. Работа в малых группах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13. Ролевая (деловая)</a:t>
                      </a:r>
                      <a:r>
                        <a:rPr lang="ru-RU" sz="2400" baseline="0" dirty="0" smtClean="0">
                          <a:effectLst/>
                          <a:latin typeface="Book Antiqua" pitchFamily="18" charset="0"/>
                        </a:rPr>
                        <a:t> игра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6. Аквариум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14. Метод пресс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7. Незаконченное предложение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15. Займи позицию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  <a:latin typeface="Book Antiqua" pitchFamily="18" charset="0"/>
                        </a:rPr>
                        <a:t>8. Мозговой штурм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16. Дискуссия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83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Book Antiqua" pitchFamily="18" charset="0"/>
                        </a:rPr>
                        <a:t>17. Критическое мышление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2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Фантастическая добавка </a:t>
            </a:r>
            <a:endParaRPr lang="ru-RU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32000" algn="just">
              <a:lnSpc>
                <a:spcPct val="110000"/>
              </a:lnSpc>
              <a:buNone/>
            </a:pPr>
            <a:r>
              <a:rPr lang="ru-RU" sz="3800" dirty="0">
                <a:latin typeface="Book Antiqua" pitchFamily="18" charset="0"/>
              </a:rPr>
              <a:t>Перед учеником ставится 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простая и понятная задача</a:t>
            </a:r>
            <a:r>
              <a:rPr lang="ru-RU" sz="3800" dirty="0">
                <a:latin typeface="Book Antiqua" pitchFamily="18" charset="0"/>
              </a:rPr>
              <a:t>, </a:t>
            </a:r>
            <a:r>
              <a:rPr lang="ru-RU" sz="3800" dirty="0" smtClean="0">
                <a:latin typeface="Book Antiqua" pitchFamily="18" charset="0"/>
              </a:rPr>
              <a:t>находящаяся </a:t>
            </a:r>
            <a:r>
              <a:rPr lang="ru-RU" sz="3800" dirty="0">
                <a:latin typeface="Book Antiqua" pitchFamily="18" charset="0"/>
              </a:rPr>
              <a:t>непосредственно 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сфере его </a:t>
            </a: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интересов, </a:t>
            </a:r>
            <a:r>
              <a:rPr lang="ru-RU" sz="3800" dirty="0">
                <a:latin typeface="Book Antiqua" pitchFamily="18" charset="0"/>
              </a:rPr>
              <a:t>при </a:t>
            </a:r>
            <a:r>
              <a:rPr lang="ru-RU" sz="3800" dirty="0" smtClean="0">
                <a:latin typeface="Book Antiqua" pitchFamily="18" charset="0"/>
              </a:rPr>
              <a:t>этом он выполняет </a:t>
            </a:r>
            <a:r>
              <a:rPr lang="ru-RU" sz="3800" dirty="0">
                <a:latin typeface="Book Antiqua" pitchFamily="18" charset="0"/>
              </a:rPr>
              <a:t>запланированное педагогом действие</a:t>
            </a:r>
            <a:r>
              <a:rPr lang="ru-RU" sz="3800" dirty="0" smtClean="0">
                <a:latin typeface="Book Antiqua" pitchFamily="18" charset="0"/>
              </a:rPr>
              <a:t>.</a:t>
            </a:r>
          </a:p>
          <a:p>
            <a:pPr marL="0" indent="432000" algn="just">
              <a:lnSpc>
                <a:spcPct val="110000"/>
              </a:lnSpc>
              <a:buNone/>
            </a:pPr>
            <a:endParaRPr lang="ru-RU" sz="3800" dirty="0">
              <a:latin typeface="Book Antiqua" pitchFamily="18" charset="0"/>
            </a:endParaRPr>
          </a:p>
          <a:p>
            <a:pPr marL="0" indent="432000" algn="just">
              <a:lnSpc>
                <a:spcPct val="110000"/>
              </a:lnSpc>
              <a:buNone/>
            </a:pPr>
            <a:r>
              <a:rPr lang="ru-RU" sz="3800" dirty="0">
                <a:latin typeface="Book Antiqua" pitchFamily="18" charset="0"/>
              </a:rPr>
              <a:t>С целью привлечения внимания учитель находит такой угол зрения, при котором </a:t>
            </a:r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обыденное становится удивительным</a:t>
            </a:r>
            <a:r>
              <a:rPr lang="ru-RU" sz="3800" dirty="0">
                <a:latin typeface="Book Antiqua" pitchFamily="18" charset="0"/>
              </a:rPr>
              <a:t>. </a:t>
            </a:r>
          </a:p>
          <a:p>
            <a:pPr marL="0" indent="0" algn="just">
              <a:buNone/>
            </a:pPr>
            <a:endParaRPr lang="ru-RU" sz="3800" b="1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6243"/>
            <a:ext cx="8229600" cy="5865515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3800" b="1" dirty="0" smtClean="0">
              <a:latin typeface="Book Antiqua" pitchFamily="18" charset="0"/>
            </a:endParaRPr>
          </a:p>
          <a:p>
            <a:pPr algn="just"/>
            <a:r>
              <a:rPr lang="ru-RU" sz="3800" b="1" dirty="0" smtClean="0">
                <a:latin typeface="Book Antiqua" pitchFamily="18" charset="0"/>
              </a:rPr>
              <a:t>тема «Пищеварение»:</a:t>
            </a:r>
            <a:endParaRPr lang="ru-RU" sz="3800" b="1" dirty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latin typeface="Book Antiqua" pitchFamily="18" charset="0"/>
              </a:rPr>
              <a:t>Длина кишечника человека в 4 раза превышает длину туловища, кишечника собаки – в 4,5 раза, овцы – в 24 раза. Как объяснить эти факты</a:t>
            </a:r>
            <a:r>
              <a:rPr lang="ru-RU" sz="3800" dirty="0" smtClean="0">
                <a:latin typeface="Book Antiqua" pitchFamily="18" charset="0"/>
              </a:rPr>
              <a:t>?</a:t>
            </a:r>
          </a:p>
          <a:p>
            <a:pPr algn="just"/>
            <a:endParaRPr lang="ru-RU" sz="3800" dirty="0" smtClean="0">
              <a:latin typeface="Book Antiqua" pitchFamily="18" charset="0"/>
            </a:endParaRPr>
          </a:p>
          <a:p>
            <a:pPr algn="just"/>
            <a:r>
              <a:rPr lang="ru-RU" sz="3800" b="1" dirty="0">
                <a:latin typeface="Book Antiqua" pitchFamily="18" charset="0"/>
              </a:rPr>
              <a:t>тема «Экологические факторы. Адаптация </a:t>
            </a:r>
            <a:r>
              <a:rPr lang="ru-RU" sz="3800" b="1" dirty="0" smtClean="0">
                <a:latin typeface="Book Antiqua" pitchFamily="18" charset="0"/>
              </a:rPr>
              <a:t>ЖО»:</a:t>
            </a:r>
            <a:endParaRPr lang="ru-RU" sz="3800" b="1" dirty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latin typeface="Book Antiqua" pitchFamily="18" charset="0"/>
              </a:rPr>
              <a:t>Предположим, среднегодовая (или минимальная) температура Антарктиды понизится на 10 градусов. Как изменится поведение пингвинов, чтобы выжить в таких условиях</a:t>
            </a:r>
            <a:r>
              <a:rPr lang="ru-RU" sz="3800" dirty="0" smtClean="0">
                <a:latin typeface="Book Antiqua" pitchFamily="18" charset="0"/>
              </a:rPr>
              <a:t>?</a:t>
            </a:r>
          </a:p>
          <a:p>
            <a:pPr algn="just"/>
            <a:endParaRPr lang="ru-RU" sz="3800" dirty="0">
              <a:latin typeface="Book Antiqua" pitchFamily="18" charset="0"/>
            </a:endParaRPr>
          </a:p>
          <a:p>
            <a:pPr algn="just"/>
            <a:r>
              <a:rPr lang="ru-RU" sz="3800" b="1" dirty="0" smtClean="0">
                <a:latin typeface="Book Antiqua" pitchFamily="18" charset="0"/>
              </a:rPr>
              <a:t>тема </a:t>
            </a:r>
            <a:r>
              <a:rPr lang="ru-RU" sz="3800" b="1" dirty="0">
                <a:latin typeface="Book Antiqua" pitchFamily="18" charset="0"/>
              </a:rPr>
              <a:t>«Моллюски</a:t>
            </a:r>
            <a:r>
              <a:rPr lang="ru-RU" sz="3800" b="1" dirty="0" smtClean="0">
                <a:latin typeface="Book Antiqua" pitchFamily="18" charset="0"/>
              </a:rPr>
              <a:t>»:</a:t>
            </a:r>
            <a:endParaRPr lang="ru-RU" sz="3800" b="1" dirty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latin typeface="Book Antiqua" pitchFamily="18" charset="0"/>
              </a:rPr>
              <a:t>В глотке Брюхоногих моллюсков есть особенный орган – терка, покрытая рядами маленьких зубцов. В каждом ряду их 105, а рядов 135. Сколько всего зубцов (14175).</a:t>
            </a:r>
          </a:p>
          <a:p>
            <a:pPr marL="0" indent="0" algn="just">
              <a:buNone/>
            </a:pPr>
            <a:endParaRPr lang="ru-RU" dirty="0">
              <a:latin typeface="Book Antiqu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5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dirty="0">
                <a:latin typeface="Book Antiqua" pitchFamily="18" charset="0"/>
              </a:rPr>
              <a:t>Р</a:t>
            </a:r>
            <a:r>
              <a:rPr lang="ru-RU" dirty="0" smtClean="0">
                <a:latin typeface="Book Antiqua" pitchFamily="18" charset="0"/>
              </a:rPr>
              <a:t>еальность </a:t>
            </a:r>
            <a:r>
              <a:rPr lang="ru-RU" dirty="0">
                <a:latin typeface="Book Antiqua" pitchFamily="18" charset="0"/>
              </a:rPr>
              <a:t>можно дополнить элементами фантастики. </a:t>
            </a:r>
            <a:endParaRPr lang="ru-RU" dirty="0" smtClean="0">
              <a:latin typeface="Book Antiqua" pitchFamily="18" charset="0"/>
            </a:endParaRPr>
          </a:p>
          <a:p>
            <a:pPr marL="0" indent="432000" algn="just">
              <a:buNone/>
            </a:pPr>
            <a:r>
              <a:rPr lang="ru-RU" sz="2800" dirty="0" smtClean="0">
                <a:latin typeface="Book Antiqua" pitchFamily="18" charset="0"/>
              </a:rPr>
              <a:t>Удивительное </a:t>
            </a:r>
            <a:r>
              <a:rPr lang="ru-RU" sz="2800" dirty="0">
                <a:latin typeface="Book Antiqua" pitchFamily="18" charset="0"/>
              </a:rPr>
              <a:t>способно удержать интерес в течение длительного отрезка времени, если преподнести загадку, решение которой будет озвучено на последующих </a:t>
            </a:r>
            <a:r>
              <a:rPr lang="ru-RU" sz="2800" dirty="0" smtClean="0">
                <a:latin typeface="Book Antiqua" pitchFamily="18" charset="0"/>
              </a:rPr>
              <a:t>уроках 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Отсроченная отгадка</a:t>
            </a:r>
            <a:r>
              <a:rPr lang="ru-RU" sz="2800" dirty="0" smtClean="0">
                <a:latin typeface="Book Antiqua" pitchFamily="18" charset="0"/>
              </a:rPr>
              <a:t>).</a:t>
            </a:r>
          </a:p>
          <a:p>
            <a:pPr marL="0" indent="432000" algn="just">
              <a:buNone/>
            </a:pPr>
            <a:endParaRPr lang="ru-RU" dirty="0">
              <a:latin typeface="Book Antiqua" pitchFamily="18" charset="0"/>
            </a:endParaRPr>
          </a:p>
          <a:p>
            <a:pPr marL="0" indent="432000" algn="just">
              <a:buNone/>
            </a:pPr>
            <a:endParaRPr lang="ru-RU" dirty="0" smtClean="0">
              <a:latin typeface="Book Antiqua" pitchFamily="18" charset="0"/>
            </a:endParaRPr>
          </a:p>
          <a:p>
            <a:pPr marL="0" indent="432000" algn="just">
              <a:buNone/>
            </a:pPr>
            <a:r>
              <a:rPr lang="ru-RU" sz="2400" dirty="0" smtClean="0">
                <a:latin typeface="Book Antiqua" pitchFamily="18" charset="0"/>
              </a:rPr>
              <a:t>…На </a:t>
            </a:r>
            <a:r>
              <a:rPr lang="ru-RU" sz="2400" dirty="0">
                <a:latin typeface="Book Antiqua" pitchFamily="18" charset="0"/>
              </a:rPr>
              <a:t>следующем уроке речь пойдет об очень опасном животном. Как вы думаете, о каком?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6652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Это </a:t>
            </a:r>
            <a:r>
              <a:rPr lang="ru-RU" dirty="0" smtClean="0">
                <a:latin typeface="Times New Roman"/>
                <a:ea typeface="Calibri"/>
              </a:rPr>
              <a:t>животное – кролик (</a:t>
            </a:r>
            <a:r>
              <a:rPr lang="ru-RU" sz="2800" dirty="0" smtClean="0">
                <a:latin typeface="Times New Roman"/>
                <a:ea typeface="Calibri"/>
              </a:rPr>
              <a:t>далее </a:t>
            </a:r>
            <a:r>
              <a:rPr lang="ru-RU" sz="2800" dirty="0">
                <a:latin typeface="Times New Roman"/>
                <a:ea typeface="Calibri"/>
              </a:rPr>
              <a:t>следует рассказ об экологической катастрофе в Австралии, грызунах и их роли в </a:t>
            </a:r>
            <a:r>
              <a:rPr lang="ru-RU" sz="2800" dirty="0" smtClean="0">
                <a:latin typeface="Times New Roman"/>
                <a:ea typeface="Calibri"/>
              </a:rPr>
              <a:t>биоценозе</a:t>
            </a:r>
            <a:r>
              <a:rPr lang="ru-RU" dirty="0" smtClean="0">
                <a:latin typeface="Times New Roman"/>
                <a:ea typeface="Calibri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" y="2420888"/>
            <a:ext cx="8843713" cy="32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Лови ошибку</a:t>
            </a:r>
            <a:endParaRPr lang="ru-RU" sz="5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32000">
              <a:buNone/>
            </a:pPr>
            <a:endParaRPr lang="ru-RU" dirty="0" smtClean="0"/>
          </a:p>
          <a:p>
            <a:pPr marL="0" indent="432000">
              <a:buNone/>
            </a:pPr>
            <a:r>
              <a:rPr lang="ru-RU" dirty="0" smtClean="0">
                <a:latin typeface="Book Antiqua" pitchFamily="18" charset="0"/>
              </a:rPr>
              <a:t>Обучающиеся </a:t>
            </a:r>
            <a:r>
              <a:rPr lang="ru-RU" dirty="0">
                <a:latin typeface="Book Antiqua" pitchFamily="18" charset="0"/>
              </a:rPr>
              <a:t>исправляют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специально допущенные</a:t>
            </a:r>
            <a:r>
              <a:rPr lang="ru-RU" dirty="0">
                <a:latin typeface="Book Antiqua" pitchFamily="18" charset="0"/>
              </a:rPr>
              <a:t> учителем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ошибки</a:t>
            </a:r>
            <a:r>
              <a:rPr lang="ru-RU" dirty="0">
                <a:latin typeface="Book Antiqua" pitchFamily="18" charset="0"/>
              </a:rPr>
              <a:t> в материале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marL="0" indent="432000">
              <a:buNone/>
            </a:pPr>
            <a:r>
              <a:rPr lang="ru-RU" dirty="0" smtClean="0">
                <a:latin typeface="Book Antiqua" pitchFamily="18" charset="0"/>
              </a:rPr>
              <a:t> </a:t>
            </a:r>
          </a:p>
          <a:p>
            <a:pPr marL="0" indent="432000">
              <a:buNone/>
            </a:pPr>
            <a:r>
              <a:rPr lang="ru-RU" dirty="0" smtClean="0">
                <a:latin typeface="Book Antiqua" pitchFamily="18" charset="0"/>
              </a:rPr>
              <a:t>Этот </a:t>
            </a:r>
            <a:r>
              <a:rPr lang="ru-RU" dirty="0">
                <a:latin typeface="Book Antiqua" pitchFamily="18" charset="0"/>
              </a:rPr>
              <a:t>способ позволяет проверить уровень понимания темы, внимательность и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уверенность учеников в своих знаниях</a:t>
            </a:r>
            <a:r>
              <a:rPr lang="ru-RU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0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904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Организация  учебно-познавательной деятельности на уроках биологии</vt:lpstr>
      <vt:lpstr>Презентация PowerPoint</vt:lpstr>
      <vt:lpstr>Презентация PowerPoint</vt:lpstr>
      <vt:lpstr>Презентация PowerPoint</vt:lpstr>
      <vt:lpstr>Фантастическая добавка </vt:lpstr>
      <vt:lpstr>Презентация PowerPoint</vt:lpstr>
      <vt:lpstr>Презентация PowerPoint</vt:lpstr>
      <vt:lpstr>Презентация PowerPoint</vt:lpstr>
      <vt:lpstr>Лови ошибку</vt:lpstr>
      <vt:lpstr>Презентация PowerPoint</vt:lpstr>
      <vt:lpstr>Проблемное обучение</vt:lpstr>
      <vt:lpstr>Работа в парах</vt:lpstr>
      <vt:lpstr>Презентация PowerPoint</vt:lpstr>
      <vt:lpstr>«Древо мудрости»</vt:lpstr>
      <vt:lpstr>Критическое мышление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11123</cp:lastModifiedBy>
  <cp:revision>21</cp:revision>
  <dcterms:created xsi:type="dcterms:W3CDTF">2018-10-08T14:44:37Z</dcterms:created>
  <dcterms:modified xsi:type="dcterms:W3CDTF">2023-11-23T17:50:29Z</dcterms:modified>
</cp:coreProperties>
</file>