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0C06-F0EA-484E-93A5-78103C9C5223}" type="datetimeFigureOut">
              <a:rPr lang="ru-RU" smtClean="0"/>
              <a:t>23.10.2021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2F4-C75A-4C79-A612-C89D724B249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0C06-F0EA-484E-93A5-78103C9C5223}" type="datetimeFigureOut">
              <a:rPr lang="ru-RU" smtClean="0"/>
              <a:t>23.10.2021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2F4-C75A-4C79-A612-C89D724B2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0C06-F0EA-484E-93A5-78103C9C5223}" type="datetimeFigureOut">
              <a:rPr lang="ru-RU" smtClean="0"/>
              <a:t>23.10.2021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2F4-C75A-4C79-A612-C89D724B2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0C06-F0EA-484E-93A5-78103C9C5223}" type="datetimeFigureOut">
              <a:rPr lang="ru-RU" smtClean="0"/>
              <a:t>23.10.2021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2F4-C75A-4C79-A612-C89D724B2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0C06-F0EA-484E-93A5-78103C9C5223}" type="datetimeFigureOut">
              <a:rPr lang="ru-RU" smtClean="0"/>
              <a:t>23.10.2021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2F4-C75A-4C79-A612-C89D724B249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0C06-F0EA-484E-93A5-78103C9C5223}" type="datetimeFigureOut">
              <a:rPr lang="ru-RU" smtClean="0"/>
              <a:t>23.10.2021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2F4-C75A-4C79-A612-C89D724B2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0C06-F0EA-484E-93A5-78103C9C5223}" type="datetimeFigureOut">
              <a:rPr lang="ru-RU" smtClean="0"/>
              <a:t>23.10.2021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2F4-C75A-4C79-A612-C89D724B2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0C06-F0EA-484E-93A5-78103C9C5223}" type="datetimeFigureOut">
              <a:rPr lang="ru-RU" smtClean="0"/>
              <a:t>23.10.2021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2F4-C75A-4C79-A612-C89D724B2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0C06-F0EA-484E-93A5-78103C9C5223}" type="datetimeFigureOut">
              <a:rPr lang="ru-RU" smtClean="0"/>
              <a:t>23.10.2021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2F4-C75A-4C79-A612-C89D724B2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0C06-F0EA-484E-93A5-78103C9C5223}" type="datetimeFigureOut">
              <a:rPr lang="ru-RU" smtClean="0"/>
              <a:t>23.10.2021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E62F4-C75A-4C79-A612-C89D724B2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40C06-F0EA-484E-93A5-78103C9C5223}" type="datetimeFigureOut">
              <a:rPr lang="ru-RU" smtClean="0"/>
              <a:t>23.10.2021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FBE62F4-C75A-4C79-A612-C89D724B249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940C06-F0EA-484E-93A5-78103C9C5223}" type="datetimeFigureOut">
              <a:rPr lang="ru-RU" smtClean="0"/>
              <a:t>23.10.2021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FBE62F4-C75A-4C79-A612-C89D724B249E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302433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/>
                <a:latin typeface="Times New Roman"/>
                <a:ea typeface="Times New Roman"/>
              </a:rPr>
              <a:t>«</a:t>
            </a:r>
            <a:r>
              <a:rPr lang="ru-RU" b="1" dirty="0" err="1" smtClean="0">
                <a:effectLst/>
                <a:latin typeface="Times New Roman"/>
                <a:ea typeface="Times New Roman"/>
              </a:rPr>
              <a:t>Компетентностно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-ориентированные задания по формированию 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исследовательских 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компетенций учащихся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4293096"/>
            <a:ext cx="5076056" cy="2351112"/>
          </a:xfrm>
        </p:spPr>
        <p:txBody>
          <a:bodyPr>
            <a:normAutofit/>
          </a:bodyPr>
          <a:lstStyle/>
          <a:p>
            <a:pPr algn="l">
              <a:spcAft>
                <a:spcPts val="0"/>
              </a:spcAft>
            </a:pPr>
            <a:r>
              <a:rPr lang="ru-RU" b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/>
                <a:ea typeface="Times New Roman"/>
              </a:rPr>
              <a:t>Учитель биологии </a:t>
            </a:r>
            <a:r>
              <a:rPr lang="ru-RU" b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/>
                <a:ea typeface="Times New Roman"/>
              </a:rPr>
              <a:t>Амарандо</a:t>
            </a:r>
            <a:r>
              <a:rPr lang="ru-RU" b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/>
                <a:ea typeface="Times New Roman"/>
              </a:rPr>
              <a:t> А.А.</a:t>
            </a:r>
            <a:endParaRPr lang="ru-RU" sz="2800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/>
              <a:ea typeface="Times New Roman"/>
            </a:endParaRPr>
          </a:p>
          <a:p>
            <a:pPr algn="l">
              <a:spcAft>
                <a:spcPts val="0"/>
              </a:spcAft>
            </a:pPr>
            <a:r>
              <a:rPr lang="ru-RU" b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/>
                <a:ea typeface="Times New Roman"/>
              </a:rPr>
              <a:t>специалист высшей </a:t>
            </a:r>
            <a:r>
              <a:rPr lang="ru-RU" b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/>
                <a:ea typeface="Times New Roman"/>
              </a:rPr>
              <a:t>категории  </a:t>
            </a:r>
            <a:endParaRPr lang="ru-RU" b="0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/>
              <a:ea typeface="Times New Roman"/>
            </a:endParaRPr>
          </a:p>
          <a:p>
            <a:pPr algn="l">
              <a:spcAft>
                <a:spcPts val="0"/>
              </a:spcAft>
            </a:pPr>
            <a:r>
              <a:rPr lang="ru-RU" b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/>
                <a:ea typeface="Times New Roman"/>
              </a:rPr>
              <a:t>МБОУ «</a:t>
            </a:r>
            <a:r>
              <a:rPr lang="ru-RU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/>
                <a:ea typeface="Times New Roman"/>
              </a:rPr>
              <a:t>Родниковская</a:t>
            </a:r>
            <a:r>
              <a:rPr lang="ru-RU" b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/>
                <a:ea typeface="Times New Roman"/>
              </a:rPr>
              <a:t> школа-гимназия»</a:t>
            </a:r>
            <a:endParaRPr lang="ru-RU" sz="2800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/>
              <a:ea typeface="Times New Roman"/>
            </a:endParaRP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284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0" dirty="0" err="1" smtClean="0">
                <a:effectLst/>
                <a:latin typeface="Times New Roman"/>
                <a:ea typeface="Times New Roman"/>
              </a:rPr>
              <a:t>Компетентностно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- ориентированные  задания можно разделить на три уровня (уровень воспроизведения, уровень установления связей, уровень рассуждения).</a:t>
            </a:r>
          </a:p>
          <a:p>
            <a:pPr marL="0" indent="0"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 Выделение уровней основывается на уровне подготовки учащихся.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090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Первый уровень (уровень воспроизведения)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</a:t>
            </a:r>
          </a:p>
          <a:p>
            <a:pPr marL="0" indent="0"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включает воспроизведение биологических фактов. Учащиеся могут применять базовые знания в стандартных, </a:t>
            </a:r>
            <a:r>
              <a:rPr lang="ru-RU" b="0" dirty="0" err="1" smtClean="0">
                <a:effectLst/>
                <a:latin typeface="Times New Roman"/>
                <a:ea typeface="Times New Roman"/>
              </a:rPr>
              <a:t>четко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сформулированных ситуациях. Они могут решать одношаговые текстовые задачи, стандартную систему обозначений, могут читать и интерпретировать данные, представленные в таблицах, на графиках, картах, различных шкалах.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431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611560" y="260648"/>
            <a:ext cx="8229600" cy="586581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Второй уровень (уровень установления связей)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effectLst/>
                <a:latin typeface="Times New Roman"/>
                <a:ea typeface="Times New Roman"/>
              </a:rPr>
              <a:t>включает установление связей и интеграцию материала из разных тем, необходимых для решения поставленной задачи. Учащиеся могут применять свои знания в разнообразных, достаточно сложных ситуациях. 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effectLst/>
                <a:latin typeface="Times New Roman"/>
                <a:ea typeface="Times New Roman"/>
              </a:rPr>
              <a:t>Они могут решать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многошаговые текстовые задачи, могут интерпретировать информацию, представленную в таблицах и на графиках.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868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86551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Третий уровень (уровень рассуждения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)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 - размышления, требующие обобщения и интуиции. Учащиеся могут организовывать информацию, делать обобщения, решать нестандартные проблемы, делать выводы на основе исходных данных и обосновывать их. В заданиях третьего уровня, прежде всего, необходимо самостоятельно выделить в ситуации проблему, которая решается средствами биологии, и разработать соответствующую ей модель. Решить поставленную задачу используя рассуждения и обобщения, и интерпретировать решение с </a:t>
            </a:r>
            <a:r>
              <a:rPr lang="ru-RU" b="0" dirty="0" err="1" smtClean="0">
                <a:effectLst/>
                <a:latin typeface="Times New Roman"/>
                <a:ea typeface="Times New Roman"/>
              </a:rPr>
              <a:t>учетом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особенностей рассмотренной в задании ситуации. 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530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effectLst/>
                <a:latin typeface="Times New Roman"/>
                <a:ea typeface="Times New Roman"/>
              </a:rPr>
              <a:t>КОМПЕТЕНТНОСТНО-ОРИЕНТИРОВАННОЕ ЗАДАНИЕ  ПО ПРЕДМЕТУ   БИОЛОГИЯ   для   6   класса</a:t>
            </a:r>
            <a:br>
              <a:rPr lang="ru-RU" sz="2000" b="1" dirty="0" smtClean="0">
                <a:effectLst/>
                <a:latin typeface="Times New Roman"/>
                <a:ea typeface="Times New Roman"/>
              </a:rPr>
            </a:br>
            <a:r>
              <a:rPr lang="ru-RU" sz="2000" b="1" u="sng" dirty="0" smtClean="0">
                <a:effectLst/>
                <a:latin typeface="Times New Roman"/>
                <a:ea typeface="Times New Roman"/>
              </a:rPr>
              <a:t>по теме   «Побег. Видоизменения побегов» </a:t>
            </a:r>
            <a:r>
              <a:rPr lang="ru-RU" sz="2000" b="1" dirty="0" smtClean="0">
                <a:effectLst/>
                <a:latin typeface="Times New Roman"/>
                <a:ea typeface="Times New Roman"/>
              </a:rPr>
              <a:t/>
            </a:r>
            <a:br>
              <a:rPr lang="ru-RU" sz="2000" b="1" dirty="0" smtClean="0">
                <a:effectLst/>
                <a:latin typeface="Times New Roman"/>
                <a:ea typeface="Times New Roman"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Вид компетентности: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компетентность разрешения проблем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Стимул: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Вы, ученик 6 класса, помогаете своему младшему брату (сестре, другу, подруге) готовиться к викторине по биологии. На вопрос: «Какой орган у картофеля мы употребляем в пищу?», получили ответ: «Плод». Этот ответ вас смутил, ведь вы знаете, что на самом деле плоды картофеля ядовиты и можно употреблять в пищу только клубни - </a:t>
            </a:r>
            <a:r>
              <a:rPr lang="ru-RU" b="0" dirty="0" err="1" smtClean="0">
                <a:effectLst/>
                <a:latin typeface="Times New Roman"/>
                <a:ea typeface="Times New Roman"/>
              </a:rPr>
              <a:t>видоизмененные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побеги. 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Задачная формулировка: 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На рисунке представлен клубень картофеля № 1, который является </a:t>
            </a:r>
            <a:r>
              <a:rPr lang="ru-RU" b="0" dirty="0" err="1" smtClean="0">
                <a:effectLst/>
                <a:latin typeface="Times New Roman"/>
                <a:ea typeface="Times New Roman"/>
              </a:rPr>
              <a:t>видоизмененным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побегом, и побег дерева с почками № 2.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Внимательно рассмотрите рисунки. Что объединяет и в чём отличие биологических объектов, изображённых на рисунке?  Почему, нельзя  назвать клубень картофеля плодом?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189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04664"/>
            <a:ext cx="3528392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88840"/>
            <a:ext cx="8676456" cy="4415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487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8575"/>
            <a:r>
              <a:rPr lang="ru-RU" b="1" u="sng" dirty="0" smtClean="0">
                <a:effectLst/>
                <a:latin typeface="Times New Roman"/>
                <a:ea typeface="Times New Roman"/>
              </a:rPr>
              <a:t>Тема: «Ткани растений»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/>
            </a:r>
            <a:br>
              <a:rPr lang="ru-RU" b="1" dirty="0" smtClean="0">
                <a:effectLst/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Вид компетентности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: исследовательская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Стимул:</a:t>
            </a:r>
            <a:r>
              <a:rPr lang="ru-RU" b="0" i="1" dirty="0" smtClean="0">
                <a:effectLst/>
                <a:latin typeface="Times New Roman"/>
                <a:ea typeface="Times New Roman"/>
              </a:rPr>
              <a:t> 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На нашей планете есть   растения, не имеющие тканей - водоросли. Все их клетки имеют одинаковое строение, потому, что обитают эти растения в однородной среде. А теперь представьте, что водоросль решила сменить среду обитания, перебраться на сушу. Для этого ей наверняка нужно будет обзавестись тканями. Какие ткани необходимы для перехода к наземно-воздушной среде обитания?  Если вы решите задачу, то сможете понять значение тканей для растения.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Задачная формулировка: 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Определите, какие ткани необходимы для обеспечения основных   потребностей растения при переходе к наземно-воздушной среде обитания.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246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8352927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915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" y="476672"/>
            <a:ext cx="8353425" cy="5761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843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536" y="260648"/>
            <a:ext cx="8642350" cy="61214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b="1" u="sng" dirty="0" smtClean="0">
                <a:effectLst/>
                <a:latin typeface="Times New Roman"/>
                <a:ea typeface="Times New Roman"/>
              </a:rPr>
              <a:t>Тема: «Строение стебля растений»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Вид компетентности</a:t>
            </a:r>
            <a:r>
              <a:rPr lang="ru-RU" b="0" i="1" dirty="0" smtClean="0">
                <a:effectLst/>
                <a:latin typeface="Times New Roman"/>
                <a:ea typeface="Times New Roman"/>
              </a:rPr>
              <a:t>: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исследовательская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Стимул:</a:t>
            </a:r>
            <a:r>
              <a:rPr lang="ru-RU" b="0" i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Стебель многолетнего растения имеет сложное строение, состоит из нескольких </a:t>
            </a:r>
            <a:r>
              <a:rPr lang="ru-RU" b="0" dirty="0" err="1" smtClean="0">
                <a:effectLst/>
                <a:latin typeface="Times New Roman"/>
                <a:ea typeface="Times New Roman"/>
              </a:rPr>
              <a:t>слоев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каждый из которых выполняет свою функцию.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Если вы решите задачу, то это поможет вам понять значение стебля для растения.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Задачная формулировка: 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Объясните, какова взаимосвязь между строением стебля и выполняемыми им функциями.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Бланк  выполнения задания: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Прочитайте текст учебника. Рассмотрите рисунок  стебля в разрезе. Ответьте на вопросы и заполните таблицу.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Какие слои образуют стебель многолетнего растения?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Какими особенностями строения характеризуется каждый слой?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Какие ткани образуют эти слои?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Заполните схему, указав названия </a:t>
            </a:r>
            <a:r>
              <a:rPr lang="ru-RU" b="0" dirty="0" err="1" smtClean="0">
                <a:effectLst/>
                <a:latin typeface="Times New Roman"/>
                <a:ea typeface="Times New Roman"/>
              </a:rPr>
              <a:t>слоев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стебля, тканей их образующих и выполняемых ими функций.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Какие функции выполняет каждый слой стебля? Заполните таблицу.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92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7864" y="188640"/>
            <a:ext cx="5688632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i="1" dirty="0">
                <a:solidFill>
                  <a:srgbClr val="04617B"/>
                </a:solidFill>
                <a:latin typeface="Times New Roman"/>
                <a:ea typeface="Times New Roman"/>
                <a:cs typeface="+mj-cs"/>
              </a:rPr>
              <a:t>Человек</a:t>
            </a:r>
            <a:r>
              <a:rPr lang="ru-RU" sz="4000" b="1" i="1" dirty="0" smtClean="0">
                <a:solidFill>
                  <a:srgbClr val="04617B"/>
                </a:solidFill>
                <a:latin typeface="Times New Roman"/>
                <a:ea typeface="Times New Roman"/>
                <a:cs typeface="+mj-cs"/>
              </a:rPr>
              <a:t>, схвативший хотя бы однажды </a:t>
            </a:r>
            <a:r>
              <a:rPr lang="ru-RU" sz="4000" b="1" i="1" dirty="0">
                <a:solidFill>
                  <a:srgbClr val="04617B"/>
                </a:solidFill>
                <a:latin typeface="Times New Roman"/>
                <a:ea typeface="Times New Roman"/>
                <a:cs typeface="+mj-cs"/>
              </a:rPr>
              <a:t>кошку за </a:t>
            </a:r>
            <a:r>
              <a:rPr lang="ru-RU" sz="4000" b="1" i="1" dirty="0" smtClean="0">
                <a:solidFill>
                  <a:srgbClr val="04617B"/>
                </a:solidFill>
                <a:latin typeface="Times New Roman"/>
                <a:ea typeface="Times New Roman"/>
                <a:cs typeface="+mj-cs"/>
              </a:rPr>
              <a:t>хвост, знает </a:t>
            </a:r>
            <a:r>
              <a:rPr lang="ru-RU" sz="4000" b="1" i="1" dirty="0">
                <a:solidFill>
                  <a:srgbClr val="04617B"/>
                </a:solidFill>
                <a:latin typeface="Times New Roman"/>
                <a:ea typeface="Times New Roman"/>
                <a:cs typeface="+mj-cs"/>
              </a:rPr>
              <a:t>о котах значительно </a:t>
            </a:r>
            <a:r>
              <a:rPr lang="ru-RU" sz="4000" b="1" i="1" dirty="0" smtClean="0">
                <a:solidFill>
                  <a:srgbClr val="04617B"/>
                </a:solidFill>
                <a:latin typeface="Times New Roman"/>
                <a:ea typeface="Times New Roman"/>
                <a:cs typeface="+mj-cs"/>
              </a:rPr>
              <a:t>больше, чем </a:t>
            </a:r>
            <a:r>
              <a:rPr lang="ru-RU" sz="4000" b="1" i="1" dirty="0">
                <a:solidFill>
                  <a:srgbClr val="04617B"/>
                </a:solidFill>
                <a:latin typeface="Times New Roman"/>
                <a:ea typeface="Times New Roman"/>
                <a:cs typeface="+mj-cs"/>
              </a:rPr>
              <a:t>тот, кто лишь читал о </a:t>
            </a:r>
            <a:r>
              <a:rPr lang="ru-RU" sz="4000" b="1" i="1" dirty="0" smtClean="0">
                <a:solidFill>
                  <a:srgbClr val="04617B"/>
                </a:solidFill>
                <a:latin typeface="Times New Roman"/>
                <a:ea typeface="Times New Roman"/>
                <a:cs typeface="+mj-cs"/>
              </a:rPr>
              <a:t>них, но </a:t>
            </a:r>
            <a:r>
              <a:rPr lang="ru-RU" sz="4000" b="1" i="1" dirty="0">
                <a:solidFill>
                  <a:srgbClr val="04617B"/>
                </a:solidFill>
                <a:latin typeface="Times New Roman"/>
                <a:ea typeface="Times New Roman"/>
                <a:cs typeface="+mj-cs"/>
              </a:rPr>
              <a:t>никогда не видел</a:t>
            </a:r>
            <a:endParaRPr lang="ru-RU" dirty="0" smtClean="0"/>
          </a:p>
          <a:p>
            <a:endParaRPr lang="ru-RU" dirty="0"/>
          </a:p>
          <a:p>
            <a:pPr marL="0" indent="0" algn="r">
              <a:buNone/>
            </a:pPr>
            <a:r>
              <a:rPr lang="ru-RU" b="1" i="1" dirty="0" smtClean="0">
                <a:effectLst/>
                <a:latin typeface="Times New Roman"/>
                <a:ea typeface="Times New Roman"/>
              </a:rPr>
              <a:t>Марк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Твен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15410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effectLst/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297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836712"/>
            <a:ext cx="8496944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81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0"/>
            <a:ext cx="8136904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886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6336704"/>
          </a:xfrm>
        </p:spPr>
        <p:txBody>
          <a:bodyPr>
            <a:normAutofit fontScale="92500" lnSpcReduction="10000"/>
          </a:bodyPr>
          <a:lstStyle/>
          <a:p>
            <a:pPr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err="1" smtClean="0">
                <a:effectLst/>
                <a:latin typeface="Times New Roman"/>
                <a:ea typeface="Times New Roman"/>
              </a:rPr>
              <a:t>Компетентностно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- ориентированные задания можно использовать как один из видов контрольно-измерительных материалов  регулятивных, познавательных исследовательских и коммуникативных универсальных учебных  действий.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Широкое использование </a:t>
            </a:r>
            <a:r>
              <a:rPr lang="ru-RU" b="0" dirty="0" err="1" smtClean="0">
                <a:effectLst/>
                <a:latin typeface="Times New Roman"/>
                <a:ea typeface="Times New Roman"/>
              </a:rPr>
              <a:t>компетентностно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-ориентированных заданий на уроках  позволит школе не только повысить  компетентность выпускников, но и быстро адаптироваться им в современном обществе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Закончить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своё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сообщение мне хочется фразой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: «Для успешной учебной деятельности, помимо 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«Знаю»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необходимы такие компоненты, как 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«Умею», «Могу», «Хочу», «Верю в свои возможности»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 именно этому мы пытаемся научить своих детей в наших образовательных учреждениях.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3600" b="0" dirty="0" smtClean="0">
                <a:effectLst/>
                <a:latin typeface="Times New Roman"/>
                <a:ea typeface="Times New Roman"/>
              </a:rPr>
              <a:t> 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550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280919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319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 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dirty="0" smtClean="0">
                <a:effectLst/>
                <a:latin typeface="Times New Roman"/>
                <a:ea typeface="Times New Roman"/>
              </a:rPr>
              <a:t>Главной задачей современности является подготовка компетентных людей - таких, которые были бы способны применить свои знания в изменяющихся условиях, и чья компетентность заключалась бы в умении включиться в постоянное самообучение на протяжении всей своей жизни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936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515" y="476672"/>
            <a:ext cx="8964488" cy="58655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effectLst/>
                <a:latin typeface="Times New Roman"/>
                <a:ea typeface="Times New Roman"/>
              </a:rPr>
              <a:t> Мы учим не для школы, а для жизни.  Современному педагогу становится ясно, что ни одна наука в одиночку не может дать ответа ни на один заявленный вопрос, ни одна педагогическая технология, взятая в отрыве от других социальных ситуаций взаимодействия, не обеспечит растущему поколению ориентацию на самореализацию в мире современной науки.  Главное сегодня - научить применять эти знания на практике, выпустить из стен школы молодых людей с развитыми 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ключевыми компетенциями как результат общего образования означающие готовность эффективно сорганизовать свои внутренние и внешние ресурсы для принятия решений и достижения поставленной цели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поэтому целесообразно формировать эти компетентности через специальные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компетентностно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- ориентированные задания.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448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568952" cy="5865515"/>
          </a:xfrm>
        </p:spPr>
        <p:txBody>
          <a:bodyPr>
            <a:noAutofit/>
          </a:bodyPr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Times New Roman"/>
              </a:rPr>
              <a:t>Список ключевых компетентностей учащихся, адекватный социально-экономическим условиям, включает в себя:</a:t>
            </a:r>
          </a:p>
          <a:p>
            <a:pPr lvl="0" algn="just">
              <a:lnSpc>
                <a:spcPct val="115000"/>
              </a:lnSpc>
              <a:buFont typeface="Symbol"/>
              <a:buChar char="-"/>
              <a:tabLst>
                <a:tab pos="678815" algn="l"/>
              </a:tabLst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компетентность разрешения проблем,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lvl="0" algn="just">
              <a:lnSpc>
                <a:spcPct val="115000"/>
              </a:lnSpc>
              <a:buFont typeface="Symbol"/>
              <a:buChar char="-"/>
              <a:tabLst>
                <a:tab pos="678815" algn="l"/>
              </a:tabLst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технологическая компетентность,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lvl="0" algn="just">
              <a:lnSpc>
                <a:spcPct val="115000"/>
              </a:lnSpc>
              <a:buFont typeface="Symbol"/>
              <a:buChar char="-"/>
              <a:tabLst>
                <a:tab pos="678815" algn="l"/>
              </a:tabLst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компетентность самообразования,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lvl="0" algn="just">
              <a:lnSpc>
                <a:spcPct val="115000"/>
              </a:lnSpc>
              <a:buFont typeface="Symbol"/>
              <a:buChar char="-"/>
              <a:tabLst>
                <a:tab pos="678815" algn="l"/>
              </a:tabLst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информационная компетентность,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lvl="0" algn="just">
              <a:lnSpc>
                <a:spcPct val="115000"/>
              </a:lnSpc>
              <a:buFont typeface="Symbol"/>
              <a:buChar char="-"/>
              <a:tabLst>
                <a:tab pos="678815" algn="l"/>
              </a:tabLst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компетентность социального взаимодействия,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lvl="0" algn="just">
              <a:lnSpc>
                <a:spcPct val="115000"/>
              </a:lnSpc>
              <a:buFont typeface="Symbol"/>
              <a:buChar char="-"/>
              <a:tabLst>
                <a:tab pos="678815" algn="l"/>
              </a:tabLst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коммуникативная компетентность.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802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53344" y="836712"/>
            <a:ext cx="8856663" cy="586581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err="1" smtClean="0">
                <a:effectLst/>
                <a:latin typeface="Times New Roman"/>
                <a:ea typeface="Times New Roman"/>
              </a:rPr>
              <a:t>Компетентностно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-ориентированные задания расширяют возможности учителя по организации самостоятельной работы учащихся, помогают более точно определить проблемы ученика по изучаемой теме, по овладению им основных компетенций, помогают формировать ключевые компетенции. Вместе с тем,  таких задач в учебниках, учебных пособиях, дидактических материалах немного, поэтому их составление достаточно трудоёмко и требует от учителя знаний особенностей КОЗ.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129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u="sng" dirty="0" smtClean="0">
                <a:effectLst/>
                <a:latin typeface="Times New Roman"/>
                <a:ea typeface="Times New Roman"/>
              </a:rPr>
              <a:t>Признаки </a:t>
            </a:r>
            <a:r>
              <a:rPr lang="ru-RU" b="1" u="sng" dirty="0" err="1" smtClean="0">
                <a:effectLst/>
                <a:latin typeface="Times New Roman"/>
                <a:ea typeface="Times New Roman"/>
              </a:rPr>
              <a:t>компетентностно</a:t>
            </a:r>
            <a:r>
              <a:rPr lang="ru-RU" b="1" u="sng" dirty="0" smtClean="0">
                <a:effectLst/>
                <a:latin typeface="Times New Roman"/>
                <a:ea typeface="Times New Roman"/>
              </a:rPr>
              <a:t> - ориентированного задания: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  -	 имитация жизненной ситуации;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  -  обучающий характер, адаптация к возрастному уровню учащихся;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  -  выход за рамки одной образовательной области;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  -  наличие заметно большего, по сравнению с обычными учебными задачами, набора данных, среди которых могут быть и лишнее;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  - часть необходимых данных отсутствует; предполагается, что учащиеся должны самостоятельно найти их в справочной литературе.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27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u="sng" dirty="0" smtClean="0">
                <a:effectLst/>
                <a:latin typeface="Times New Roman"/>
                <a:ea typeface="Times New Roman"/>
              </a:rPr>
              <a:t>Структура КОЗ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достаточно чётко определена: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-	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стимул -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погружает в контекст задания и мотивирует на его выполнение; стимул должен быть настолько кратким, насколько это возможно. Он ни в коем случае не может содержать информации, которая отвлекала бы ученика от выполнения задания, даже если такая информация позволяет прорисовать ситуацию более богато и живо.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-	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задачная формулировка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- указывает на деятельность учащегося, необходимую для выполнения задания; должна точно соотноситься с инструментом проверки (модельным ответом или специфической шкалой оценки). Все, что ученику в задачной формулировке предписано сделать, должно быть оценено. Все, что подлежит оценке, должно быть предписано ученику в задачной формулировке. Она должна быть учащемуся </a:t>
            </a:r>
            <a:r>
              <a:rPr lang="ru-RU" b="0" u="sng" dirty="0" smtClean="0">
                <a:effectLst/>
                <a:latin typeface="Times New Roman"/>
                <a:ea typeface="Times New Roman"/>
              </a:rPr>
              <a:t>интересна  и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0" u="sng" dirty="0" smtClean="0">
                <a:effectLst/>
                <a:latin typeface="Times New Roman"/>
                <a:ea typeface="Times New Roman"/>
              </a:rPr>
              <a:t>соответствие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задачной формулировки </a:t>
            </a:r>
            <a:r>
              <a:rPr lang="ru-RU" b="0" u="sng" dirty="0" smtClean="0">
                <a:effectLst/>
                <a:latin typeface="Times New Roman"/>
                <a:ea typeface="Times New Roman"/>
              </a:rPr>
              <a:t>возрасту чтения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425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-	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источник информации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содержит необходимый материал для успешного выполнения задания; главное требование, предъявляемое к источнику, - чтобы он был </a:t>
            </a:r>
            <a:r>
              <a:rPr lang="ru-RU" b="0" u="sng" dirty="0" smtClean="0">
                <a:effectLst/>
                <a:latin typeface="Times New Roman"/>
                <a:ea typeface="Times New Roman"/>
              </a:rPr>
              <a:t>необходимым и достаточным для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выполнения заданной </a:t>
            </a:r>
            <a:r>
              <a:rPr lang="ru-RU" b="0" u="sng" dirty="0" smtClean="0">
                <a:effectLst/>
                <a:latin typeface="Times New Roman"/>
                <a:ea typeface="Times New Roman"/>
              </a:rPr>
              <a:t>деятельности.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Чтобы КОЗ было </a:t>
            </a:r>
            <a:r>
              <a:rPr lang="ru-RU" b="0" dirty="0" err="1" smtClean="0">
                <a:effectLst/>
                <a:latin typeface="Times New Roman"/>
                <a:ea typeface="Times New Roman"/>
              </a:rPr>
              <a:t>надежным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,  учитель должен отбирать такие источники, которые, по его сведениям, до момента работы над заданием </a:t>
            </a:r>
            <a:r>
              <a:rPr lang="ru-RU" b="0" u="sng" dirty="0" smtClean="0">
                <a:effectLst/>
                <a:latin typeface="Times New Roman"/>
                <a:ea typeface="Times New Roman"/>
              </a:rPr>
              <a:t>не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были бы</a:t>
            </a:r>
            <a:r>
              <a:rPr lang="ru-RU" b="0" u="sng" dirty="0" smtClean="0">
                <a:effectLst/>
                <a:latin typeface="Times New Roman"/>
                <a:ea typeface="Times New Roman"/>
              </a:rPr>
              <a:t> знакомы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учащимся. 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-	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бланк для выполнения задания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 - нужен только в том случае, если задание предусматривает структурированный ответ и должен фиксироваться на специальном выданном бланке;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0" dirty="0" smtClean="0">
                <a:effectLst/>
                <a:latin typeface="Times New Roman"/>
                <a:ea typeface="Times New Roman"/>
              </a:rPr>
              <a:t>-	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инструмент оценивания - </a:t>
            </a:r>
            <a:r>
              <a:rPr lang="ru-RU" b="0" dirty="0" smtClean="0">
                <a:effectLst/>
                <a:latin typeface="Times New Roman"/>
                <a:ea typeface="Times New Roman"/>
              </a:rPr>
              <a:t>представляет собой шкалу критериев и показателей, модельного ответа, бланка наблюдения, ключ и т.д.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430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</TotalTime>
  <Words>946</Words>
  <Application>Microsoft Office PowerPoint</Application>
  <PresentationFormat>Экран (4:3)</PresentationFormat>
  <Paragraphs>65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«Компетентностно-ориентированные задания по формированию исследовательских компетенций учащихся»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КОМПЕТЕНТНОСТНО-ОРИЕНТИРОВАННОЕ ЗАДАНИЕ  ПО ПРЕДМЕТУ   БИОЛОГИЯ   для   6   класса по теме   «Побег. Видоизменения побегов»  </vt:lpstr>
      <vt:lpstr>Презентация PowerPoint</vt:lpstr>
      <vt:lpstr>Тема: «Ткани растений»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«Компетентностно-ориентированные задания по формированию исследовательских компетенций учащихся»</dc:title>
  <dc:creator>Alla</dc:creator>
  <cp:lastModifiedBy>Alla</cp:lastModifiedBy>
  <cp:revision>9</cp:revision>
  <dcterms:created xsi:type="dcterms:W3CDTF">2021-10-22T16:38:42Z</dcterms:created>
  <dcterms:modified xsi:type="dcterms:W3CDTF">2021-10-23T07:18:18Z</dcterms:modified>
</cp:coreProperties>
</file>