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56" r:id="rId2"/>
    <p:sldId id="319" r:id="rId3"/>
    <p:sldId id="320" r:id="rId4"/>
    <p:sldId id="282" r:id="rId5"/>
    <p:sldId id="321" r:id="rId6"/>
    <p:sldId id="322" r:id="rId7"/>
    <p:sldId id="323" r:id="rId8"/>
    <p:sldId id="324" r:id="rId9"/>
    <p:sldId id="325" r:id="rId10"/>
    <p:sldId id="326" r:id="rId11"/>
    <p:sldId id="329" r:id="rId12"/>
    <p:sldId id="286" r:id="rId13"/>
    <p:sldId id="327" r:id="rId14"/>
    <p:sldId id="300" r:id="rId15"/>
    <p:sldId id="328" r:id="rId16"/>
    <p:sldId id="287" r:id="rId17"/>
    <p:sldId id="288" r:id="rId18"/>
    <p:sldId id="298" r:id="rId19"/>
    <p:sldId id="299" r:id="rId20"/>
    <p:sldId id="304" r:id="rId21"/>
    <p:sldId id="306" r:id="rId22"/>
    <p:sldId id="317" r:id="rId23"/>
    <p:sldId id="31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36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7D073-01F6-49B7-B217-5B76B2ACDF07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7EE58-F3BE-4029-9239-0C48F29356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10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0AC1E7-B38F-4B39-A015-35D08E65D7E8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532B33-4A46-45B0-BC65-9C6356577EF8}" type="slidenum">
              <a:rPr lang="ru-RU"/>
              <a:pPr>
                <a:defRPr/>
              </a:pPr>
              <a:t>19</a:t>
            </a:fld>
            <a:endParaRPr lang="ru-RU"/>
          </a:p>
        </p:txBody>
      </p:sp>
      <p:sp>
        <p:nvSpPr>
          <p:cNvPr id="5632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10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C7446ED-2C0F-4C82-9508-62E2B4628B46}" type="slidenum">
              <a:rPr lang="ru-RU" sz="1200">
                <a:latin typeface="+mn-lt"/>
              </a:rPr>
              <a:pPr algn="r">
                <a:defRPr/>
              </a:pPr>
              <a:t>19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go.mail.ru/frame.html?q=%E8%ED%F4%EE%F0%EC%E0%F2%E8%EA%E0%20%E2%20%F8%EA%EE%EB%E5&amp;imsrc=http://datorika.info/images/index.jpg&amp;rch=e&amp;jsa=1&amp;sf=0&amp;cf=0&amp;is=0&amp;type=al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slide" Target="slide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ШМУ</a:t>
            </a:r>
            <a:br>
              <a:rPr lang="ru-RU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Семинар на тему:</a:t>
            </a:r>
            <a:br>
              <a:rPr lang="ru-RU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«Применение интерактивных технологий преподавания истории и обществознания в условиях реализации ФГОС»</a:t>
            </a:r>
            <a:endParaRPr lang="ru-RU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Учителя истории и обществознания:</a:t>
            </a:r>
          </a:p>
          <a:p>
            <a:r>
              <a:rPr lang="ru-RU" dirty="0" err="1" smtClean="0"/>
              <a:t>Аблязизов</a:t>
            </a:r>
            <a:r>
              <a:rPr lang="ru-RU" dirty="0" smtClean="0"/>
              <a:t> Э.Р. </a:t>
            </a:r>
          </a:p>
          <a:p>
            <a:r>
              <a:rPr lang="ru-RU" dirty="0" smtClean="0"/>
              <a:t>Караулов А.А.</a:t>
            </a:r>
          </a:p>
          <a:p>
            <a:r>
              <a:rPr lang="ru-RU" dirty="0" smtClean="0"/>
              <a:t>МБОУ «</a:t>
            </a:r>
            <a:r>
              <a:rPr lang="ru-RU" dirty="0" err="1" smtClean="0"/>
              <a:t>Перевальненская</a:t>
            </a:r>
            <a:r>
              <a:rPr lang="ru-RU" dirty="0" smtClean="0"/>
              <a:t> школа» Симферопольского района Республики Крым</a:t>
            </a:r>
          </a:p>
          <a:p>
            <a:endParaRPr lang="ru-RU" dirty="0"/>
          </a:p>
        </p:txBody>
      </p:sp>
      <p:pic>
        <p:nvPicPr>
          <p:cNvPr id="1026" name="Picture 2" descr="C:\Users\User\Desktop\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293096"/>
            <a:ext cx="3240360" cy="19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r>
              <a:rPr lang="ru-RU" b="1" dirty="0"/>
              <a:t>Какие роли могут играть учащиеся на уроках истории? </a:t>
            </a:r>
          </a:p>
          <a:p>
            <a:pPr marL="109728" indent="0">
              <a:buNone/>
            </a:pPr>
            <a:r>
              <a:rPr lang="ru-RU" dirty="0"/>
              <a:t>1.	Реально существовавшее лицо (король, князь, путешественник, руководитель восстания, полководец, политический деятель и др.)</a:t>
            </a:r>
          </a:p>
          <a:p>
            <a:pPr marL="109728" indent="0">
              <a:buNone/>
            </a:pPr>
            <a:r>
              <a:rPr lang="ru-RU" dirty="0"/>
              <a:t>2.	Вымышленный персонаж, типичный представитель эпохи ( крестьянин, феодал, воин, торговец и др.)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1306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229600" cy="4325112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Дебаты</a:t>
            </a:r>
            <a:r>
              <a:rPr lang="ru-RU" dirty="0" smtClean="0"/>
              <a:t>- это интеллектуальная игра , представляющая собой особую форму дискуссии, которая ведется по определенным правилам.</a:t>
            </a:r>
          </a:p>
          <a:p>
            <a:endParaRPr lang="ru-RU" dirty="0"/>
          </a:p>
          <a:p>
            <a:pPr marL="109538" indent="519113">
              <a:buNone/>
            </a:pPr>
            <a:r>
              <a:rPr lang="ru-RU" dirty="0"/>
              <a:t>Суть дебатов - обучение приемам дискуссии, развитие ключевых компетенций, таких как коммуникативная, социально-личностная, исследовательская, сотрудничества. </a:t>
            </a:r>
            <a:endParaRPr lang="ru-RU" dirty="0" smtClean="0"/>
          </a:p>
          <a:p>
            <a:pPr marL="109538" indent="519113"/>
            <a:endParaRPr lang="ru-RU" dirty="0" smtClean="0"/>
          </a:p>
          <a:p>
            <a:pPr marL="109538" indent="519113">
              <a:buNone/>
            </a:pPr>
            <a:r>
              <a:rPr lang="ru-RU" dirty="0" smtClean="0"/>
              <a:t>В </a:t>
            </a:r>
            <a:r>
              <a:rPr lang="ru-RU" dirty="0"/>
              <a:t>дебатах участвуют две команды из трех спикеров. Спикеры обсуждают заданную </a:t>
            </a:r>
            <a:r>
              <a:rPr lang="ru-RU" dirty="0" smtClean="0"/>
              <a:t>тему, при </a:t>
            </a:r>
            <a:r>
              <a:rPr lang="ru-RU" dirty="0"/>
              <a:t>том одна команда утверждает тезис, другая – его опровергает. </a:t>
            </a:r>
          </a:p>
        </p:txBody>
      </p:sp>
    </p:spTree>
    <p:extLst>
      <p:ext uri="{BB962C8B-B14F-4D97-AF65-F5344CB8AC3E}">
        <p14:creationId xmlns:p14="http://schemas.microsoft.com/office/powerpoint/2010/main" val="1545861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066800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+mn-lt"/>
              </a:rPr>
              <a:t>«Дебаты»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ru-RU" sz="4000" dirty="0" smtClean="0"/>
              <a:t> </a:t>
            </a:r>
            <a:r>
              <a:rPr lang="ru-RU" sz="4000" dirty="0" smtClean="0">
                <a:cs typeface="Times New Roman" pitchFamily="18" charset="0"/>
              </a:rPr>
              <a:t>Славы или позора достоин Иван Грозный?</a:t>
            </a:r>
          </a:p>
          <a:p>
            <a:r>
              <a:rPr lang="ru-RU" sz="4000" dirty="0" smtClean="0">
                <a:cs typeface="Times New Roman" pitchFamily="18" charset="0"/>
              </a:rPr>
              <a:t> В политике кто гений, кто злодей. </a:t>
            </a:r>
          </a:p>
          <a:p>
            <a:pPr>
              <a:buFont typeface="Arial" charset="0"/>
              <a:buNone/>
            </a:pPr>
            <a:r>
              <a:rPr lang="ru-RU" sz="4000" dirty="0" smtClean="0">
                <a:cs typeface="Times New Roman" pitchFamily="18" charset="0"/>
              </a:rPr>
              <a:t>      (О Петре I)</a:t>
            </a:r>
          </a:p>
          <a:p>
            <a:r>
              <a:rPr lang="ru-RU" sz="4000" dirty="0" smtClean="0">
                <a:cs typeface="Times New Roman" pitchFamily="18" charset="0"/>
              </a:rPr>
              <a:t>Что лучше: плохая семья или детский дом?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832648"/>
          </a:xfrm>
        </p:spPr>
        <p:txBody>
          <a:bodyPr>
            <a:normAutofit fontScale="55000" lnSpcReduction="20000"/>
          </a:bodyPr>
          <a:lstStyle/>
          <a:p>
            <a:r>
              <a:rPr lang="ru-RU" sz="3300" b="1" dirty="0" err="1" smtClean="0">
                <a:solidFill>
                  <a:srgbClr val="FF0000"/>
                </a:solidFill>
              </a:rPr>
              <a:t>Синквейн</a:t>
            </a:r>
            <a:r>
              <a:rPr lang="ru-RU" dirty="0" smtClean="0"/>
              <a:t> </a:t>
            </a:r>
            <a:r>
              <a:rPr lang="ru-RU" dirty="0"/>
              <a:t>(от фр. </a:t>
            </a:r>
            <a:r>
              <a:rPr lang="ru-RU" dirty="0" err="1"/>
              <a:t>cinquains</a:t>
            </a:r>
            <a:r>
              <a:rPr lang="ru-RU" dirty="0"/>
              <a:t>, англ. </a:t>
            </a:r>
            <a:r>
              <a:rPr lang="ru-RU" dirty="0" err="1"/>
              <a:t>cinquain</a:t>
            </a:r>
            <a:r>
              <a:rPr lang="ru-RU" dirty="0"/>
              <a:t>) — </a:t>
            </a:r>
            <a:r>
              <a:rPr lang="ru-RU" dirty="0" err="1"/>
              <a:t>пятистрочная</a:t>
            </a:r>
            <a:r>
              <a:rPr lang="ru-RU" dirty="0"/>
              <a:t>  </a:t>
            </a:r>
            <a:r>
              <a:rPr lang="ru-RU" dirty="0" smtClean="0"/>
              <a:t>стихотворная  </a:t>
            </a:r>
            <a:r>
              <a:rPr lang="ru-RU" dirty="0"/>
              <a:t>форма, возникшая в США в начале XX века под влиянием  японской поэзии. </a:t>
            </a:r>
          </a:p>
          <a:p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Текст </a:t>
            </a:r>
            <a:r>
              <a:rPr lang="ru-RU" dirty="0"/>
              <a:t>основывается не на слоговой зависимости, а на содержательной и синтаксической </a:t>
            </a:r>
            <a:r>
              <a:rPr lang="ru-RU" dirty="0" err="1"/>
              <a:t>заданности</a:t>
            </a:r>
            <a:r>
              <a:rPr lang="ru-RU" dirty="0"/>
              <a:t> каждой строки.</a:t>
            </a:r>
          </a:p>
          <a:p>
            <a:endParaRPr lang="ru-RU" dirty="0"/>
          </a:p>
          <a:p>
            <a:r>
              <a:rPr lang="ru-RU" dirty="0"/>
              <a:t>Первая строка — </a:t>
            </a:r>
            <a:r>
              <a:rPr lang="ru-RU" u="sng" dirty="0"/>
              <a:t>тема </a:t>
            </a:r>
            <a:r>
              <a:rPr lang="ru-RU" u="sng" dirty="0" err="1"/>
              <a:t>синквейна</a:t>
            </a:r>
            <a:r>
              <a:rPr lang="ru-RU" dirty="0"/>
              <a:t>, заключает в себе одно слово (обычно существительное или местоимение), которое обозначает объект или предмет, о котором пойдет речь.</a:t>
            </a:r>
          </a:p>
          <a:p>
            <a:r>
              <a:rPr lang="ru-RU" dirty="0"/>
              <a:t>Вторая строка — </a:t>
            </a:r>
            <a:r>
              <a:rPr lang="ru-RU" u="sng" dirty="0"/>
              <a:t>два слова </a:t>
            </a:r>
            <a:r>
              <a:rPr lang="ru-RU" dirty="0"/>
              <a:t>(чаще всего прилагательные или причастия), они дают описание признаков и свойств выбранного в </a:t>
            </a:r>
            <a:r>
              <a:rPr lang="ru-RU" dirty="0" err="1"/>
              <a:t>синквейне</a:t>
            </a:r>
            <a:r>
              <a:rPr lang="ru-RU" dirty="0"/>
              <a:t> предмета или объекта.</a:t>
            </a:r>
          </a:p>
          <a:p>
            <a:r>
              <a:rPr lang="ru-RU" dirty="0"/>
              <a:t>Третья строка — образована </a:t>
            </a:r>
            <a:r>
              <a:rPr lang="ru-RU" u="sng" dirty="0"/>
              <a:t>тремя глаголами или деепричастиями, </a:t>
            </a:r>
            <a:r>
              <a:rPr lang="ru-RU" dirty="0"/>
              <a:t>описывающими характерные действия объекта.</a:t>
            </a:r>
          </a:p>
          <a:p>
            <a:r>
              <a:rPr lang="ru-RU" dirty="0"/>
              <a:t>Четвертая строка — </a:t>
            </a:r>
            <a:r>
              <a:rPr lang="ru-RU" u="sng" dirty="0"/>
              <a:t>фраза из четырёх слов</a:t>
            </a:r>
            <a:r>
              <a:rPr lang="ru-RU" dirty="0"/>
              <a:t>, выражающая личное отношение автора </a:t>
            </a:r>
            <a:r>
              <a:rPr lang="ru-RU" dirty="0" err="1"/>
              <a:t>синквейна</a:t>
            </a:r>
            <a:r>
              <a:rPr lang="ru-RU" dirty="0"/>
              <a:t> к описываемому предмету или объекту.</a:t>
            </a:r>
          </a:p>
          <a:p>
            <a:r>
              <a:rPr lang="ru-RU" dirty="0"/>
              <a:t>Пятая строка </a:t>
            </a:r>
            <a:r>
              <a:rPr lang="ru-RU" u="sng" dirty="0"/>
              <a:t>— одно слово-резюме</a:t>
            </a:r>
            <a:r>
              <a:rPr lang="ru-RU" dirty="0"/>
              <a:t>, характеризующее суть предмета или объекта.</a:t>
            </a:r>
          </a:p>
          <a:p>
            <a:pPr marL="109728" indent="0">
              <a:buNone/>
            </a:pPr>
            <a:r>
              <a:rPr lang="ru-RU" dirty="0"/>
              <a:t>Чёткое соблюдение правил написания </a:t>
            </a:r>
            <a:r>
              <a:rPr lang="ru-RU" dirty="0" err="1"/>
              <a:t>синквейна</a:t>
            </a:r>
            <a:r>
              <a:rPr lang="ru-RU" dirty="0"/>
              <a:t> не обязательно. Например, для улучшения текста в четвёртой строке можно использовать три или пять слов, а в пятой строке — два слова. Возможны варианты </a:t>
            </a:r>
            <a:r>
              <a:rPr lang="ru-RU" dirty="0" smtClean="0"/>
              <a:t>использования </a:t>
            </a:r>
            <a:r>
              <a:rPr lang="ru-RU" dirty="0"/>
              <a:t>и других частей речи. Например,  определение или дополнение.</a:t>
            </a:r>
          </a:p>
          <a:p>
            <a:endParaRPr lang="ru-RU" dirty="0"/>
          </a:p>
          <a:p>
            <a:r>
              <a:rPr lang="ru-RU" dirty="0"/>
              <a:t>Примеры </a:t>
            </a:r>
            <a:r>
              <a:rPr lang="ru-RU" dirty="0" err="1"/>
              <a:t>синквейнов</a:t>
            </a:r>
            <a:r>
              <a:rPr lang="ru-RU" dirty="0"/>
              <a:t> по истории</a:t>
            </a:r>
          </a:p>
        </p:txBody>
      </p:sp>
    </p:spTree>
    <p:extLst>
      <p:ext uri="{BB962C8B-B14F-4D97-AF65-F5344CB8AC3E}">
        <p14:creationId xmlns:p14="http://schemas.microsoft.com/office/powerpoint/2010/main" val="1080888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2"/>
          <p:cNvSpPr>
            <a:spLocks noChangeArrowheads="1"/>
          </p:cNvSpPr>
          <p:nvPr/>
        </p:nvSpPr>
        <p:spPr bwMode="auto">
          <a:xfrm>
            <a:off x="3419475" y="5876925"/>
            <a:ext cx="2305050" cy="7207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>
            <a:off x="2843213" y="4797425"/>
            <a:ext cx="3529012" cy="7921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827088" y="3644900"/>
            <a:ext cx="7345362" cy="9366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900113" y="2420938"/>
            <a:ext cx="7200900" cy="10080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2124075" y="1557338"/>
            <a:ext cx="4464050" cy="64928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468313" y="-17145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Схема </a:t>
            </a:r>
            <a:r>
              <a:rPr lang="ru-RU" b="1" dirty="0" err="1" smtClean="0"/>
              <a:t>синквейна</a:t>
            </a:r>
            <a:endParaRPr lang="ru-RU" b="1" dirty="0" smtClean="0"/>
          </a:p>
        </p:txBody>
      </p:sp>
      <p:graphicFrame>
        <p:nvGraphicFramePr>
          <p:cNvPr id="110600" name="Group 8"/>
          <p:cNvGraphicFramePr>
            <a:graphicFrameLocks noGrp="1"/>
          </p:cNvGraphicFramePr>
          <p:nvPr/>
        </p:nvGraphicFramePr>
        <p:xfrm>
          <a:off x="2843213" y="1700213"/>
          <a:ext cx="3097212" cy="396240"/>
        </p:xfrm>
        <a:graphic>
          <a:graphicData uri="http://schemas.openxmlformats.org/drawingml/2006/table">
            <a:tbl>
              <a:tblPr/>
              <a:tblGrid>
                <a:gridCol w="3097212"/>
              </a:tblGrid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Существительное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100000">
                          <a:srgbClr val="0000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</a:tr>
            </a:tbl>
          </a:graphicData>
        </a:graphic>
      </p:graphicFrame>
      <p:graphicFrame>
        <p:nvGraphicFramePr>
          <p:cNvPr id="110606" name="Group 14"/>
          <p:cNvGraphicFramePr>
            <a:graphicFrameLocks noGrp="1"/>
          </p:cNvGraphicFramePr>
          <p:nvPr/>
        </p:nvGraphicFramePr>
        <p:xfrm>
          <a:off x="1476375" y="2708275"/>
          <a:ext cx="6048375" cy="396240"/>
        </p:xfrm>
        <a:graphic>
          <a:graphicData uri="http://schemas.openxmlformats.org/drawingml/2006/table">
            <a:tbl>
              <a:tblPr/>
              <a:tblGrid>
                <a:gridCol w="3024188"/>
                <a:gridCol w="3024187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Прилагательное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100000">
                          <a:srgbClr val="0000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Прилагательное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100000">
                          <a:srgbClr val="0000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</a:tr>
            </a:tbl>
          </a:graphicData>
        </a:graphic>
      </p:graphicFrame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0" y="3343275"/>
            <a:ext cx="282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>
                <a:ea typeface="Calibri" pitchFamily="34" charset="0"/>
                <a:cs typeface="Times New Roman" pitchFamily="18" charset="0"/>
              </a:rPr>
              <a:t>  </a:t>
            </a:r>
            <a:endParaRPr lang="ru-RU" sz="1100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110615" name="Group 23"/>
          <p:cNvGraphicFramePr>
            <a:graphicFrameLocks noGrp="1"/>
          </p:cNvGraphicFramePr>
          <p:nvPr/>
        </p:nvGraphicFramePr>
        <p:xfrm>
          <a:off x="1476375" y="3933825"/>
          <a:ext cx="6048375" cy="396240"/>
        </p:xfrm>
        <a:graphic>
          <a:graphicData uri="http://schemas.openxmlformats.org/drawingml/2006/table">
            <a:tbl>
              <a:tblPr/>
              <a:tblGrid>
                <a:gridCol w="1943100"/>
                <a:gridCol w="2089150"/>
                <a:gridCol w="2016125"/>
              </a:tblGrid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Глагол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100000">
                          <a:srgbClr val="0000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Глагол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100000">
                          <a:srgbClr val="0000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Глагол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100000">
                          <a:srgbClr val="0000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</a:tr>
            </a:tbl>
          </a:graphicData>
        </a:graphic>
      </p:graphicFrame>
      <p:sp>
        <p:nvSpPr>
          <p:cNvPr id="31777" name="Rectangle 33"/>
          <p:cNvSpPr>
            <a:spLocks noChangeArrowheads="1"/>
          </p:cNvSpPr>
          <p:nvPr/>
        </p:nvSpPr>
        <p:spPr bwMode="auto">
          <a:xfrm>
            <a:off x="0" y="4183063"/>
            <a:ext cx="1098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110626" name="Group 34"/>
          <p:cNvGraphicFramePr>
            <a:graphicFrameLocks noGrp="1"/>
          </p:cNvGraphicFramePr>
          <p:nvPr/>
        </p:nvGraphicFramePr>
        <p:xfrm>
          <a:off x="3203575" y="5013325"/>
          <a:ext cx="2735263" cy="396240"/>
        </p:xfrm>
        <a:graphic>
          <a:graphicData uri="http://schemas.openxmlformats.org/drawingml/2006/table">
            <a:tbl>
              <a:tblPr/>
              <a:tblGrid>
                <a:gridCol w="2735263"/>
              </a:tblGrid>
              <a:tr h="288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Фраза со смыслом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100000">
                          <a:srgbClr val="0000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</a:tr>
            </a:tbl>
          </a:graphicData>
        </a:graphic>
      </p:graphicFrame>
      <p:graphicFrame>
        <p:nvGraphicFramePr>
          <p:cNvPr id="110632" name="Group 40"/>
          <p:cNvGraphicFramePr>
            <a:graphicFrameLocks noGrp="1"/>
          </p:cNvGraphicFramePr>
          <p:nvPr/>
        </p:nvGraphicFramePr>
        <p:xfrm>
          <a:off x="3851275" y="6021388"/>
          <a:ext cx="1404938" cy="457200"/>
        </p:xfrm>
        <a:graphic>
          <a:graphicData uri="http://schemas.openxmlformats.org/drawingml/2006/table">
            <a:tbl>
              <a:tblPr/>
              <a:tblGrid>
                <a:gridCol w="1404938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Резюме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100000">
                          <a:srgbClr val="0000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1158330"/>
            <a:ext cx="4752528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  <a:latin typeface="Georgia"/>
                <a:ea typeface="+mn-ea"/>
                <a:cs typeface="+mn-cs"/>
              </a:rPr>
              <a:t>Примеры </a:t>
            </a:r>
            <a:r>
              <a:rPr lang="ru-RU" sz="2200" b="1" dirty="0" err="1">
                <a:solidFill>
                  <a:srgbClr val="FF0000"/>
                </a:solidFill>
                <a:latin typeface="Georgia"/>
                <a:ea typeface="+mn-ea"/>
                <a:cs typeface="+mn-cs"/>
              </a:rPr>
              <a:t>синквейнов</a:t>
            </a:r>
            <a:r>
              <a:rPr lang="ru-RU" sz="2200" b="1" dirty="0">
                <a:solidFill>
                  <a:srgbClr val="FF0000"/>
                </a:solidFill>
                <a:latin typeface="Georgia"/>
                <a:ea typeface="+mn-ea"/>
                <a:cs typeface="+mn-cs"/>
              </a:rPr>
              <a:t> по </a:t>
            </a:r>
            <a:r>
              <a:rPr lang="ru-RU" sz="2200" b="1" dirty="0" smtClean="0">
                <a:solidFill>
                  <a:srgbClr val="FF0000"/>
                </a:solidFill>
                <a:latin typeface="Georgia"/>
                <a:ea typeface="+mn-ea"/>
                <a:cs typeface="+mn-cs"/>
              </a:rPr>
              <a:t>истории</a:t>
            </a:r>
            <a:br>
              <a:rPr lang="ru-RU" sz="2200" b="1" dirty="0" smtClean="0">
                <a:solidFill>
                  <a:srgbClr val="FF0000"/>
                </a:solidFill>
                <a:latin typeface="Georgia"/>
                <a:ea typeface="+mn-ea"/>
                <a:cs typeface="+mn-cs"/>
              </a:rPr>
            </a:br>
            <a:r>
              <a:rPr lang="ru-RU" sz="15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/>
            </a:r>
            <a:br>
              <a:rPr lang="ru-RU" sz="1500" dirty="0">
                <a:solidFill>
                  <a:prstClr val="black"/>
                </a:solidFill>
                <a:latin typeface="Georgia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99992" y="1806749"/>
            <a:ext cx="4411513" cy="17543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 err="1">
                <a:solidFill>
                  <a:prstClr val="black"/>
                </a:solidFill>
              </a:rPr>
              <a:t>Монголо</a:t>
            </a:r>
            <a:r>
              <a:rPr lang="ru-RU" b="1" dirty="0">
                <a:solidFill>
                  <a:prstClr val="black"/>
                </a:solidFill>
              </a:rPr>
              <a:t> - татары</a:t>
            </a:r>
          </a:p>
          <a:p>
            <a:pPr lvl="0" algn="ctr"/>
            <a:endParaRPr lang="ru-RU" dirty="0">
              <a:solidFill>
                <a:prstClr val="black"/>
              </a:solidFill>
            </a:endParaRPr>
          </a:p>
          <a:p>
            <a:pPr lvl="0" algn="ctr"/>
            <a:r>
              <a:rPr lang="ru-RU" dirty="0">
                <a:solidFill>
                  <a:prstClr val="black"/>
                </a:solidFill>
              </a:rPr>
              <a:t>сильные, коварные</a:t>
            </a:r>
          </a:p>
          <a:p>
            <a:pPr lvl="0" algn="ctr"/>
            <a:r>
              <a:rPr lang="ru-RU" dirty="0" smtClean="0">
                <a:solidFill>
                  <a:prstClr val="black"/>
                </a:solidFill>
              </a:rPr>
              <a:t>нападают</a:t>
            </a:r>
            <a:r>
              <a:rPr lang="ru-RU" dirty="0">
                <a:solidFill>
                  <a:prstClr val="black"/>
                </a:solidFill>
              </a:rPr>
              <a:t>, сражаются, проигрывают</a:t>
            </a:r>
          </a:p>
          <a:p>
            <a:pPr lvl="0" algn="ctr"/>
            <a:r>
              <a:rPr lang="ru-RU" dirty="0" smtClean="0">
                <a:solidFill>
                  <a:prstClr val="black"/>
                </a:solidFill>
              </a:rPr>
              <a:t>битва </a:t>
            </a:r>
            <a:r>
              <a:rPr lang="ru-RU" dirty="0">
                <a:solidFill>
                  <a:prstClr val="black"/>
                </a:solidFill>
              </a:rPr>
              <a:t>на реке Угре</a:t>
            </a:r>
          </a:p>
          <a:p>
            <a:pPr lvl="0" algn="ctr"/>
            <a:r>
              <a:rPr lang="ru-RU" dirty="0" smtClean="0">
                <a:solidFill>
                  <a:prstClr val="black"/>
                </a:solidFill>
              </a:rPr>
              <a:t>победа </a:t>
            </a:r>
            <a:r>
              <a:rPr lang="ru-RU" dirty="0">
                <a:solidFill>
                  <a:prstClr val="black"/>
                </a:solidFill>
              </a:rPr>
              <a:t>русских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791197"/>
            <a:ext cx="3456384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424456"/>
                </a:solidFill>
                <a:ea typeface="+mj-ea"/>
                <a:cs typeface="+mj-cs"/>
              </a:rPr>
              <a:t>Поле Куликово</a:t>
            </a:r>
            <a:br>
              <a:rPr lang="ru-RU" sz="2000" b="1" dirty="0">
                <a:solidFill>
                  <a:srgbClr val="424456"/>
                </a:solidFill>
                <a:ea typeface="+mj-ea"/>
                <a:cs typeface="+mj-cs"/>
              </a:rPr>
            </a:br>
            <a:r>
              <a:rPr lang="ru-RU" sz="2000" dirty="0">
                <a:solidFill>
                  <a:srgbClr val="424456"/>
                </a:solidFill>
                <a:ea typeface="+mj-ea"/>
                <a:cs typeface="+mj-cs"/>
              </a:rPr>
              <a:t/>
            </a:r>
            <a:br>
              <a:rPr lang="ru-RU" sz="2000" dirty="0">
                <a:solidFill>
                  <a:srgbClr val="424456"/>
                </a:solidFill>
                <a:ea typeface="+mj-ea"/>
                <a:cs typeface="+mj-cs"/>
              </a:rPr>
            </a:br>
            <a:r>
              <a:rPr lang="ru-RU" dirty="0" smtClean="0">
                <a:solidFill>
                  <a:srgbClr val="424456"/>
                </a:solidFill>
                <a:ea typeface="+mj-ea"/>
                <a:cs typeface="+mj-cs"/>
              </a:rPr>
              <a:t>Степное, широкое.</a:t>
            </a:r>
            <a:r>
              <a:rPr lang="ru-RU" dirty="0">
                <a:solidFill>
                  <a:srgbClr val="424456"/>
                </a:solidFill>
                <a:ea typeface="+mj-ea"/>
                <a:cs typeface="+mj-cs"/>
              </a:rPr>
              <a:t/>
            </a:r>
            <a:br>
              <a:rPr lang="ru-RU" dirty="0">
                <a:solidFill>
                  <a:srgbClr val="424456"/>
                </a:solidFill>
                <a:ea typeface="+mj-ea"/>
                <a:cs typeface="+mj-cs"/>
              </a:rPr>
            </a:br>
            <a:r>
              <a:rPr lang="ru-RU" dirty="0">
                <a:solidFill>
                  <a:srgbClr val="424456"/>
                </a:solidFill>
                <a:ea typeface="+mj-ea"/>
                <a:cs typeface="+mj-cs"/>
              </a:rPr>
              <a:t>Была, прошла, кипела.</a:t>
            </a:r>
            <a:br>
              <a:rPr lang="ru-RU" dirty="0">
                <a:solidFill>
                  <a:srgbClr val="424456"/>
                </a:solidFill>
                <a:ea typeface="+mj-ea"/>
                <a:cs typeface="+mj-cs"/>
              </a:rPr>
            </a:br>
            <a:r>
              <a:rPr lang="ru-RU" dirty="0">
                <a:solidFill>
                  <a:srgbClr val="424456"/>
                </a:solidFill>
                <a:ea typeface="+mj-ea"/>
                <a:cs typeface="+mj-cs"/>
              </a:rPr>
              <a:t>Битва с войском Мамая.</a:t>
            </a:r>
            <a:br>
              <a:rPr lang="ru-RU" dirty="0">
                <a:solidFill>
                  <a:srgbClr val="424456"/>
                </a:solidFill>
                <a:ea typeface="+mj-ea"/>
                <a:cs typeface="+mj-cs"/>
              </a:rPr>
            </a:br>
            <a:r>
              <a:rPr lang="ru-RU" dirty="0">
                <a:solidFill>
                  <a:srgbClr val="424456"/>
                </a:solidFill>
                <a:ea typeface="+mj-ea"/>
                <a:cs typeface="+mj-cs"/>
              </a:rPr>
              <a:t>Победа</a:t>
            </a:r>
            <a:r>
              <a:rPr lang="ru-RU" dirty="0" smtClean="0">
                <a:solidFill>
                  <a:srgbClr val="424456"/>
                </a:solidFill>
                <a:ea typeface="+mj-ea"/>
                <a:cs typeface="+mj-cs"/>
              </a:rPr>
              <a:t>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33748" y="4295775"/>
            <a:ext cx="4572000" cy="203132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b="1" dirty="0"/>
              <a:t>Столетняя война</a:t>
            </a:r>
            <a:r>
              <a:rPr lang="ru-RU" b="1" dirty="0" smtClean="0"/>
              <a:t>.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Долгая, кровопролитная.</a:t>
            </a:r>
          </a:p>
          <a:p>
            <a:pPr algn="ctr"/>
            <a:r>
              <a:rPr lang="ru-RU" dirty="0"/>
              <a:t>Началась, длилась, закончилась.</a:t>
            </a:r>
          </a:p>
          <a:p>
            <a:pPr algn="ctr"/>
            <a:r>
              <a:rPr lang="ru-RU" dirty="0"/>
              <a:t>Военные конфликты между Англией и Францией.</a:t>
            </a:r>
          </a:p>
          <a:p>
            <a:pPr algn="ctr"/>
            <a:r>
              <a:rPr lang="ru-RU" dirty="0"/>
              <a:t>Поражение.</a:t>
            </a:r>
          </a:p>
        </p:txBody>
      </p:sp>
    </p:spTree>
    <p:extLst>
      <p:ext uri="{BB962C8B-B14F-4D97-AF65-F5344CB8AC3E}">
        <p14:creationId xmlns:p14="http://schemas.microsoft.com/office/powerpoint/2010/main" val="2605221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Игровые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технологии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«Три предложения»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«Интервью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с историческим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героем»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«Найди ошибку»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«Аукцион имен»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«Отгадай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термин, героя и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событие»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Интерактивный </a:t>
            </a:r>
            <a:r>
              <a:rPr lang="ru-RU" sz="2800" b="1" dirty="0">
                <a:solidFill>
                  <a:srgbClr val="C00000"/>
                </a:solidFill>
                <a:latin typeface="+mn-lt"/>
                <a:cs typeface="Times New Roman" pitchFamily="18" charset="0"/>
              </a:rPr>
              <a:t>урок с применением аудио- и видеоматериалов, ИКТ</a:t>
            </a:r>
            <a:br>
              <a:rPr lang="ru-RU" sz="2800" b="1" dirty="0">
                <a:solidFill>
                  <a:srgbClr val="C00000"/>
                </a:solidFill>
                <a:latin typeface="+mn-lt"/>
                <a:cs typeface="Times New Roman" pitchFamily="18" charset="0"/>
              </a:rPr>
            </a:br>
            <a:endParaRPr lang="ru-RU" sz="2800" b="1" dirty="0" smtClean="0">
              <a:solidFill>
                <a:srgbClr val="C0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420888"/>
            <a:ext cx="8229600" cy="161162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тесты в режиме онлайн, </a:t>
            </a: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работа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 электронными учебниками,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обучающими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программами,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учебными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сайтами.</a:t>
            </a:r>
            <a:endParaRPr lang="ru-RU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000125"/>
            <a:ext cx="8229600" cy="432435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chemeClr val="accent1"/>
                </a:solidFill>
              </a:rPr>
              <a:t>Кластер («гроздь»,</a:t>
            </a:r>
            <a:r>
              <a:rPr lang="ru-RU" sz="3600" dirty="0" smtClean="0">
                <a:solidFill>
                  <a:schemeClr val="accent1"/>
                </a:solidFill>
              </a:rPr>
              <a:t> «</a:t>
            </a:r>
            <a:r>
              <a:rPr lang="ru-RU" sz="3600" b="1" i="1" dirty="0" smtClean="0">
                <a:solidFill>
                  <a:schemeClr val="accent1"/>
                </a:solidFill>
              </a:rPr>
              <a:t>пучок», «созвездие») – </a:t>
            </a:r>
          </a:p>
          <a:p>
            <a:pPr marL="88900" indent="20638" algn="just">
              <a:buFont typeface="Arial" charset="0"/>
              <a:buNone/>
              <a:defRPr/>
            </a:pPr>
            <a:r>
              <a:rPr lang="ru-RU" sz="2000" b="1" i="1" dirty="0" smtClean="0"/>
              <a:t>выделение смысловых единиц текста и графическое их оформление в определённом порядке в виде грозди, пучка, созвездия.</a:t>
            </a:r>
            <a:endParaRPr lang="ru-RU" sz="2000" b="1" i="1" dirty="0"/>
          </a:p>
        </p:txBody>
      </p:sp>
      <p:sp>
        <p:nvSpPr>
          <p:cNvPr id="4" name="Овал 3"/>
          <p:cNvSpPr/>
          <p:nvPr/>
        </p:nvSpPr>
        <p:spPr>
          <a:xfrm>
            <a:off x="1000125" y="4429125"/>
            <a:ext cx="914400" cy="5715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28625" y="3429000"/>
            <a:ext cx="914400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071688" y="3500438"/>
            <a:ext cx="914400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57188" y="5500688"/>
            <a:ext cx="914400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286000" y="5429250"/>
            <a:ext cx="914400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Капля 13"/>
          <p:cNvSpPr/>
          <p:nvPr/>
        </p:nvSpPr>
        <p:spPr>
          <a:xfrm>
            <a:off x="4500563" y="3143250"/>
            <a:ext cx="914400" cy="914400"/>
          </a:xfrm>
          <a:prstGeom prst="teardrop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Капля 16"/>
          <p:cNvSpPr/>
          <p:nvPr/>
        </p:nvSpPr>
        <p:spPr>
          <a:xfrm>
            <a:off x="6715125" y="4643438"/>
            <a:ext cx="914400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Капля 17"/>
          <p:cNvSpPr/>
          <p:nvPr/>
        </p:nvSpPr>
        <p:spPr>
          <a:xfrm>
            <a:off x="7643813" y="3500438"/>
            <a:ext cx="914400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Капля 18"/>
          <p:cNvSpPr/>
          <p:nvPr/>
        </p:nvSpPr>
        <p:spPr>
          <a:xfrm>
            <a:off x="6429375" y="3000375"/>
            <a:ext cx="914400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Капля 19"/>
          <p:cNvSpPr/>
          <p:nvPr/>
        </p:nvSpPr>
        <p:spPr>
          <a:xfrm>
            <a:off x="5786438" y="5786438"/>
            <a:ext cx="914400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Капля 20"/>
          <p:cNvSpPr/>
          <p:nvPr/>
        </p:nvSpPr>
        <p:spPr>
          <a:xfrm>
            <a:off x="3714750" y="5500688"/>
            <a:ext cx="914400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Капля 22"/>
          <p:cNvSpPr/>
          <p:nvPr/>
        </p:nvSpPr>
        <p:spPr>
          <a:xfrm>
            <a:off x="7858125" y="5643563"/>
            <a:ext cx="914400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Капля 23"/>
          <p:cNvSpPr/>
          <p:nvPr/>
        </p:nvSpPr>
        <p:spPr>
          <a:xfrm>
            <a:off x="4929188" y="4143375"/>
            <a:ext cx="914400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6" name="Прямая соединительная линия 25"/>
          <p:cNvCxnSpPr>
            <a:stCxn id="6" idx="4"/>
            <a:endCxn id="4" idx="1"/>
          </p:cNvCxnSpPr>
          <p:nvPr/>
        </p:nvCxnSpPr>
        <p:spPr>
          <a:xfrm rot="16200000" flipH="1">
            <a:off x="717550" y="4097338"/>
            <a:ext cx="584200" cy="247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4" idx="7"/>
            <a:endCxn id="9" idx="3"/>
          </p:cNvCxnSpPr>
          <p:nvPr/>
        </p:nvCxnSpPr>
        <p:spPr>
          <a:xfrm rot="5400000" flipH="1" flipV="1">
            <a:off x="1700213" y="4008437"/>
            <a:ext cx="585788" cy="423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11" idx="7"/>
            <a:endCxn id="4" idx="3"/>
          </p:cNvCxnSpPr>
          <p:nvPr/>
        </p:nvCxnSpPr>
        <p:spPr>
          <a:xfrm rot="16200000" flipV="1">
            <a:off x="807244" y="5242719"/>
            <a:ext cx="657225" cy="4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4" idx="5"/>
            <a:endCxn id="12" idx="0"/>
          </p:cNvCxnSpPr>
          <p:nvPr/>
        </p:nvCxnSpPr>
        <p:spPr>
          <a:xfrm rot="16200000" flipH="1">
            <a:off x="2005807" y="4691856"/>
            <a:ext cx="512762" cy="962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endCxn id="6" idx="1"/>
          </p:cNvCxnSpPr>
          <p:nvPr/>
        </p:nvCxnSpPr>
        <p:spPr>
          <a:xfrm rot="16200000" flipH="1">
            <a:off x="351632" y="3291681"/>
            <a:ext cx="215900" cy="204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6" idx="7"/>
          </p:cNvCxnSpPr>
          <p:nvPr/>
        </p:nvCxnSpPr>
        <p:spPr>
          <a:xfrm rot="5400000" flipH="1" flipV="1">
            <a:off x="1318419" y="3177381"/>
            <a:ext cx="215900" cy="433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9" idx="1"/>
          </p:cNvCxnSpPr>
          <p:nvPr/>
        </p:nvCxnSpPr>
        <p:spPr>
          <a:xfrm rot="16200000" flipV="1">
            <a:off x="1851819" y="3220244"/>
            <a:ext cx="287338" cy="41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9" idx="7"/>
          </p:cNvCxnSpPr>
          <p:nvPr/>
        </p:nvCxnSpPr>
        <p:spPr>
          <a:xfrm rot="5400000" flipH="1" flipV="1">
            <a:off x="2961482" y="3177381"/>
            <a:ext cx="287338" cy="504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stCxn id="11" idx="3"/>
          </p:cNvCxnSpPr>
          <p:nvPr/>
        </p:nvCxnSpPr>
        <p:spPr>
          <a:xfrm rot="5400000">
            <a:off x="137319" y="6004719"/>
            <a:ext cx="430213" cy="276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endCxn id="11" idx="5"/>
          </p:cNvCxnSpPr>
          <p:nvPr/>
        </p:nvCxnSpPr>
        <p:spPr>
          <a:xfrm rot="16200000" flipV="1">
            <a:off x="1068387" y="5997576"/>
            <a:ext cx="715963" cy="576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10800000" flipV="1">
            <a:off x="2143125" y="5857875"/>
            <a:ext cx="500063" cy="428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 flipH="1" flipV="1">
            <a:off x="2714625" y="5143501"/>
            <a:ext cx="1000125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stCxn id="14" idx="0"/>
          </p:cNvCxnSpPr>
          <p:nvPr/>
        </p:nvCxnSpPr>
        <p:spPr>
          <a:xfrm flipV="1">
            <a:off x="5414963" y="3357563"/>
            <a:ext cx="1014412" cy="242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stCxn id="19" idx="0"/>
          </p:cNvCxnSpPr>
          <p:nvPr/>
        </p:nvCxnSpPr>
        <p:spPr>
          <a:xfrm>
            <a:off x="7343775" y="3457575"/>
            <a:ext cx="514350" cy="257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stCxn id="14" idx="2"/>
          </p:cNvCxnSpPr>
          <p:nvPr/>
        </p:nvCxnSpPr>
        <p:spPr>
          <a:xfrm rot="16200000" flipH="1">
            <a:off x="4864894" y="4150519"/>
            <a:ext cx="728663" cy="542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5643563" y="4500563"/>
            <a:ext cx="1143000" cy="428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10800000" flipV="1">
            <a:off x="4429125" y="5286375"/>
            <a:ext cx="2357438" cy="357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0800000" flipV="1">
            <a:off x="6072188" y="5500688"/>
            <a:ext cx="928687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16200000" flipH="1">
            <a:off x="7143750" y="5143501"/>
            <a:ext cx="928687" cy="785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19"/>
          <p:cNvSpPr>
            <a:spLocks noChangeArrowheads="1"/>
          </p:cNvSpPr>
          <p:nvPr/>
        </p:nvSpPr>
        <p:spPr bwMode="auto">
          <a:xfrm>
            <a:off x="1285875" y="3714750"/>
            <a:ext cx="6672263" cy="785813"/>
          </a:xfrm>
          <a:prstGeom prst="downArrowCallout">
            <a:avLst>
              <a:gd name="adj1" fmla="val 14683"/>
              <a:gd name="adj2" fmla="val 36083"/>
              <a:gd name="adj3" fmla="val 16644"/>
              <a:gd name="adj4" fmla="val 10421"/>
            </a:avLst>
          </a:prstGeom>
          <a:solidFill>
            <a:srgbClr val="FF0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6211669"/>
            <a:ext cx="3071833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Личности</a:t>
            </a:r>
          </a:p>
        </p:txBody>
      </p:sp>
      <p:sp>
        <p:nvSpPr>
          <p:cNvPr id="11" name="Стрелка вверх 10"/>
          <p:cNvSpPr/>
          <p:nvPr/>
        </p:nvSpPr>
        <p:spPr>
          <a:xfrm rot="20179592">
            <a:off x="757238" y="2816225"/>
            <a:ext cx="357187" cy="1000125"/>
          </a:xfrm>
          <a:prstGeom prst="up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трелка вверх 11"/>
          <p:cNvSpPr/>
          <p:nvPr/>
        </p:nvSpPr>
        <p:spPr>
          <a:xfrm rot="1338062">
            <a:off x="8105775" y="2744788"/>
            <a:ext cx="357188" cy="1000125"/>
          </a:xfrm>
          <a:prstGeom prst="upArrow">
            <a:avLst/>
          </a:prstGeom>
          <a:solidFill>
            <a:srgbClr val="FF0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2357431"/>
            <a:ext cx="1898277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Понятия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929322" y="6357958"/>
            <a:ext cx="2357454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Время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321064" y="2357430"/>
            <a:ext cx="1822936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Значение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14313" y="4286250"/>
            <a:ext cx="2643187" cy="2857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14313" y="4643438"/>
            <a:ext cx="2643187" cy="2857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14313" y="6072188"/>
            <a:ext cx="2643187" cy="2857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14313" y="5000625"/>
            <a:ext cx="2643187" cy="2857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14313" y="5357813"/>
            <a:ext cx="2643187" cy="2857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14313" y="5715000"/>
            <a:ext cx="2643187" cy="2857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8" name="Стрелка вниз 27"/>
          <p:cNvSpPr/>
          <p:nvPr/>
        </p:nvSpPr>
        <p:spPr>
          <a:xfrm rot="2380367">
            <a:off x="3546475" y="4208463"/>
            <a:ext cx="357188" cy="2286000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 rot="19699942">
            <a:off x="5267325" y="4286250"/>
            <a:ext cx="357188" cy="2209800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6143625" y="4071938"/>
            <a:ext cx="2786063" cy="4286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6143625" y="4643438"/>
            <a:ext cx="2786063" cy="5715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6143625" y="5286375"/>
            <a:ext cx="2786063" cy="5000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143625" y="5929313"/>
            <a:ext cx="2786063" cy="5000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741" name="Rectangle 4"/>
          <p:cNvSpPr>
            <a:spLocks noChangeArrowheads="1"/>
          </p:cNvSpPr>
          <p:nvPr/>
        </p:nvSpPr>
        <p:spPr bwMode="auto">
          <a:xfrm>
            <a:off x="6715125" y="4214813"/>
            <a:ext cx="157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30742" name="Rectangle 5"/>
          <p:cNvSpPr>
            <a:spLocks noChangeArrowheads="1"/>
          </p:cNvSpPr>
          <p:nvPr/>
        </p:nvSpPr>
        <p:spPr bwMode="auto">
          <a:xfrm>
            <a:off x="6072188" y="5857875"/>
            <a:ext cx="30718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>
                <a:latin typeface="Calibri" pitchFamily="34" charset="0"/>
                <a:cs typeface="Times New Roman" pitchFamily="18" charset="0"/>
              </a:rPr>
              <a:t>    </a:t>
            </a:r>
            <a:endParaRPr lang="ru-RU" sz="2800"/>
          </a:p>
        </p:txBody>
      </p:sp>
      <p:sp>
        <p:nvSpPr>
          <p:cNvPr id="30743" name="Rectangle 6"/>
          <p:cNvSpPr>
            <a:spLocks noChangeArrowheads="1"/>
          </p:cNvSpPr>
          <p:nvPr/>
        </p:nvSpPr>
        <p:spPr bwMode="auto">
          <a:xfrm>
            <a:off x="6858000" y="4071938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/>
          </a:p>
        </p:txBody>
      </p:sp>
      <p:sp>
        <p:nvSpPr>
          <p:cNvPr id="40" name="Прямоугольник 39"/>
          <p:cNvSpPr/>
          <p:nvPr/>
        </p:nvSpPr>
        <p:spPr>
          <a:xfrm>
            <a:off x="142875" y="142875"/>
            <a:ext cx="2857500" cy="3571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142875" y="642938"/>
            <a:ext cx="2857500" cy="35718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142875" y="1143000"/>
            <a:ext cx="2857500" cy="3571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142875" y="1571625"/>
            <a:ext cx="2857500" cy="3571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4643438" y="142875"/>
            <a:ext cx="3929062" cy="3571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643438" y="571500"/>
            <a:ext cx="3929062" cy="3571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643438" y="1071563"/>
            <a:ext cx="3929062" cy="35718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4643438" y="1571625"/>
            <a:ext cx="4000500" cy="4286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/>
          </a:p>
        </p:txBody>
      </p:sp>
      <p:sp>
        <p:nvSpPr>
          <p:cNvPr id="51" name="Стрелка вверх 50"/>
          <p:cNvSpPr/>
          <p:nvPr/>
        </p:nvSpPr>
        <p:spPr>
          <a:xfrm rot="1338062">
            <a:off x="874713" y="2044700"/>
            <a:ext cx="357187" cy="539750"/>
          </a:xfrm>
          <a:prstGeom prst="upArrow">
            <a:avLst/>
          </a:prstGeom>
          <a:solidFill>
            <a:srgbClr val="FF0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Стрелка вверх 51"/>
          <p:cNvSpPr/>
          <p:nvPr/>
        </p:nvSpPr>
        <p:spPr>
          <a:xfrm rot="19523904">
            <a:off x="8051800" y="2054225"/>
            <a:ext cx="357188" cy="539750"/>
          </a:xfrm>
          <a:prstGeom prst="upArrow">
            <a:avLst/>
          </a:prstGeom>
          <a:solidFill>
            <a:srgbClr val="FF0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1785938" y="3214688"/>
            <a:ext cx="5715000" cy="35718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Заготовка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1" grpId="0" animBg="1"/>
      <p:bldP spid="12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40" grpId="0" animBg="1"/>
      <p:bldP spid="41" grpId="0" animBg="1"/>
      <p:bldP spid="42" grpId="0" animBg="1"/>
      <p:bldP spid="43" grpId="0" animBg="1"/>
      <p:bldP spid="45" grpId="0" animBg="1"/>
      <p:bldP spid="46" grpId="0" animBg="1"/>
      <p:bldP spid="47" grpId="0" animBg="1"/>
      <p:bldP spid="48" grpId="0" animBg="1"/>
      <p:bldP spid="51" grpId="0" animBg="1"/>
      <p:bldP spid="52" grpId="0" animBg="1"/>
      <p:bldP spid="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124744"/>
            <a:ext cx="80648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Понятие «Интерактивное обучение» 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• </a:t>
            </a:r>
            <a:r>
              <a:rPr lang="ru-RU" sz="2800" b="1" dirty="0"/>
              <a:t>«</a:t>
            </a:r>
            <a:r>
              <a:rPr lang="ru-RU" sz="2800" b="1" dirty="0" err="1"/>
              <a:t>Интерактив</a:t>
            </a:r>
            <a:r>
              <a:rPr lang="ru-RU" sz="2800" b="1" dirty="0"/>
              <a:t>» </a:t>
            </a:r>
            <a:r>
              <a:rPr lang="ru-RU" sz="2800" dirty="0"/>
              <a:t>от «</a:t>
            </a:r>
            <a:r>
              <a:rPr lang="ru-RU" sz="2800" dirty="0" err="1"/>
              <a:t>interact</a:t>
            </a:r>
            <a:r>
              <a:rPr lang="ru-RU" sz="2800" dirty="0"/>
              <a:t>» (англ.) «</a:t>
            </a:r>
            <a:r>
              <a:rPr lang="ru-RU" sz="2800" dirty="0" err="1"/>
              <a:t>inter</a:t>
            </a:r>
            <a:r>
              <a:rPr lang="ru-RU" sz="2800" dirty="0"/>
              <a:t>» - взаимный, «</a:t>
            </a:r>
            <a:r>
              <a:rPr lang="ru-RU" sz="2800" dirty="0" err="1"/>
              <a:t>act</a:t>
            </a:r>
            <a:r>
              <a:rPr lang="ru-RU" sz="2800" dirty="0"/>
              <a:t>» - действовать.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b="1" dirty="0"/>
              <a:t>Интерактивность</a:t>
            </a:r>
            <a:r>
              <a:rPr lang="ru-RU" sz="2800" dirty="0"/>
              <a:t> – способность взаимодействовать или находится в режиме беседы, диалога с кем-либо (человеком) или чем-либо (например, учебник, компьютер).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b="1" dirty="0"/>
              <a:t>Интерактивное обучение </a:t>
            </a:r>
            <a:r>
              <a:rPr lang="ru-RU" sz="2800" dirty="0"/>
              <a:t>– это прежде всего диалоговое обучение.</a:t>
            </a:r>
          </a:p>
        </p:txBody>
      </p:sp>
    </p:spTree>
    <p:extLst>
      <p:ext uri="{BB962C8B-B14F-4D97-AF65-F5344CB8AC3E}">
        <p14:creationId xmlns:p14="http://schemas.microsoft.com/office/powerpoint/2010/main" val="16435174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65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</a:rPr>
              <a:t>Технология проектного обучения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Суть проектного обучения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</a:rPr>
              <a:t>состоит в том, что ученик в процессе работы над учебным проектом постигает реальные процессы, объекты и т.д. Оно предполагает проживание учеником конкретных ситуаций, приобщение его к проникновению вглубь явлений, процессов и конструированию новых объектов.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sz="2400" b="1" dirty="0" smtClean="0">
              <a:latin typeface="Times New Roman" pitchFamily="18" charset="0"/>
            </a:endParaRPr>
          </a:p>
          <a:p>
            <a:pPr>
              <a:buNone/>
            </a:pPr>
            <a:endParaRPr lang="ru-RU" b="1" dirty="0" smtClean="0">
              <a:latin typeface="Times New Roman" pitchFamily="18" charset="0"/>
            </a:endParaRPr>
          </a:p>
          <a:p>
            <a:pPr>
              <a:buNone/>
            </a:pPr>
            <a:endParaRPr lang="ru-RU" b="1" dirty="0" smtClean="0">
              <a:latin typeface="Times New Roman" pitchFamily="18" charset="0"/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059113" y="0"/>
            <a:ext cx="43799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898989"/>
                </a:solidFill>
              </a:rPr>
              <a:t>Современные образовательные технологии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714375" y="428625"/>
            <a:ext cx="7167563" cy="2143125"/>
          </a:xfrm>
        </p:spPr>
        <p:txBody>
          <a:bodyPr/>
          <a:lstStyle/>
          <a:p>
            <a:pPr algn="ctr" eaLnBrk="1" hangingPunct="1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Информационные 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технологии 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dirty="0" smtClean="0"/>
          </a:p>
        </p:txBody>
      </p:sp>
      <p:sp>
        <p:nvSpPr>
          <p:cNvPr id="37891" name="TextBox 3"/>
          <p:cNvSpPr txBox="1">
            <a:spLocks noChangeArrowheads="1"/>
          </p:cNvSpPr>
          <p:nvPr/>
        </p:nvSpPr>
        <p:spPr bwMode="auto">
          <a:xfrm>
            <a:off x="500063" y="1844675"/>
            <a:ext cx="407193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Создание слайдовых презентаций  для урока;</a:t>
            </a:r>
          </a:p>
          <a:p>
            <a:pPr>
              <a:buFont typeface="Arial" charset="0"/>
              <a:buChar char="•"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- тестирование по материалам ЕГЭ;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Использование интерактивной доски на уроках.</a:t>
            </a:r>
          </a:p>
        </p:txBody>
      </p:sp>
      <p:pic>
        <p:nvPicPr>
          <p:cNvPr id="37893" name="Picture 4" descr="http://images-partners.google.com/images?q=tbn:rwLcmHBW2IraRM::http://datorika.info/images/index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692696"/>
            <a:ext cx="152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Управляющая кнопка: домой 7">
            <a:hlinkClick r:id="rId4" action="ppaction://hlinksldjump" highlightClick="1"/>
          </p:cNvPr>
          <p:cNvSpPr/>
          <p:nvPr/>
        </p:nvSpPr>
        <p:spPr>
          <a:xfrm>
            <a:off x="8028384" y="836712"/>
            <a:ext cx="757238" cy="7572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26" name="Picture 2" descr="M:\Работа\Фотографии\Урок истории в 9-А\DSC_082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1700808"/>
            <a:ext cx="4248472" cy="2420888"/>
          </a:xfrm>
          <a:prstGeom prst="rect">
            <a:avLst/>
          </a:prstGeom>
          <a:noFill/>
        </p:spPr>
      </p:pic>
      <p:pic>
        <p:nvPicPr>
          <p:cNvPr id="1027" name="Picture 3" descr="M:\Работа\Фотографии\Урок истории в 9-А\DSC_0827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016" y="4221088"/>
            <a:ext cx="4248471" cy="244827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428625"/>
            <a:ext cx="7772400" cy="1643063"/>
          </a:xfrm>
        </p:spPr>
        <p:txBody>
          <a:bodyPr/>
          <a:lstStyle/>
          <a:p>
            <a:pPr algn="ctr">
              <a:defRPr/>
            </a:pP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Памятка для учащихся «Рефлексия урока»  </a:t>
            </a:r>
            <a:b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88024" y="1412777"/>
            <a:ext cx="4032448" cy="487372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Закончите следующие предложения: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сегодня я узнал...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было трудно…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я понял, что…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я научился…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я смог…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было интересно узнать, что…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меня удивило…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мне захотелось… и т.д.</a:t>
            </a:r>
          </a:p>
          <a:p>
            <a:pPr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DSC_08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05064"/>
            <a:ext cx="3960440" cy="2592288"/>
          </a:xfrm>
          <a:prstGeom prst="rect">
            <a:avLst/>
          </a:prstGeom>
          <a:noFill/>
        </p:spPr>
      </p:pic>
      <p:pic>
        <p:nvPicPr>
          <p:cNvPr id="1027" name="Picture 3" descr="M:\Работа\Фотографии\Урок истории в 9-А\DSC_083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412776"/>
            <a:ext cx="3960440" cy="244827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457200" y="3861048"/>
            <a:ext cx="8229600" cy="1512168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>
          <a:xfrm>
            <a:off x="468313" y="692696"/>
            <a:ext cx="8218487" cy="237626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Главное, использование</a:t>
            </a:r>
          </a:p>
          <a:p>
            <a:pPr algn="ctr">
              <a:buNone/>
            </a:pPr>
            <a:r>
              <a:rPr lang="ru-RU" b="1" dirty="0" smtClean="0"/>
              <a:t>интерактивных технологий помогает</a:t>
            </a:r>
          </a:p>
          <a:p>
            <a:pPr algn="ctr">
              <a:buNone/>
            </a:pPr>
            <a:r>
              <a:rPr lang="ru-RU" b="1" dirty="0" smtClean="0"/>
              <a:t>выполнить заказ общества, подготовить</a:t>
            </a:r>
          </a:p>
          <a:p>
            <a:pPr algn="ctr">
              <a:buNone/>
            </a:pPr>
            <a:r>
              <a:rPr lang="ru-RU" b="1" dirty="0" smtClean="0"/>
              <a:t>личность, способную самостоятельно</a:t>
            </a:r>
          </a:p>
          <a:p>
            <a:pPr algn="ctr">
              <a:buNone/>
            </a:pPr>
            <a:r>
              <a:rPr lang="ru-RU" b="1" dirty="0" smtClean="0"/>
              <a:t>мыслить и принимать решения</a:t>
            </a:r>
            <a:endParaRPr lang="ru-RU" dirty="0" smtClean="0"/>
          </a:p>
          <a:p>
            <a:pPr>
              <a:buFont typeface="Arial" charset="0"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8736" y="908720"/>
            <a:ext cx="74225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Интерактивное </a:t>
            </a:r>
            <a:r>
              <a:rPr lang="ru-RU" sz="2800" b="1" dirty="0" smtClean="0">
                <a:solidFill>
                  <a:srgbClr val="FF0000"/>
                </a:solidFill>
              </a:rPr>
              <a:t>обучение позволяет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2568397"/>
            <a:ext cx="228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/>
                <a:ea typeface="Calibri"/>
              </a:rPr>
              <a:t>развивать коммуникативные умения и навыки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23928" y="3814892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/>
                <a:ea typeface="Calibri"/>
              </a:rPr>
              <a:t>приучать работать в команде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49856" y="4797152"/>
            <a:ext cx="66967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/>
                <a:ea typeface="Calibri"/>
              </a:rPr>
              <a:t>обеспечивать обучающихся необходимой </a:t>
            </a:r>
            <a:r>
              <a:rPr lang="ru-RU" dirty="0" smtClean="0">
                <a:solidFill>
                  <a:prstClr val="black"/>
                </a:solidFill>
                <a:latin typeface="Times New Roman"/>
                <a:ea typeface="Calibri"/>
              </a:rPr>
              <a:t>информацией</a:t>
            </a:r>
            <a:r>
              <a:rPr lang="ru-RU" dirty="0">
                <a:latin typeface="Times New Roman"/>
                <a:ea typeface="Calibri"/>
              </a:rPr>
              <a:t>, без которой невозможно реализовать совместную деятельность; </a:t>
            </a:r>
            <a:endParaRPr lang="ru-RU" dirty="0"/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668088" y="2492896"/>
            <a:ext cx="32182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  <a:latin typeface="Times New Roman"/>
                <a:ea typeface="Calibri"/>
              </a:rPr>
              <a:t>развивать общие учебные умения (анализ, синтез,  постановка  целей и пр.)</a:t>
            </a:r>
            <a:endParaRPr lang="ru-RU" dirty="0">
              <a:solidFill>
                <a:prstClr val="black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2051720" y="1700808"/>
            <a:ext cx="1440160" cy="8675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3041576" y="1700808"/>
            <a:ext cx="1170384" cy="29523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932040" y="1700808"/>
            <a:ext cx="0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11" idx="0"/>
          </p:cNvCxnSpPr>
          <p:nvPr/>
        </p:nvCxnSpPr>
        <p:spPr>
          <a:xfrm>
            <a:off x="5724128" y="1628800"/>
            <a:ext cx="155309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421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908720"/>
            <a:ext cx="8229600" cy="1066800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Технологии интерактивного обучения</a:t>
            </a:r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49424"/>
            <a:ext cx="8147248" cy="4325112"/>
          </a:xfrm>
        </p:spPr>
        <p:txBody>
          <a:bodyPr/>
          <a:lstStyle/>
          <a:p>
            <a:r>
              <a:rPr lang="ru-RU" sz="1800" dirty="0" smtClean="0"/>
              <a:t>«мозговой штурм»</a:t>
            </a:r>
          </a:p>
          <a:p>
            <a:r>
              <a:rPr lang="ru-RU" sz="1800" dirty="0" smtClean="0"/>
              <a:t> дискуссия</a:t>
            </a:r>
          </a:p>
          <a:p>
            <a:r>
              <a:rPr lang="ru-RU" sz="1800" dirty="0" smtClean="0"/>
              <a:t>ролевая и деловая игра</a:t>
            </a:r>
          </a:p>
          <a:p>
            <a:r>
              <a:rPr lang="ru-RU" sz="1800" dirty="0" smtClean="0"/>
              <a:t> дебаты</a:t>
            </a:r>
          </a:p>
          <a:p>
            <a:r>
              <a:rPr lang="ru-RU" sz="1800" dirty="0" smtClean="0"/>
              <a:t> метод “</a:t>
            </a:r>
            <a:r>
              <a:rPr lang="ru-RU" sz="1800" dirty="0" err="1" smtClean="0"/>
              <a:t>Синквейна</a:t>
            </a:r>
            <a:r>
              <a:rPr lang="ru-RU" sz="1800" dirty="0" smtClean="0"/>
              <a:t>”</a:t>
            </a:r>
          </a:p>
          <a:p>
            <a:r>
              <a:rPr lang="ru-RU" sz="1800" dirty="0" smtClean="0"/>
              <a:t>игровые технологии</a:t>
            </a:r>
          </a:p>
          <a:p>
            <a:r>
              <a:rPr lang="ru-RU" sz="1800" dirty="0" smtClean="0">
                <a:solidFill>
                  <a:srgbClr val="000000"/>
                </a:solidFill>
                <a:latin typeface="Times New Roman"/>
              </a:rPr>
              <a:t>интерактивный </a:t>
            </a:r>
            <a:r>
              <a:rPr lang="ru-RU" sz="1800" dirty="0">
                <a:solidFill>
                  <a:srgbClr val="000000"/>
                </a:solidFill>
                <a:latin typeface="Times New Roman"/>
              </a:rPr>
              <a:t>урок с применением аудио- и видеоматериалов, </a:t>
            </a:r>
            <a:r>
              <a:rPr lang="ru-RU" sz="1800" dirty="0" smtClean="0">
                <a:solidFill>
                  <a:srgbClr val="000000"/>
                </a:solidFill>
                <a:latin typeface="Times New Roman"/>
              </a:rPr>
              <a:t>ИКТ</a:t>
            </a:r>
          </a:p>
          <a:p>
            <a:r>
              <a:rPr lang="ru-RU" sz="1800" dirty="0" smtClean="0">
                <a:solidFill>
                  <a:srgbClr val="000000"/>
                </a:solidFill>
                <a:latin typeface="Times New Roman"/>
              </a:rPr>
              <a:t>кластер</a:t>
            </a:r>
            <a:endParaRPr lang="ru-RU" sz="1800" dirty="0" smtClean="0"/>
          </a:p>
          <a:p>
            <a:r>
              <a:rPr lang="ru-RU" sz="1800" dirty="0" smtClean="0"/>
              <a:t> проектная деятельность  и другие.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496944" cy="485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</a:rPr>
              <a:t>Мозговой штурм </a:t>
            </a:r>
            <a:r>
              <a:rPr lang="ru-RU" b="1" dirty="0">
                <a:latin typeface="Times New Roman"/>
                <a:ea typeface="Times New Roman"/>
              </a:rPr>
              <a:t>-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sz="2700" dirty="0">
                <a:latin typeface="Times New Roman"/>
                <a:ea typeface="Times New Roman"/>
              </a:rPr>
              <a:t>это метод продуцирования идей и решений при работе в группе.</a:t>
            </a:r>
            <a:br>
              <a:rPr lang="ru-RU" sz="2700" dirty="0">
                <a:latin typeface="Times New Roman"/>
                <a:ea typeface="Times New Roman"/>
              </a:rPr>
            </a:br>
            <a:endParaRPr lang="ru-RU" sz="27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060848"/>
            <a:ext cx="8229600" cy="891544"/>
          </a:xfrm>
        </p:spPr>
        <p:txBody>
          <a:bodyPr>
            <a:normAutofit lnSpcReduction="1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i="1" dirty="0" smtClean="0">
                <a:latin typeface="Times New Roman"/>
                <a:ea typeface="Times New Roman"/>
              </a:rPr>
              <a:t>Цель </a:t>
            </a:r>
            <a:r>
              <a:rPr lang="ru-RU" i="1" dirty="0">
                <a:latin typeface="Times New Roman"/>
                <a:ea typeface="Times New Roman"/>
              </a:rPr>
              <a:t>метода</a:t>
            </a:r>
            <a:r>
              <a:rPr lang="ru-RU" dirty="0">
                <a:latin typeface="Times New Roman"/>
                <a:ea typeface="Times New Roman"/>
              </a:rPr>
              <a:t>: ведение группового обсуждения для решения какой-либо проблемы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96136" y="3798332"/>
            <a:ext cx="2265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аналитики </a:t>
            </a:r>
            <a:r>
              <a:rPr lang="ru-RU" b="1" dirty="0"/>
              <a:t>идей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5936" y="3090532"/>
            <a:ext cx="1168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2 группы</a:t>
            </a:r>
          </a:p>
          <a:p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411760" y="3413697"/>
            <a:ext cx="1576968" cy="323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1259632" y="3736411"/>
            <a:ext cx="16546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prstClr val="black"/>
                </a:solidFill>
              </a:rPr>
              <a:t>генераторы</a:t>
            </a:r>
            <a:endParaRPr lang="ru-RU" b="1" dirty="0"/>
          </a:p>
        </p:txBody>
      </p:sp>
      <p:cxnSp>
        <p:nvCxnSpPr>
          <p:cNvPr id="11" name="Прямая со стрелкой 10"/>
          <p:cNvCxnSpPr>
            <a:stCxn id="6" idx="3"/>
            <a:endCxn id="5" idx="0"/>
          </p:cNvCxnSpPr>
          <p:nvPr/>
        </p:nvCxnSpPr>
        <p:spPr>
          <a:xfrm>
            <a:off x="5204846" y="3413698"/>
            <a:ext cx="1723972" cy="3846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321751" y="3982998"/>
            <a:ext cx="453828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должны в течение короткого времени предложить как можно больше вариантов решения обсуждаемой проблемы, при этом </a:t>
            </a:r>
          </a:p>
          <a:p>
            <a:pPr algn="just" defTabSz="266700"/>
            <a:r>
              <a:rPr lang="ru-RU" dirty="0"/>
              <a:t>•	называя идеи, нельзя повторяться; </a:t>
            </a:r>
          </a:p>
          <a:p>
            <a:pPr algn="just" defTabSz="266700"/>
            <a:r>
              <a:rPr lang="ru-RU" dirty="0"/>
              <a:t>•	чем больше список идей, тем лучше;</a:t>
            </a:r>
          </a:p>
          <a:p>
            <a:pPr algn="just">
              <a:tabLst>
                <a:tab pos="266700" algn="l"/>
              </a:tabLst>
            </a:pPr>
            <a:r>
              <a:rPr lang="ru-RU" dirty="0"/>
              <a:t>•	подходить к решению проблемы с разных сторон.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08104" y="4102915"/>
            <a:ext cx="321714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получают от первой группы списки вариантов и не добавляя ничего нового, рассматривают каждое предложение, выбирая наиболее разумное и подходящее. </a:t>
            </a:r>
          </a:p>
        </p:txBody>
      </p:sp>
    </p:spTree>
    <p:extLst>
      <p:ext uri="{BB962C8B-B14F-4D97-AF65-F5344CB8AC3E}">
        <p14:creationId xmlns:p14="http://schemas.microsoft.com/office/powerpoint/2010/main" val="1389318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750952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формирования групп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5112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smtClean="0"/>
              <a:t>•</a:t>
            </a:r>
            <a:r>
              <a:rPr lang="ru-RU" dirty="0"/>
              <a:t>	пожалуйста, огляните комнату и найдите себе партнера, с кем бы вам хотелось работать в течение следующих десяти минут;</a:t>
            </a:r>
          </a:p>
          <a:p>
            <a:pPr marL="109728" indent="0">
              <a:buNone/>
            </a:pPr>
            <a:r>
              <a:rPr lang="ru-RU" dirty="0"/>
              <a:t>•	выберите того, с кем вы еще не работали вместе;</a:t>
            </a:r>
          </a:p>
          <a:p>
            <a:pPr marL="109728" indent="0">
              <a:buNone/>
            </a:pPr>
            <a:r>
              <a:rPr lang="ru-RU" dirty="0"/>
              <a:t>•	выберите того, кто родился в том же месяце, что и вы;</a:t>
            </a:r>
          </a:p>
          <a:p>
            <a:pPr marL="109728" indent="0">
              <a:buNone/>
            </a:pPr>
            <a:r>
              <a:rPr lang="ru-RU" dirty="0"/>
              <a:t>•	примерно того же роста, как и вы;</a:t>
            </a:r>
          </a:p>
          <a:p>
            <a:pPr marL="109728" indent="0">
              <a:buNone/>
            </a:pPr>
            <a:r>
              <a:rPr lang="ru-RU" dirty="0"/>
              <a:t>•	выкиньте пальцы на одной руке и теперь найдите четырех человек, показывающие такое же количество, что и вы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8212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Дискуссия </a:t>
            </a:r>
            <a:r>
              <a:rPr lang="ru-RU" dirty="0">
                <a:latin typeface="+mn-lt"/>
                <a:cs typeface="Times New Roman" panose="02020603050405020304" pitchFamily="18" charset="0"/>
              </a:rPr>
              <a:t>– </a:t>
            </a:r>
            <a:r>
              <a:rPr lang="ru-RU" sz="3100" dirty="0">
                <a:latin typeface="+mn-lt"/>
                <a:cs typeface="Times New Roman" panose="02020603050405020304" pitchFamily="18" charset="0"/>
              </a:rPr>
              <a:t>специфическая форма беседы, организуемая ведущим, когда у участников на основании своих знаний и опыта имеются различные мнения по какой-либо проблеме. </a:t>
            </a:r>
            <a:br>
              <a:rPr lang="ru-RU" sz="3100" dirty="0">
                <a:latin typeface="+mn-lt"/>
                <a:cs typeface="Times New Roman" panose="02020603050405020304" pitchFamily="18" charset="0"/>
              </a:rPr>
            </a:br>
            <a:endParaRPr lang="ru-RU" sz="31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140968"/>
            <a:ext cx="8229600" cy="1467608"/>
          </a:xfrm>
        </p:spPr>
        <p:txBody>
          <a:bodyPr/>
          <a:lstStyle/>
          <a:p>
            <a:r>
              <a:rPr lang="ru-RU" dirty="0" smtClean="0"/>
              <a:t>Цели </a:t>
            </a:r>
            <a:r>
              <a:rPr lang="ru-RU" dirty="0"/>
              <a:t>дискуссии: решение групповых задач или воздействие на мнения и установки участников в процессе обучения.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2149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+mn-lt"/>
              </a:rPr>
              <a:t>Формы</a:t>
            </a: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дискуссионного диалога при изучении истории: </a:t>
            </a:r>
            <a:br>
              <a:rPr lang="ru-RU" dirty="0">
                <a:latin typeface="+mn-lt"/>
              </a:rPr>
            </a:b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 algn="just">
              <a:buNone/>
              <a:tabLst>
                <a:tab pos="542925" algn="l"/>
              </a:tabLst>
            </a:pPr>
            <a:r>
              <a:rPr lang="ru-RU" dirty="0" smtClean="0"/>
              <a:t>•</a:t>
            </a:r>
            <a:r>
              <a:rPr lang="ru-RU" dirty="0"/>
              <a:t>	круглый стол (разные позиции – свободное выражение мнений);</a:t>
            </a:r>
          </a:p>
          <a:p>
            <a:pPr marL="109728" indent="0" algn="just">
              <a:buNone/>
              <a:tabLst>
                <a:tab pos="542925" algn="l"/>
              </a:tabLst>
            </a:pPr>
            <a:r>
              <a:rPr lang="ru-RU" dirty="0"/>
              <a:t>•	экспертные группы (обсуждение в </a:t>
            </a:r>
            <a:r>
              <a:rPr lang="ru-RU" dirty="0" err="1"/>
              <a:t>микрогруппах</a:t>
            </a:r>
            <a:r>
              <a:rPr lang="ru-RU" dirty="0"/>
              <a:t>, затем выражение суждений от группы)</a:t>
            </a:r>
          </a:p>
          <a:p>
            <a:pPr marL="109728" indent="0" algn="just">
              <a:buNone/>
              <a:tabLst>
                <a:tab pos="542925" algn="l"/>
              </a:tabLst>
            </a:pPr>
            <a:r>
              <a:rPr lang="ru-RU" dirty="0"/>
              <a:t>•	форум (группа вступает в обмен мнениями с аудиторией);</a:t>
            </a:r>
          </a:p>
          <a:p>
            <a:pPr marL="109728" indent="0" algn="just">
              <a:buNone/>
              <a:tabLst>
                <a:tab pos="542925" algn="l"/>
              </a:tabLst>
            </a:pPr>
            <a:r>
              <a:rPr lang="ru-RU" dirty="0"/>
              <a:t>•	симпозиум (формализованное представление подготовленных мнений, сообщений по данной проблеме);</a:t>
            </a:r>
          </a:p>
          <a:p>
            <a:pPr marL="109728" indent="0" algn="just">
              <a:buNone/>
              <a:tabLst>
                <a:tab pos="542925" algn="l"/>
              </a:tabLst>
            </a:pPr>
            <a:r>
              <a:rPr lang="ru-RU" dirty="0"/>
              <a:t>•	дебаты (представление бинарных позиций по вопросу: доказательство – опровержение);</a:t>
            </a:r>
          </a:p>
          <a:p>
            <a:pPr marL="109728" indent="0" algn="just">
              <a:buNone/>
              <a:tabLst>
                <a:tab pos="542925" algn="l"/>
              </a:tabLst>
            </a:pPr>
            <a:r>
              <a:rPr lang="ru-RU" dirty="0"/>
              <a:t>•	“судебное заседание” (обсуждение, имитирующее судебное разбирательство – слушание дела);</a:t>
            </a:r>
          </a:p>
          <a:p>
            <a:pPr marL="109728" indent="0" algn="just">
              <a:buNone/>
              <a:tabLst>
                <a:tab pos="542925" algn="l"/>
              </a:tabLst>
            </a:pPr>
            <a:r>
              <a:rPr lang="ru-RU" dirty="0"/>
              <a:t>•	“аквариум”. Учитель делит класс на 3 группы. Обычно они располагаются по кругу в виде аквариума. При обсуждении первая группа говорит, вторая - слушает, третья - замечают их ошибки, добавляют, исправляют.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9113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229600" cy="4325112"/>
          </a:xfrm>
        </p:spPr>
        <p:txBody>
          <a:bodyPr/>
          <a:lstStyle/>
          <a:p>
            <a:pPr marL="109728" indent="0">
              <a:buNone/>
            </a:pPr>
            <a:r>
              <a:rPr lang="ru-RU" sz="3600" b="1" dirty="0">
                <a:solidFill>
                  <a:srgbClr val="FF0000"/>
                </a:solidFill>
              </a:rPr>
              <a:t>Ролевая игра </a:t>
            </a:r>
            <a:r>
              <a:rPr lang="ru-RU" dirty="0"/>
              <a:t>– это ситуация, в которой участник берет нехарактерную для него роль, поступает непривычным образом</a:t>
            </a:r>
            <a:r>
              <a:rPr lang="ru-RU" dirty="0" smtClean="0"/>
              <a:t>.</a:t>
            </a:r>
          </a:p>
          <a:p>
            <a:pPr marL="109728" indent="0">
              <a:buNone/>
            </a:pPr>
            <a:endParaRPr lang="ru-RU" dirty="0"/>
          </a:p>
          <a:p>
            <a:r>
              <a:rPr lang="ru-RU" dirty="0"/>
              <a:t>Ролевая игра дает возможность представить себя в различных ситуациях, смоделировать свое поведение в зависимости от взятой на себя роли.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90836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308</TotalTime>
  <Words>914</Words>
  <Application>Microsoft Office PowerPoint</Application>
  <PresentationFormat>Экран (4:3)</PresentationFormat>
  <Paragraphs>152</Paragraphs>
  <Slides>23</Slides>
  <Notes>2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Городская</vt:lpstr>
      <vt:lpstr>ШМУ Семинар на тему: «Применение интерактивных технологий преподавания истории и обществознания в условиях реализации ФГОС»</vt:lpstr>
      <vt:lpstr>Презентация PowerPoint</vt:lpstr>
      <vt:lpstr>Презентация PowerPoint</vt:lpstr>
      <vt:lpstr>Технологии интерактивного обучения</vt:lpstr>
      <vt:lpstr>Мозговой штурм - это метод продуцирования идей и решений при работе в группе. </vt:lpstr>
      <vt:lpstr>Способы формирования групп</vt:lpstr>
      <vt:lpstr>Дискуссия – специфическая форма беседы, организуемая ведущим, когда у участников на основании своих знаний и опыта имеются различные мнения по какой-либо проблеме.  </vt:lpstr>
      <vt:lpstr>Формы дискуссионного диалога при изучении истории:  </vt:lpstr>
      <vt:lpstr>Презентация PowerPoint</vt:lpstr>
      <vt:lpstr>Презентация PowerPoint</vt:lpstr>
      <vt:lpstr>Презентация PowerPoint</vt:lpstr>
      <vt:lpstr>«Дебаты»</vt:lpstr>
      <vt:lpstr>Презентация PowerPoint</vt:lpstr>
      <vt:lpstr>  Схема синквейна</vt:lpstr>
      <vt:lpstr>Примеры синквейнов по истории  </vt:lpstr>
      <vt:lpstr>Игровые технологии</vt:lpstr>
      <vt:lpstr>Интерактивный урок с применением аудио- и видеоматериалов, ИКТ </vt:lpstr>
      <vt:lpstr>Презентация PowerPoint</vt:lpstr>
      <vt:lpstr>Презентация PowerPoint</vt:lpstr>
      <vt:lpstr>Технология проектного обучения</vt:lpstr>
      <vt:lpstr>Информационные  технологии  </vt:lpstr>
      <vt:lpstr>Памятка для учащихся «Рефлексия урока»  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«Применение интерактивных технологий преподавания истории и обществознания в условиях реализации ФГОС»</dc:title>
  <dc:creator>Александр</dc:creator>
  <cp:lastModifiedBy>пр</cp:lastModifiedBy>
  <cp:revision>31</cp:revision>
  <dcterms:created xsi:type="dcterms:W3CDTF">2021-09-04T14:16:01Z</dcterms:created>
  <dcterms:modified xsi:type="dcterms:W3CDTF">2021-09-09T20:12:53Z</dcterms:modified>
</cp:coreProperties>
</file>