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4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315" y="175971"/>
            <a:ext cx="7497368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739" y="1302512"/>
            <a:ext cx="7932521" cy="411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2759401"/>
            <a:ext cx="59055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080" indent="-504825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Организация работы со слабоуспевающими </a:t>
            </a:r>
            <a:r>
              <a:rPr dirty="0">
                <a:solidFill>
                  <a:srgbClr val="FF0000"/>
                </a:solidFill>
              </a:rPr>
              <a:t>и </a:t>
            </a:r>
            <a:r>
              <a:rPr spc="-530" dirty="0">
                <a:solidFill>
                  <a:srgbClr val="FF0000"/>
                </a:solidFill>
              </a:rPr>
              <a:t> </a:t>
            </a:r>
            <a:r>
              <a:rPr spc="-5" dirty="0" err="1">
                <a:solidFill>
                  <a:srgbClr val="FF0000"/>
                </a:solidFill>
              </a:rPr>
              <a:t>высокомотивированными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учащимися</a:t>
            </a:r>
            <a:r>
              <a:rPr lang="ru-RU" dirty="0">
                <a:solidFill>
                  <a:srgbClr val="FF0000"/>
                </a:solidFill>
              </a:rPr>
              <a:t> в рамках урока географии и во внеурочной деятельности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0" y="5044177"/>
            <a:ext cx="4687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100">
              <a:spcBef>
                <a:spcPts val="100"/>
              </a:spcBef>
            </a:pPr>
            <a:r>
              <a:rPr sz="1800" b="1" spc="-10" dirty="0" err="1">
                <a:solidFill>
                  <a:srgbClr val="1F487C"/>
                </a:solidFill>
                <a:latin typeface="Calibri"/>
                <a:cs typeface="Calibri"/>
              </a:rPr>
              <a:t>Подготовила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:</a:t>
            </a:r>
            <a:r>
              <a:rPr lang="ru-RU" sz="18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1F487C"/>
                </a:solidFill>
                <a:latin typeface="Calibri"/>
                <a:cs typeface="Calibri"/>
              </a:rPr>
              <a:t>Валеева Полина Юрьевна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, </a:t>
            </a:r>
            <a:r>
              <a:rPr sz="1800" b="1" spc="-3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1F487C"/>
                </a:solidFill>
                <a:latin typeface="Calibri"/>
                <a:cs typeface="Calibri"/>
              </a:rPr>
              <a:t>учитель</a:t>
            </a:r>
            <a:r>
              <a:rPr sz="18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rgbClr val="1F487C"/>
                </a:solidFill>
                <a:latin typeface="Calibri"/>
                <a:cs typeface="Calibri"/>
              </a:rPr>
              <a:t>географии</a:t>
            </a:r>
            <a:endParaRPr lang="ru-RU" sz="1800" b="1" spc="-10" dirty="0">
              <a:solidFill>
                <a:srgbClr val="1F487C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1000" y="6110977"/>
            <a:ext cx="18412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800" b="1" spc="-4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ru-RU" sz="1800" b="1" spc="-15" dirty="0">
                <a:solidFill>
                  <a:srgbClr val="1F487C"/>
                </a:solidFill>
                <a:latin typeface="Calibri"/>
                <a:cs typeface="Calibri"/>
              </a:rPr>
              <a:t>Перово</a:t>
            </a:r>
            <a:r>
              <a:rPr sz="1800" b="1" spc="-15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800" b="1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202</a:t>
            </a:r>
            <a:r>
              <a:rPr lang="ru-RU" sz="1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143000" y="457200"/>
            <a:ext cx="5257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«Перовская школа-гимназия имени Героя Социалистического Труда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Хачирашвили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Георгия Александровича»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C6E3B-CCBA-4842-9952-A72D84B0E4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85" y="141432"/>
            <a:ext cx="25050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64362"/>
            <a:ext cx="60407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  <a:tabLst>
                <a:tab pos="889000" algn="l"/>
                <a:tab pos="2067560" algn="l"/>
                <a:tab pos="3072130" algn="l"/>
              </a:tabLst>
            </a:pPr>
            <a:r>
              <a:rPr spc="-35" dirty="0">
                <a:solidFill>
                  <a:srgbClr val="FF0000"/>
                </a:solidFill>
              </a:rPr>
              <a:t>Когда	</a:t>
            </a:r>
            <a:r>
              <a:rPr spc="-10" dirty="0">
                <a:solidFill>
                  <a:srgbClr val="FF0000"/>
                </a:solidFill>
              </a:rPr>
              <a:t>учитель	</a:t>
            </a:r>
            <a:r>
              <a:rPr spc="-20" dirty="0">
                <a:solidFill>
                  <a:srgbClr val="FF0000"/>
                </a:solidFill>
              </a:rPr>
              <a:t>может	</a:t>
            </a:r>
            <a:r>
              <a:rPr spc="-5" dirty="0">
                <a:solidFill>
                  <a:srgbClr val="FF0000"/>
                </a:solidFill>
              </a:rPr>
              <a:t>считать,</a:t>
            </a:r>
          </a:p>
          <a:p>
            <a:pPr algn="ctr">
              <a:tabLst>
                <a:tab pos="565150" algn="l"/>
                <a:tab pos="1624330" algn="l"/>
                <a:tab pos="2193290" algn="l"/>
                <a:tab pos="3860800" algn="l"/>
                <a:tab pos="4147185" algn="l"/>
              </a:tabLst>
            </a:pPr>
            <a:r>
              <a:rPr spc="-10" dirty="0">
                <a:solidFill>
                  <a:srgbClr val="FF0000"/>
                </a:solidFill>
              </a:rPr>
              <a:t>что	</a:t>
            </a:r>
            <a:r>
              <a:rPr spc="-15" dirty="0">
                <a:solidFill>
                  <a:srgbClr val="FF0000"/>
                </a:solidFill>
              </a:rPr>
              <a:t>сделал	</a:t>
            </a:r>
            <a:r>
              <a:rPr dirty="0">
                <a:solidFill>
                  <a:srgbClr val="FF0000"/>
                </a:solidFill>
              </a:rPr>
              <a:t>все	</a:t>
            </a:r>
            <a:r>
              <a:rPr spc="-5" dirty="0">
                <a:solidFill>
                  <a:srgbClr val="FF0000"/>
                </a:solidFill>
              </a:rPr>
              <a:t>возможное	</a:t>
            </a:r>
            <a:r>
              <a:rPr dirty="0">
                <a:solidFill>
                  <a:srgbClr val="FF0000"/>
                </a:solidFill>
              </a:rPr>
              <a:t>в	</a:t>
            </a:r>
            <a:r>
              <a:rPr spc="-10" dirty="0">
                <a:solidFill>
                  <a:srgbClr val="FF0000"/>
                </a:solidFill>
              </a:rPr>
              <a:t>работе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 err="1">
                <a:solidFill>
                  <a:srgbClr val="FF0000"/>
                </a:solidFill>
              </a:rPr>
              <a:t>отстающими</a:t>
            </a:r>
            <a:r>
              <a:rPr lang="ru-RU" spc="-5" dirty="0">
                <a:solidFill>
                  <a:srgbClr val="FF0000"/>
                </a:solidFill>
              </a:rPr>
              <a:t> учениками</a:t>
            </a:r>
            <a:br>
              <a:rPr lang="ru-RU" dirty="0"/>
            </a:b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1905000"/>
            <a:ext cx="6588200" cy="3911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12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Если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есть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план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индивидуальной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работы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000" spc="4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отстающими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учениками.</a:t>
            </a:r>
            <a:endParaRPr sz="2000" dirty="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Если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учитель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2-3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раза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встретился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с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родителями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ученика, </a:t>
            </a:r>
            <a:r>
              <a:rPr sz="2000" spc="-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сообщая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им</a:t>
            </a:r>
            <a:r>
              <a:rPr sz="2000" spc="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000" spc="4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его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проблемах</a:t>
            </a:r>
            <a:r>
              <a:rPr sz="2000" spc="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успехах.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Если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ученик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получает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индивидуальное</a:t>
            </a:r>
            <a:r>
              <a:rPr sz="2000" spc="4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задание.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Помощь</a:t>
            </a:r>
            <a:r>
              <a:rPr sz="2000" spc="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консультации.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Пересажен</a:t>
            </a:r>
            <a:r>
              <a:rPr sz="2000" spc="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000" spc="45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последних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парт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к 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более</a:t>
            </a:r>
            <a:r>
              <a:rPr sz="2000" spc="4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сильному</a:t>
            </a:r>
            <a:r>
              <a:rPr sz="2000" spc="4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ученику.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Если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него</a:t>
            </a:r>
            <a:r>
              <a:rPr sz="2000" spc="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проверяются</a:t>
            </a:r>
            <a:r>
              <a:rPr sz="2000" spc="4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все</a:t>
            </a:r>
            <a:r>
              <a:rPr sz="2000" spc="4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письменные</a:t>
            </a:r>
            <a:r>
              <a:rPr sz="2000" spc="4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работы.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Если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ему</a:t>
            </a:r>
            <a:r>
              <a:rPr sz="2000" spc="43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рассказали</a:t>
            </a:r>
            <a:r>
              <a:rPr sz="2000" spc="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4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показали,</a:t>
            </a:r>
            <a:r>
              <a:rPr sz="20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как</a:t>
            </a:r>
            <a:r>
              <a:rPr sz="2000" spc="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надо</a:t>
            </a:r>
            <a:r>
              <a:rPr sz="2000" spc="45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учить</a:t>
            </a:r>
            <a:r>
              <a:rPr sz="2000" spc="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уроки.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спросили</a:t>
            </a:r>
            <a:r>
              <a:rPr sz="2000" spc="40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</a:t>
            </a:r>
            <a:r>
              <a:rPr sz="2000" spc="4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четверть</a:t>
            </a:r>
            <a:r>
              <a:rPr sz="2000" spc="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5-6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раз.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095" y="2514600"/>
            <a:ext cx="41929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Организация работы</a:t>
            </a:r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со слабоуспевающими учащимися </a:t>
            </a:r>
            <a:r>
              <a:rPr spc="-535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10" dirty="0" err="1"/>
              <a:t>уроках</a:t>
            </a:r>
            <a:r>
              <a:rPr spc="-10" dirty="0"/>
              <a:t> </a:t>
            </a:r>
            <a:r>
              <a:rPr lang="ru-RU" spc="-5" dirty="0"/>
              <a:t>географии</a:t>
            </a:r>
            <a:endParaRPr spc="-5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D2887C-6ECE-49EA-B8CC-C4143914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800"/>
            <a:ext cx="4724400" cy="52236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101" y="356361"/>
            <a:ext cx="493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Индивидуальная</a:t>
            </a:r>
            <a:r>
              <a:rPr spc="15" dirty="0"/>
              <a:t> </a:t>
            </a:r>
            <a:r>
              <a:rPr spc="-5" dirty="0"/>
              <a:t>работа</a:t>
            </a:r>
            <a:r>
              <a:rPr spc="-2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5" dirty="0"/>
              <a:t>её</a:t>
            </a:r>
            <a:r>
              <a:rPr spc="-20" dirty="0"/>
              <a:t> </a:t>
            </a:r>
            <a:r>
              <a:rPr spc="-5" dirty="0"/>
              <a:t>формы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023335"/>
            <a:ext cx="7421245" cy="40820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Предупреждающий</a:t>
            </a:r>
            <a:r>
              <a:rPr sz="20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опрос,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опрос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желанию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ученика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Оказание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помощи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учащимся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перед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уроком,</a:t>
            </a:r>
            <a:r>
              <a:rPr sz="2000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проведение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консультаций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(по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мере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необходимости</a:t>
            </a:r>
            <a:r>
              <a:rPr sz="2000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или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желанию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ученика)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Посильные</a:t>
            </a:r>
            <a:r>
              <a:rPr sz="2000" i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индивидуальные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задания: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различные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карточки,</a:t>
            </a:r>
            <a:endParaRPr sz="2000" dirty="0">
              <a:latin typeface="Calibri"/>
              <a:cs typeface="Calibri"/>
            </a:endParaRPr>
          </a:p>
          <a:p>
            <a:pPr marL="355600" marR="452120">
              <a:lnSpc>
                <a:spcPct val="100000"/>
              </a:lnSpc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творческие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задания,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электронные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тренажеры,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задания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выбором </a:t>
            </a:r>
            <a:r>
              <a:rPr sz="2000" spc="-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ответа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др.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использую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разных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этапах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урока,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при</a:t>
            </a:r>
            <a:r>
              <a:rPr sz="20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проверке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знаний)</a:t>
            </a:r>
            <a:endParaRPr sz="2000" dirty="0">
              <a:latin typeface="Calibri"/>
              <a:cs typeface="Calibri"/>
            </a:endParaRPr>
          </a:p>
          <a:p>
            <a:pPr marL="355600" marR="748030" indent="-343535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Индивидуальные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домашние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задания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(с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обязательной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проверка </a:t>
            </a:r>
            <a:r>
              <a:rPr sz="2000" spc="-4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индивидуальных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заданий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присутствии</a:t>
            </a:r>
            <a:r>
              <a:rPr sz="2000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ученика)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02D8E69-16BA-45E3-A270-E7D9BAF27D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4724400"/>
            <a:ext cx="2489953" cy="1907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16" y="324379"/>
            <a:ext cx="7497368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Индивидуальные</a:t>
            </a:r>
            <a:r>
              <a:rPr spc="45" dirty="0"/>
              <a:t> </a:t>
            </a:r>
            <a:r>
              <a:rPr spc="-5" dirty="0"/>
              <a:t>задания</a:t>
            </a:r>
            <a:r>
              <a:rPr spc="10" dirty="0"/>
              <a:t> </a:t>
            </a:r>
            <a:r>
              <a:rPr dirty="0"/>
              <a:t>при</a:t>
            </a:r>
            <a:r>
              <a:rPr spc="5" dirty="0"/>
              <a:t> </a:t>
            </a:r>
            <a:r>
              <a:rPr spc="-5" dirty="0"/>
              <a:t>изучении</a:t>
            </a:r>
            <a:r>
              <a:rPr spc="15" dirty="0"/>
              <a:t> </a:t>
            </a:r>
            <a:r>
              <a:rPr spc="-10" dirty="0"/>
              <a:t>нового</a:t>
            </a:r>
          </a:p>
          <a:p>
            <a:pPr marL="7366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материала(по </a:t>
            </a:r>
            <a:r>
              <a:rPr spc="-15" dirty="0"/>
              <a:t>карточке)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5EC42-B30F-4784-9107-FEFC60128614}"/>
              </a:ext>
            </a:extLst>
          </p:cNvPr>
          <p:cNvSpPr txBox="1"/>
          <p:nvPr/>
        </p:nvSpPr>
        <p:spPr>
          <a:xfrm>
            <a:off x="1295400" y="1524000"/>
            <a:ext cx="7543800" cy="2578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Вставь пропущенные слова. Прочитай рассказ, который у тебя получился.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Тундра-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это_______________и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 местность. Зона тундры расположена_____________ зоны арктических пустынь. Она омывается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морями______________океана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 природная зона протянулась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от_________________полуострова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западе  до _______________ 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полуострова на востоке. Поверхность тундры в основном ________________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75E881-C9BD-498E-9892-24C5FA2EC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0980"/>
            <a:ext cx="3733800" cy="26136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5800763-5AF9-42BF-B23B-25D05F37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06" y="222039"/>
            <a:ext cx="7497368" cy="369332"/>
          </a:xfrm>
        </p:spPr>
        <p:txBody>
          <a:bodyPr/>
          <a:lstStyle/>
          <a:p>
            <a:r>
              <a:rPr lang="ru-RU" dirty="0"/>
              <a:t>Дидактическая игра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9004829-75E1-4507-8501-4250AB20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660" y="1881379"/>
            <a:ext cx="1476375" cy="11620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88FA860-318C-4A98-9131-BEB17B4AD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541" y="5018992"/>
            <a:ext cx="1338262" cy="11525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DB9D515C-67C8-4565-93BE-B45BE0164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4" y="4923742"/>
            <a:ext cx="1419225" cy="12477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>
            <a:extLst>
              <a:ext uri="{FF2B5EF4-FFF2-40B4-BE49-F238E27FC236}">
                <a16:creationId xmlns:a16="http://schemas.microsoft.com/office/drawing/2014/main" id="{13CDF50D-FBC3-4983-B267-C51AF2E3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" y="3643186"/>
            <a:ext cx="1652588" cy="1214437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тик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51F2AB0D-E11C-4241-A2FD-F3E5E064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68381"/>
            <a:ext cx="1790700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C3C36E59-9AF1-4E1A-AE80-31BA61D1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799" y="5547629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718023D7-90CB-4087-9038-AD96701C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015" y="1800307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566AD54E-333F-4E72-997A-7D53B09C6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745579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04461EF-7116-493E-B958-B4B7D04B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C5441D91-9E11-4D7B-8F68-5DA0665B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0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7D7904-D546-47AA-9D07-434685A2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281" y="706672"/>
            <a:ext cx="6781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 стрелками одинаковые геометрические фигуры.      Прочитайте    названия растений.                 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2245" y="25730"/>
            <a:ext cx="73501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Работа с контурной картой</a:t>
            </a:r>
            <a:endParaRPr b="0" i="1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001D4-98EE-4DD4-B4CA-B76DE0BCE4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6" y="914400"/>
            <a:ext cx="55149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02FF5-CE5B-4C5F-B280-139BAF2985AE}"/>
              </a:ext>
            </a:extLst>
          </p:cNvPr>
          <p:cNvSpPr txBox="1"/>
          <p:nvPr/>
        </p:nvSpPr>
        <p:spPr>
          <a:xfrm>
            <a:off x="5529771" y="609601"/>
            <a:ext cx="3080829" cy="618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контурной картой, с использованием 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 к учебнику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слов-подсказок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Гибралтарский,  Средиземное, Суэцкий, Красное,  Аденский, Сомали, Мадагаскар,  Мозамбикский,  Гвинейский</a:t>
            </a:r>
          </a:p>
          <a:p>
            <a:pPr>
              <a:lnSpc>
                <a:spcPct val="115000"/>
              </a:lnSpc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4625975" algn="ctr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1.Пролив______________</a:t>
            </a:r>
          </a:p>
          <a:p>
            <a:pPr>
              <a:lnSpc>
                <a:spcPct val="115000"/>
              </a:lnSpc>
              <a:tabLst>
                <a:tab pos="449580" algn="l"/>
                <a:tab pos="899160" algn="l"/>
                <a:tab pos="1348740" algn="l"/>
                <a:tab pos="1798320" algn="l"/>
                <a:tab pos="4625975" algn="ctr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2.Море____________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3.Канал_______________	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4.Море______________	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5.Пролив____________	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6.Полуостров______________	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88112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7.Остров_______________	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8.Пролив________________				  9.Залив________________ 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563" y="2125979"/>
            <a:ext cx="406907" cy="566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6902639" cy="3317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 предложения: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Индия расположена на полуострове _____________.  Омывается водами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океана, __________________ моря, _______________ залива.  Граничит со всеми странами Южной Азии, а также  с ______________ и _______________.  Столица Индии ____________.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для справок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Индостан, Индийский,  Аравийское, Бенгальский, Китай, Афганистан, Нью – Дели.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0" i="1" spc="-5" dirty="0">
              <a:latin typeface="Calibri"/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54ED5-7EFC-4A9A-A89D-31E81B328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06" y="3690729"/>
            <a:ext cx="3235706" cy="3099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1151" y="370154"/>
            <a:ext cx="5797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Принципы</a:t>
            </a:r>
            <a:r>
              <a:rPr spc="25" dirty="0"/>
              <a:t> </a:t>
            </a:r>
            <a:r>
              <a:rPr spc="-5" dirty="0"/>
              <a:t>работы </a:t>
            </a:r>
            <a:r>
              <a:rPr spc="-15" dirty="0"/>
              <a:t>педагога</a:t>
            </a:r>
            <a:r>
              <a:rPr spc="10" dirty="0"/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spc="-15" dirty="0"/>
              <a:t>одаренными,</a:t>
            </a:r>
          </a:p>
          <a:p>
            <a:pPr marL="4445" algn="ctr">
              <a:lnSpc>
                <a:spcPct val="100000"/>
              </a:lnSpc>
              <a:spcBef>
                <a:spcPts val="5"/>
              </a:spcBef>
              <a:tabLst>
                <a:tab pos="3667125" algn="l"/>
              </a:tabLst>
            </a:pPr>
            <a:r>
              <a:rPr spc="-5" dirty="0"/>
              <a:t>высокомотивированными	</a:t>
            </a:r>
            <a:r>
              <a:rPr spc="-10" dirty="0"/>
              <a:t>детьми: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143000"/>
            <a:ext cx="739140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принцип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максимального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разнообразия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предоставленных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личности;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принцип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возрастания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роли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деятельности;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принцип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индивидуализации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дифференциации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обучения;</a:t>
            </a:r>
            <a:endParaRPr sz="20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принцип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создания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условий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совместной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учащихся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минимальном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участии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учителя;</a:t>
            </a:r>
            <a:endParaRPr sz="2000" dirty="0">
              <a:latin typeface="Calibri"/>
              <a:cs typeface="Calibri"/>
            </a:endParaRPr>
          </a:p>
          <a:p>
            <a:pPr marL="12700" marR="106045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принцип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свободы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выбора учащимся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образовательных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услуг,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помощи,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наставничества.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D74297-7A50-4EEF-911B-A8BA9E2F4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93378"/>
            <a:ext cx="2193391" cy="32646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689111-F610-406F-941E-09F527032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50293"/>
            <a:ext cx="3657600" cy="2743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17C380-F545-4167-9CC3-0D5CB7428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2" y="3696283"/>
            <a:ext cx="2269591" cy="30748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0" marR="5080" indent="-25730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Стратегия</a:t>
            </a:r>
            <a:r>
              <a:rPr dirty="0"/>
              <a:t> </a:t>
            </a:r>
            <a:r>
              <a:rPr spc="-5" dirty="0"/>
              <a:t>работы</a:t>
            </a:r>
            <a:r>
              <a:rPr dirty="0"/>
              <a:t> с</a:t>
            </a:r>
            <a:r>
              <a:rPr spc="-10" dirty="0"/>
              <a:t> </a:t>
            </a:r>
            <a:r>
              <a:rPr spc="-5" dirty="0"/>
              <a:t>высокомотивированными </a:t>
            </a:r>
            <a:r>
              <a:rPr spc="-530" dirty="0"/>
              <a:t> </a:t>
            </a:r>
            <a:r>
              <a:rPr spc="-10" dirty="0"/>
              <a:t>детьми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1302512"/>
            <a:ext cx="75590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AutoNum type="romanUcPeriod"/>
              <a:tabLst>
                <a:tab pos="2794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аналитический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выявлении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одаренных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детей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учитываются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успехи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в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какой-либо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деятельности.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Творческий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потенциал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ребенка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получить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в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разных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областях.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Calibri"/>
              <a:buAutoNum type="romanUcPeriod"/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AutoNum type="romanUcPeriod"/>
              <a:tabLst>
                <a:tab pos="505459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диагностический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индивидуальная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познавательных, творческих возможностей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способностей ребенка.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этом</a:t>
            </a:r>
            <a:r>
              <a:rPr sz="2000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этапе</a:t>
            </a:r>
            <a:r>
              <a:rPr sz="20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проводятся</a:t>
            </a:r>
            <a:r>
              <a:rPr sz="2000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групповые</a:t>
            </a:r>
            <a:r>
              <a:rPr sz="2000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r>
              <a:rPr sz="2000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работы:</a:t>
            </a:r>
            <a:r>
              <a:rPr sz="20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конкурсы,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3741546"/>
            <a:ext cx="1205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«моз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овые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0232" y="3741546"/>
            <a:ext cx="6168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  <a:tabLst>
                <a:tab pos="1176655" algn="l"/>
                <a:tab pos="1376680" algn="l"/>
                <a:tab pos="2218055" algn="l"/>
                <a:tab pos="2553335" algn="l"/>
                <a:tab pos="3876040" algn="l"/>
                <a:tab pos="4761865" algn="l"/>
                <a:tab pos="535051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шт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рмы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»,	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лев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	</a:t>
            </a:r>
            <a:r>
              <a:rPr sz="2000" spc="-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енинги,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тв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рч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ские	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тч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ты,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	уча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	в	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лл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ктуаль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ых	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пиа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х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868" y="4351146"/>
            <a:ext cx="755967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марафонах,</a:t>
            </a:r>
            <a:r>
              <a:rPr sz="20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проектах,</a:t>
            </a:r>
            <a:r>
              <a:rPr sz="20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объединениях</a:t>
            </a:r>
            <a:r>
              <a:rPr sz="20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дополнительного</a:t>
            </a:r>
            <a:r>
              <a:rPr sz="20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кружках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интересам.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III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этап</a:t>
            </a:r>
            <a:r>
              <a:rPr sz="2000" i="1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формирования,</a:t>
            </a:r>
            <a:r>
              <a:rPr sz="2000" i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углубления</a:t>
            </a:r>
            <a:r>
              <a:rPr sz="2000" i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2000" i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развития</a:t>
            </a:r>
            <a:r>
              <a:rPr sz="2000" i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способностей </a:t>
            </a:r>
            <a:r>
              <a:rPr sz="2000" i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учащихся.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421" y="227152"/>
            <a:ext cx="607504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Формы</a:t>
            </a:r>
            <a:r>
              <a:rPr spc="-20" dirty="0"/>
              <a:t> </a:t>
            </a:r>
            <a:r>
              <a:rPr spc="-5" dirty="0"/>
              <a:t>организации</a:t>
            </a:r>
            <a:r>
              <a:rPr dirty="0"/>
              <a:t> </a:t>
            </a:r>
            <a:r>
              <a:rPr spc="-5" dirty="0"/>
              <a:t>работы</a:t>
            </a:r>
            <a:r>
              <a:rPr spc="-20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одаренными</a:t>
            </a:r>
            <a:r>
              <a:rPr spc="-5" dirty="0"/>
              <a:t> </a:t>
            </a:r>
            <a:r>
              <a:rPr dirty="0"/>
              <a:t>и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мотивированными</a:t>
            </a:r>
            <a:r>
              <a:rPr spc="-40" dirty="0"/>
              <a:t> </a:t>
            </a:r>
            <a:r>
              <a:rPr spc="-5" dirty="0"/>
              <a:t>детьми: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295400"/>
            <a:ext cx="7140371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способными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одаренными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детьми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уроках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Calibri"/>
                <a:cs typeface="Calibri"/>
              </a:rPr>
              <a:t>географии</a:t>
            </a:r>
            <a:endParaRPr sz="2000" dirty="0">
              <a:latin typeface="Calibri"/>
              <a:cs typeface="Calibri"/>
            </a:endParaRPr>
          </a:p>
          <a:p>
            <a:pPr marL="12700" marR="152717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(выполнение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повышенного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уровня,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подготовка </a:t>
            </a:r>
            <a:r>
              <a:rPr sz="2000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индивидуальных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сообщений);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внеурочные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групповые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консультации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темам программного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надпрограммного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уровня;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подготовка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олимпиадам;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подготовка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научно-практическим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конференциям;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подготовка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проведение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конкурсов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Calibri"/>
                <a:cs typeface="Calibri"/>
              </a:rPr>
              <a:t>географических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марафонов;</a:t>
            </a:r>
            <a:endParaRPr sz="20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дополнительной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литературой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оформление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рефератов;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проектно-исследовательская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презентациями;</a:t>
            </a:r>
            <a:endParaRPr sz="2000" dirty="0">
              <a:latin typeface="Calibri"/>
              <a:cs typeface="Calibri"/>
            </a:endParaRPr>
          </a:p>
          <a:p>
            <a:pPr marL="212725" indent="-200660">
              <a:lnSpc>
                <a:spcPct val="10000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разработка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информационных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буклетов;</a:t>
            </a:r>
            <a:endParaRPr sz="200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SzPct val="95000"/>
              <a:buFont typeface="Wingdings"/>
              <a:buChar char=""/>
              <a:tabLst>
                <a:tab pos="21399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индивидуальным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планам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саморазвития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0FE1A00-D67E-4944-9C2F-ABFC31CEB5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4495800"/>
            <a:ext cx="1905000" cy="2008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90600" y="4128719"/>
            <a:ext cx="4495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Любому профессиональному </a:t>
            </a:r>
            <a:r>
              <a:rPr sz="1800" b="1" spc="-10" dirty="0">
                <a:latin typeface="Calibri"/>
                <a:cs typeface="Calibri"/>
              </a:rPr>
              <a:t>педагогу </a:t>
            </a:r>
            <a:r>
              <a:rPr sz="1800" b="1" dirty="0">
                <a:latin typeface="Calibri"/>
                <a:cs typeface="Calibri"/>
              </a:rPr>
              <a:t>понятно, </a:t>
            </a:r>
            <a:r>
              <a:rPr sz="1800" b="1" spc="-10" dirty="0">
                <a:latin typeface="Calibri"/>
                <a:cs typeface="Calibri"/>
              </a:rPr>
              <a:t>что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выставление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неудовлетворительной </a:t>
            </a:r>
            <a:r>
              <a:rPr sz="1800" b="1" spc="-5" dirty="0">
                <a:latin typeface="Calibri"/>
                <a:cs typeface="Calibri"/>
              </a:rPr>
              <a:t>оценки,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должно</a:t>
            </a:r>
            <a:endParaRPr sz="1800" dirty="0">
              <a:latin typeface="Calibri"/>
              <a:cs typeface="Calibri"/>
            </a:endParaRPr>
          </a:p>
          <a:p>
            <a:pPr marL="1038225" marR="528955" indent="-516890" algn="just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сопровождаться </a:t>
            </a:r>
            <a:r>
              <a:rPr sz="1800" b="1" spc="-10" dirty="0">
                <a:latin typeface="Calibri"/>
                <a:cs typeface="Calibri"/>
              </a:rPr>
              <a:t>целой системой </a:t>
            </a:r>
            <a:r>
              <a:rPr sz="1800" b="1" spc="-5" dirty="0">
                <a:latin typeface="Calibri"/>
                <a:cs typeface="Calibri"/>
              </a:rPr>
              <a:t>мер по </a:t>
            </a:r>
            <a:r>
              <a:rPr sz="1800" b="1" dirty="0">
                <a:latin typeface="Calibri"/>
                <a:cs typeface="Calibri"/>
              </a:rPr>
              <a:t>её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дальнейшему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предотвращению.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7C6FA-E713-4E91-B3DD-7906920D5176}"/>
              </a:ext>
            </a:extLst>
          </p:cNvPr>
          <p:cNvSpPr txBox="1"/>
          <p:nvPr/>
        </p:nvSpPr>
        <p:spPr>
          <a:xfrm>
            <a:off x="2362200" y="563109"/>
            <a:ext cx="6668770" cy="128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В душе каждого ребенка есть невидимые струны.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их тронуть умелой рукой, они красиво зазвучат».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001D4-8364-4105-96D8-52ED881DF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67000"/>
            <a:ext cx="2796340" cy="24463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417" y="23665"/>
            <a:ext cx="7497368" cy="1031240"/>
          </a:xfrm>
          <a:prstGeom prst="rect">
            <a:avLst/>
          </a:prstGeom>
        </p:spPr>
        <p:txBody>
          <a:bodyPr vert="horz" wrap="square" lIns="0" tIns="135813" rIns="0" bIns="0" rtlCol="0">
            <a:spAutoFit/>
          </a:bodyPr>
          <a:lstStyle/>
          <a:p>
            <a:pPr marL="2306320" marR="5080" indent="-1559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Работа организована по </a:t>
            </a:r>
            <a:r>
              <a:rPr spc="-10" dirty="0"/>
              <a:t>двум </a:t>
            </a:r>
            <a:r>
              <a:rPr spc="-5" dirty="0"/>
              <a:t>направлениям: </a:t>
            </a:r>
            <a:r>
              <a:rPr spc="-530" dirty="0"/>
              <a:t> </a:t>
            </a:r>
            <a:r>
              <a:rPr spc="-5" dirty="0"/>
              <a:t>урочная</a:t>
            </a:r>
            <a:r>
              <a:rPr spc="-15" dirty="0"/>
              <a:t> </a:t>
            </a:r>
            <a:r>
              <a:rPr dirty="0"/>
              <a:t>и </a:t>
            </a:r>
            <a:r>
              <a:rPr spc="-5" dirty="0"/>
              <a:t>внеурочная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7603" y="1450045"/>
            <a:ext cx="7192997" cy="2775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Урочная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использованием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заданий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повышенной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сложности,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способствующих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развитию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функциональной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грамотности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учащихся; </a:t>
            </a:r>
            <a:r>
              <a:rPr sz="18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проведение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факультативных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дополнительные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занятий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одарёнными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детьми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предмету;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проведение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предметных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недель;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научно-практические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конференции;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участие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Интернет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олимпиадах,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интеллектуальных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марафонах.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одаренными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детьми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использовать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задания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разного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характера,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исходя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из конкретной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учебной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ситуации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учитывая особенности ребенка,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уровень 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 err="1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 err="1">
                <a:solidFill>
                  <a:srgbClr val="001F5F"/>
                </a:solidFill>
                <a:latin typeface="Calibri"/>
                <a:cs typeface="Calibri"/>
              </a:rPr>
              <a:t>знаний</a:t>
            </a:r>
            <a:r>
              <a:rPr lang="ru-RU" sz="18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5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22F263C-E87F-4EA2-B876-EBF2756280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4225164"/>
            <a:ext cx="2718553" cy="22118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9D36C-5A17-452D-B28F-1AC7A651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02" y="551289"/>
            <a:ext cx="4343400" cy="575542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тносится к технологиям  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-ориентированного обучения. Использование данного метода на уроках и во внеурочной деятельности даёт новые возможности в активизации познавательного интереса учащихся, развития творческих способностей.  С учётом интересов и уровней дарования конкретных учеников им предлагается выполнить тот или иной проект: проанализировать и найти решение практической задачи, выстроив свою работу в режиме исследования и завершив ее докладом с защитой своей позиции. Такая форма обучения позволяет одаренному ребенку, продолжая учиться вместе со сверстниками и оставаясь включенным в привычные социальные взаимоотношения, вместе с тем качественно углублять свои знания и выявить свои ресурсы в области, соответствующей содержанию его одаренности.</a:t>
            </a:r>
            <a:br>
              <a:rPr lang="ru-RU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651C2-48F7-4B96-AAD2-ECD80F8ED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605319" cy="2590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5EAA85-2001-4F1C-8B8E-419648322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15911"/>
            <a:ext cx="3605320" cy="2743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390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6F996-F45D-4219-A0F8-1491D9FE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297"/>
            <a:ext cx="3748685" cy="369332"/>
          </a:xfrm>
        </p:spPr>
        <p:txBody>
          <a:bodyPr/>
          <a:lstStyle/>
          <a:p>
            <a:r>
              <a:rPr lang="ru-RU" dirty="0"/>
              <a:t>Проектная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18FAE-ED6E-44DF-B34A-8BE578D7C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297"/>
            <a:ext cx="2197684" cy="3081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51014-1A66-4511-A2EA-7BC302EAF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84" y="3376474"/>
            <a:ext cx="2139915" cy="33292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4E1173-0FBD-443A-9E35-DF255E27B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4900"/>
            <a:ext cx="6197600" cy="4648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5627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E9569-83CD-4A3E-BAA1-70240B283A16}"/>
              </a:ext>
            </a:extLst>
          </p:cNvPr>
          <p:cNvSpPr txBox="1"/>
          <p:nvPr/>
        </p:nvSpPr>
        <p:spPr>
          <a:xfrm>
            <a:off x="1905000" y="457200"/>
            <a:ext cx="6832600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Урокам-путешествиям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отвожу особую роль, так как география без путешествий – не география.  Каждый ребёнок мечтатель, фантазёр, читая  книги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Ж.Верна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представляет манящий тайнами неизвестный берег, мир дальних стран зовёт за собой, а сердце с грустью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отзываются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строки   Р. Рождественского:  «Я жалею о том, что не видел лица всей Земли...».  Такие уроки помогают ребёнку расширить свои познания, совершая заочные  путешествия  по разным уголкам Земли.  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86CDD4-58DA-491B-A60E-D7FDD04FD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860800" cy="29762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94FFEB-082C-4C88-BFDC-D4A5A2E97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7" y="3733800"/>
            <a:ext cx="3860799" cy="2667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3194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769B69C2-0207-4532-B9EF-BE8E22EC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533400"/>
            <a:ext cx="7162800" cy="543112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Урок-исследование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проводиться с выдвижением гипотезы. Например: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Формулируем гипотезу: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побережьях, вблизи которых проходит тёплое течение, выпадают осадки и располагается более пышная растительность; там, где проходят холодные течения, - сухо и пустынно».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Доказываем гипотезу: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Находим подтверждение нашим предположениям. Используем атласы с тематическими картами Африки – климатической и картой природных зон. На западном побережье Африки, где проходят холодные течения (в Северном полушарии –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Канарское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Южном – Бенгальское) расположены пустыни  сахара и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Намиб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восточном побережье Африки, вдоль которого проходит тёплое Мозамбикское течение, - саванны. В тропических широтах северного полушария Африка омывается не океаном, а почти замкнутым Красным морем. Убеждаемся, что в исследуемом случае наша гипотеза « работает».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Доказываем всеобщий характер нашей гипотезы. Анализируем с помощью карт подобные районы на других материках.</a:t>
            </a: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 подтверждается примерами на картах Северной и Южной Америки, Австралии, Евразии.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0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81200" y="914400"/>
            <a:ext cx="6781800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Система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одарёнными,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высокомотивипрованными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детьми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способствует</a:t>
            </a:r>
            <a:r>
              <a:rPr lang="ru-RU" sz="2000" spc="-3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увеличению</a:t>
            </a:r>
            <a:r>
              <a:rPr lang="ru-RU" sz="2000" spc="-2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числа </a:t>
            </a:r>
            <a:r>
              <a:rPr lang="ru-RU" sz="2000" spc="-10" dirty="0">
                <a:cs typeface="Calibri"/>
              </a:rPr>
              <a:t>детей</a:t>
            </a:r>
            <a:r>
              <a:rPr lang="ru-RU" sz="2000" spc="-2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с</a:t>
            </a:r>
            <a:r>
              <a:rPr lang="ru-RU" sz="2000" spc="-5" dirty="0">
                <a:cs typeface="Calibri"/>
              </a:rPr>
              <a:t> интеллектуальной</a:t>
            </a:r>
            <a:r>
              <a:rPr lang="ru-RU" sz="2000" spc="-1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и</a:t>
            </a:r>
          </a:p>
          <a:p>
            <a:pPr marL="12065" marR="5080" indent="635" algn="just">
              <a:lnSpc>
                <a:spcPct val="100000"/>
              </a:lnSpc>
              <a:spcBef>
                <a:spcPts val="105"/>
              </a:spcBef>
            </a:pPr>
            <a:r>
              <a:rPr lang="ru-RU" sz="2000" spc="-5" dirty="0">
                <a:cs typeface="Calibri"/>
              </a:rPr>
              <a:t>творческой</a:t>
            </a:r>
            <a:r>
              <a:rPr lang="ru-RU" sz="2000" spc="-5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одарённостью.</a:t>
            </a:r>
          </a:p>
          <a:p>
            <a:pPr marL="12065" marR="5080" indent="635" algn="just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>
                <a:cs typeface="Calibri"/>
              </a:rPr>
              <a:t> </a:t>
            </a:r>
            <a:r>
              <a:rPr lang="ru-RU" sz="2000" spc="-5" dirty="0"/>
              <a:t>Часто </a:t>
            </a:r>
            <a:r>
              <a:rPr lang="ru-RU" sz="2000" dirty="0"/>
              <a:t>про </a:t>
            </a:r>
            <a:r>
              <a:rPr lang="ru-RU" sz="2000" spc="-10" dirty="0"/>
              <a:t>одаренных детей </a:t>
            </a:r>
            <a:r>
              <a:rPr lang="ru-RU" sz="2000" spc="-15" dirty="0"/>
              <a:t>говорят, </a:t>
            </a:r>
            <a:r>
              <a:rPr lang="ru-RU" sz="2000" spc="-10" dirty="0"/>
              <a:t>что </a:t>
            </a:r>
            <a:r>
              <a:rPr lang="ru-RU" sz="2000" dirty="0"/>
              <a:t>в них есть «Искра </a:t>
            </a:r>
            <a:r>
              <a:rPr lang="ru-RU" sz="2000" spc="-5" dirty="0"/>
              <a:t>Божья», </a:t>
            </a:r>
            <a:r>
              <a:rPr lang="ru-RU" sz="2000" dirty="0"/>
              <a:t>но </a:t>
            </a:r>
            <a:r>
              <a:rPr lang="ru-RU" sz="2000" spc="-440" dirty="0"/>
              <a:t> </a:t>
            </a:r>
            <a:r>
              <a:rPr lang="ru-RU" sz="2000" spc="-5" dirty="0"/>
              <a:t>чтобы </a:t>
            </a:r>
            <a:r>
              <a:rPr lang="ru-RU" sz="2000" dirty="0"/>
              <a:t>из </a:t>
            </a:r>
            <a:r>
              <a:rPr lang="ru-RU" sz="2000" spc="-10" dirty="0"/>
              <a:t>этой </a:t>
            </a:r>
            <a:r>
              <a:rPr lang="ru-RU" sz="2000" dirty="0"/>
              <a:t>искры </a:t>
            </a:r>
            <a:r>
              <a:rPr lang="ru-RU" sz="2000" spc="-10" dirty="0"/>
              <a:t>разгорелось </a:t>
            </a:r>
            <a:r>
              <a:rPr lang="ru-RU" sz="2000" dirty="0"/>
              <a:t>пламя, а </a:t>
            </a:r>
            <a:r>
              <a:rPr lang="ru-RU" sz="2000" spc="-5" dirty="0"/>
              <a:t>применительно </a:t>
            </a:r>
            <a:r>
              <a:rPr lang="ru-RU" sz="2000" dirty="0"/>
              <a:t>к </a:t>
            </a:r>
            <a:r>
              <a:rPr lang="ru-RU" sz="2000" spc="-10" dirty="0"/>
              <a:t>науке </a:t>
            </a:r>
            <a:r>
              <a:rPr lang="ru-RU" sz="2000" spc="-15" dirty="0"/>
              <a:t>это </a:t>
            </a:r>
            <a:r>
              <a:rPr lang="ru-RU" sz="2000" spc="-440" dirty="0"/>
              <a:t> </a:t>
            </a:r>
            <a:r>
              <a:rPr lang="ru-RU" sz="2000" dirty="0"/>
              <a:t>пламя</a:t>
            </a:r>
            <a:r>
              <a:rPr lang="ru-RU" sz="2000" spc="-10" dirty="0"/>
              <a:t> </a:t>
            </a:r>
            <a:r>
              <a:rPr lang="ru-RU" sz="2000" spc="-5" dirty="0"/>
              <a:t>таланта,</a:t>
            </a:r>
            <a:r>
              <a:rPr lang="ru-RU" sz="2000" spc="10" dirty="0"/>
              <a:t> </a:t>
            </a:r>
            <a:r>
              <a:rPr lang="ru-RU" sz="2000" dirty="0"/>
              <a:t>нужно</a:t>
            </a:r>
            <a:r>
              <a:rPr lang="ru-RU" sz="2000" spc="-15" dirty="0"/>
              <a:t> </a:t>
            </a:r>
            <a:r>
              <a:rPr lang="ru-RU" sz="2000" spc="-5" dirty="0"/>
              <a:t>приложить</a:t>
            </a:r>
            <a:r>
              <a:rPr lang="ru-RU" sz="2000" spc="-35" dirty="0"/>
              <a:t> </a:t>
            </a:r>
            <a:r>
              <a:rPr lang="ru-RU" sz="2000" spc="-5" dirty="0"/>
              <a:t>немалые</a:t>
            </a:r>
            <a:r>
              <a:rPr lang="ru-RU" sz="2000" spc="15" dirty="0"/>
              <a:t> </a:t>
            </a:r>
            <a:r>
              <a:rPr lang="ru-RU" sz="2000" spc="-5" dirty="0"/>
              <a:t>усилия.</a:t>
            </a:r>
            <a:r>
              <a:rPr lang="ru-RU" sz="2000" spc="-20" dirty="0"/>
              <a:t> </a:t>
            </a:r>
            <a:r>
              <a:rPr lang="ru-RU" sz="2000" spc="-5" dirty="0"/>
              <a:t>Постоянная</a:t>
            </a:r>
            <a:r>
              <a:rPr lang="ru-RU" sz="2000" spc="-15" dirty="0"/>
              <a:t> </a:t>
            </a:r>
            <a:r>
              <a:rPr lang="ru-RU" sz="2000" dirty="0"/>
              <a:t>и </a:t>
            </a:r>
            <a:r>
              <a:rPr lang="ru-RU" sz="2000" spc="-10" dirty="0"/>
              <a:t>кропотливая </a:t>
            </a:r>
            <a:r>
              <a:rPr lang="ru-RU" sz="2000" spc="-5" dirty="0"/>
              <a:t>работа н</a:t>
            </a:r>
            <a:r>
              <a:rPr lang="ru-RU" sz="2000" dirty="0"/>
              <a:t>е </a:t>
            </a:r>
            <a:r>
              <a:rPr lang="ru-RU" sz="2000" spc="-20" dirty="0"/>
              <a:t>только </a:t>
            </a:r>
            <a:r>
              <a:rPr lang="ru-RU" sz="2000" dirty="0"/>
              <a:t>с </a:t>
            </a:r>
            <a:r>
              <a:rPr lang="ru-RU" sz="2000" spc="-5" dirty="0"/>
              <a:t>учащимися, </a:t>
            </a:r>
            <a:r>
              <a:rPr lang="ru-RU" sz="2000" dirty="0"/>
              <a:t>но и над собой приносит </a:t>
            </a:r>
            <a:r>
              <a:rPr lang="ru-RU" sz="2000" spc="-440" dirty="0"/>
              <a:t> </a:t>
            </a:r>
            <a:r>
              <a:rPr lang="ru-RU" sz="2000" dirty="0"/>
              <a:t>свои</a:t>
            </a:r>
            <a:r>
              <a:rPr lang="ru-RU" sz="2000" spc="-15" dirty="0"/>
              <a:t> плоды.</a:t>
            </a:r>
          </a:p>
          <a:p>
            <a:pPr algn="just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C:\Users\User\Download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14800"/>
            <a:ext cx="4275669" cy="24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D2E78337-6678-4241-B629-F3BAF75221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3600" y="3048000"/>
            <a:ext cx="5641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Спасибо</a:t>
            </a:r>
            <a:r>
              <a:rPr sz="3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3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внимание!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9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214" y="452450"/>
            <a:ext cx="6579234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001F5F"/>
                </a:solidFill>
              </a:rPr>
              <a:t>Система</a:t>
            </a:r>
            <a:r>
              <a:rPr sz="2300" spc="-45" dirty="0">
                <a:solidFill>
                  <a:srgbClr val="001F5F"/>
                </a:solidFill>
              </a:rPr>
              <a:t> </a:t>
            </a:r>
            <a:r>
              <a:rPr sz="2300" dirty="0">
                <a:solidFill>
                  <a:srgbClr val="001F5F"/>
                </a:solidFill>
              </a:rPr>
              <a:t>работы</a:t>
            </a:r>
            <a:r>
              <a:rPr sz="2300" spc="-5" dirty="0">
                <a:solidFill>
                  <a:srgbClr val="001F5F"/>
                </a:solidFill>
              </a:rPr>
              <a:t> со</a:t>
            </a:r>
            <a:r>
              <a:rPr sz="2300" spc="-10" dirty="0">
                <a:solidFill>
                  <a:srgbClr val="001F5F"/>
                </a:solidFill>
              </a:rPr>
              <a:t> </a:t>
            </a:r>
            <a:r>
              <a:rPr sz="2300" spc="-5" dirty="0">
                <a:solidFill>
                  <a:srgbClr val="001F5F"/>
                </a:solidFill>
              </a:rPr>
              <a:t>слабоуспевающими</a:t>
            </a:r>
            <a:r>
              <a:rPr sz="2300" spc="-45" dirty="0">
                <a:solidFill>
                  <a:srgbClr val="001F5F"/>
                </a:solidFill>
              </a:rPr>
              <a:t> </a:t>
            </a:r>
            <a:r>
              <a:rPr sz="2300" dirty="0">
                <a:solidFill>
                  <a:srgbClr val="001F5F"/>
                </a:solidFill>
              </a:rPr>
              <a:t>учащимися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116835" y="1060703"/>
            <a:ext cx="4899660" cy="33528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latin typeface="Microsoft Sans Serif"/>
                <a:cs typeface="Microsoft Sans Serif"/>
              </a:rPr>
              <a:t>Выявление слабоуспевающих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учащихся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5311" y="1627632"/>
            <a:ext cx="4899660" cy="33528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Изучение </a:t>
            </a:r>
            <a:r>
              <a:rPr sz="1400" spc="-10" dirty="0">
                <a:latin typeface="Microsoft Sans Serif"/>
                <a:cs typeface="Microsoft Sans Serif"/>
              </a:rPr>
              <a:t>причин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неуспеваемости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5311" y="2164079"/>
            <a:ext cx="4899660" cy="33528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400" spc="-10" dirty="0">
                <a:latin typeface="Microsoft Sans Serif"/>
                <a:cs typeface="Microsoft Sans Serif"/>
              </a:rPr>
              <a:t>Направление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работы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 неуспевающими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791" y="2746248"/>
            <a:ext cx="1383030" cy="916305"/>
          </a:xfrm>
          <a:prstGeom prst="rect">
            <a:avLst/>
          </a:prstGeom>
          <a:solidFill>
            <a:srgbClr val="D9F8FA"/>
          </a:solidFill>
          <a:ln w="9143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indent="53340" algn="just">
              <a:lnSpc>
                <a:spcPct val="100000"/>
              </a:lnSpc>
              <a:spcBef>
                <a:spcPts val="32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Учет </a:t>
            </a:r>
            <a:r>
              <a:rPr sz="1400" spc="-10" dirty="0">
                <a:latin typeface="Microsoft Sans Serif"/>
                <a:cs typeface="Microsoft Sans Serif"/>
              </a:rPr>
              <a:t>индивиду-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альных </a:t>
            </a:r>
            <a:r>
              <a:rPr sz="1400" spc="-5" dirty="0">
                <a:latin typeface="Microsoft Sans Serif"/>
                <a:cs typeface="Microsoft Sans Serif"/>
              </a:rPr>
              <a:t>особен-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ностей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личности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451" y="2746248"/>
            <a:ext cx="1198245" cy="916305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1280" marR="3175" indent="-69215">
              <a:lnSpc>
                <a:spcPct val="100000"/>
              </a:lnSpc>
              <a:spcBef>
                <a:spcPts val="320"/>
              </a:spcBef>
            </a:pPr>
            <a:r>
              <a:rPr sz="1400" spc="-15" dirty="0">
                <a:latin typeface="Microsoft Sans Serif"/>
                <a:cs typeface="Microsoft Sans Serif"/>
              </a:rPr>
              <a:t>Уч</a:t>
            </a:r>
            <a:r>
              <a:rPr sz="1400" spc="-60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с</a:t>
            </a:r>
            <a:r>
              <a:rPr sz="1400" spc="-5" dirty="0">
                <a:latin typeface="Microsoft Sans Serif"/>
                <a:cs typeface="Microsoft Sans Serif"/>
              </a:rPr>
              <a:t>оциал</a:t>
            </a:r>
            <a:r>
              <a:rPr sz="1400" spc="-15" dirty="0">
                <a:latin typeface="Microsoft Sans Serif"/>
                <a:cs typeface="Microsoft Sans Serif"/>
              </a:rPr>
              <a:t>ь</a:t>
            </a:r>
            <a:r>
              <a:rPr sz="1400" dirty="0">
                <a:latin typeface="Microsoft Sans Serif"/>
                <a:cs typeface="Microsoft Sans Serif"/>
              </a:rPr>
              <a:t>-  ных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условий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5995" y="2746248"/>
            <a:ext cx="1504315" cy="902335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6530" marR="49530" indent="-114300">
              <a:lnSpc>
                <a:spcPct val="100000"/>
              </a:lnSpc>
              <a:spcBef>
                <a:spcPts val="320"/>
              </a:spcBef>
            </a:pPr>
            <a:r>
              <a:rPr sz="1400" spc="-15" dirty="0">
                <a:latin typeface="Microsoft Sans Serif"/>
                <a:cs typeface="Microsoft Sans Serif"/>
              </a:rPr>
              <a:t>Уч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ра</a:t>
            </a:r>
            <a:r>
              <a:rPr sz="1400" dirty="0">
                <a:latin typeface="Microsoft Sans Serif"/>
                <a:cs typeface="Microsoft Sans Serif"/>
              </a:rPr>
              <a:t>ст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dirty="0">
                <a:latin typeface="Microsoft Sans Serif"/>
                <a:cs typeface="Microsoft Sans Serif"/>
              </a:rPr>
              <a:t>ых  </a:t>
            </a:r>
            <a:r>
              <a:rPr sz="1400" spc="-5" dirty="0">
                <a:latin typeface="Microsoft Sans Serif"/>
                <a:cs typeface="Microsoft Sans Serif"/>
              </a:rPr>
              <a:t>особенностей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08385" y="2726245"/>
            <a:ext cx="1383030" cy="929005"/>
            <a:chOff x="4608385" y="2726245"/>
            <a:chExt cx="1383030" cy="929005"/>
          </a:xfrm>
        </p:grpSpPr>
        <p:sp>
          <p:nvSpPr>
            <p:cNvPr id="10" name="object 10"/>
            <p:cNvSpPr/>
            <p:nvPr/>
          </p:nvSpPr>
          <p:spPr>
            <a:xfrm>
              <a:off x="4613147" y="2731007"/>
              <a:ext cx="1373505" cy="919480"/>
            </a:xfrm>
            <a:custGeom>
              <a:avLst/>
              <a:gdLst/>
              <a:ahLst/>
              <a:cxnLst/>
              <a:rect l="l" t="t" r="r" b="b"/>
              <a:pathLst>
                <a:path w="1373504" h="919479">
                  <a:moveTo>
                    <a:pt x="1373124" y="0"/>
                  </a:moveTo>
                  <a:lnTo>
                    <a:pt x="0" y="0"/>
                  </a:lnTo>
                  <a:lnTo>
                    <a:pt x="0" y="918971"/>
                  </a:lnTo>
                  <a:lnTo>
                    <a:pt x="1373124" y="918971"/>
                  </a:lnTo>
                  <a:lnTo>
                    <a:pt x="1373124" y="0"/>
                  </a:lnTo>
                  <a:close/>
                </a:path>
              </a:pathLst>
            </a:custGeom>
            <a:solidFill>
              <a:srgbClr val="D9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3147" y="2731007"/>
              <a:ext cx="1373505" cy="919480"/>
            </a:xfrm>
            <a:custGeom>
              <a:avLst/>
              <a:gdLst/>
              <a:ahLst/>
              <a:cxnLst/>
              <a:rect l="l" t="t" r="r" b="b"/>
              <a:pathLst>
                <a:path w="1373504" h="919479">
                  <a:moveTo>
                    <a:pt x="0" y="918971"/>
                  </a:moveTo>
                  <a:lnTo>
                    <a:pt x="1373124" y="918971"/>
                  </a:lnTo>
                  <a:lnTo>
                    <a:pt x="1373124" y="0"/>
                  </a:lnTo>
                  <a:lnTo>
                    <a:pt x="0" y="0"/>
                  </a:lnTo>
                  <a:lnTo>
                    <a:pt x="0" y="91897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17720" y="2758186"/>
            <a:ext cx="13639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marR="34925" indent="-25781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Microsoft Sans Serif"/>
                <a:cs typeface="Microsoft Sans Serif"/>
              </a:rPr>
              <a:t>Учет </a:t>
            </a:r>
            <a:r>
              <a:rPr sz="1400" spc="-5" dirty="0">
                <a:latin typeface="Microsoft Sans Serif"/>
                <a:cs typeface="Microsoft Sans Serif"/>
              </a:rPr>
              <a:t>состояния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здоровья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1135" y="2744723"/>
            <a:ext cx="1386840" cy="941283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765" marR="12065" indent="-1270" algn="ctr">
              <a:lnSpc>
                <a:spcPct val="100000"/>
              </a:lnSpc>
              <a:spcBef>
                <a:spcPts val="32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Учет </a:t>
            </a:r>
            <a:r>
              <a:rPr sz="1400" spc="-10" dirty="0">
                <a:latin typeface="Microsoft Sans Serif"/>
                <a:cs typeface="Microsoft Sans Serif"/>
              </a:rPr>
              <a:t>сформиро-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ванности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5" dirty="0" err="1">
                <a:latin typeface="Microsoft Sans Serif"/>
                <a:cs typeface="Microsoft Sans Serif"/>
              </a:rPr>
              <a:t>общих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 err="1">
                <a:latin typeface="Microsoft Sans Serif"/>
                <a:cs typeface="Microsoft Sans Serif"/>
              </a:rPr>
              <a:t>условий</a:t>
            </a:r>
            <a:endParaRPr lang="ru-RU" sz="1400" spc="-5" dirty="0">
              <a:latin typeface="Microsoft Sans Serif"/>
              <a:cs typeface="Microsoft Sans Serif"/>
            </a:endParaRPr>
          </a:p>
          <a:p>
            <a:pPr marL="24765" marR="12065" indent="-1270" algn="ctr">
              <a:lnSpc>
                <a:spcPct val="100000"/>
              </a:lnSpc>
              <a:spcBef>
                <a:spcPts val="320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8559" y="2750820"/>
            <a:ext cx="1386840" cy="941283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400" marR="11430" indent="-1905" algn="ctr">
              <a:lnSpc>
                <a:spcPct val="100000"/>
              </a:lnSpc>
              <a:spcBef>
                <a:spcPts val="320"/>
              </a:spcBef>
            </a:pPr>
            <a:r>
              <a:rPr sz="1400" spc="-15" dirty="0">
                <a:latin typeface="Microsoft Sans Serif"/>
                <a:cs typeface="Microsoft Sans Serif"/>
              </a:rPr>
              <a:t>Уч</a:t>
            </a:r>
            <a:r>
              <a:rPr sz="1400" spc="-6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сфо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40" dirty="0">
                <a:latin typeface="Microsoft Sans Serif"/>
                <a:cs typeface="Microsoft Sans Serif"/>
              </a:rPr>
              <a:t>м</a:t>
            </a:r>
            <a:r>
              <a:rPr sz="1400" spc="-5" dirty="0">
                <a:latin typeface="Microsoft Sans Serif"/>
                <a:cs typeface="Microsoft Sans Serif"/>
              </a:rPr>
              <a:t>ир</a:t>
            </a:r>
            <a:r>
              <a:rPr sz="1400" dirty="0">
                <a:latin typeface="Microsoft Sans Serif"/>
                <a:cs typeface="Microsoft Sans Serif"/>
              </a:rPr>
              <a:t>о-  </a:t>
            </a:r>
            <a:r>
              <a:rPr sz="1400" spc="-5" dirty="0">
                <a:latin typeface="Microsoft Sans Serif"/>
                <a:cs typeface="Microsoft Sans Serif"/>
              </a:rPr>
              <a:t>ванности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5" dirty="0" err="1">
                <a:latin typeface="Microsoft Sans Serif"/>
                <a:cs typeface="Microsoft Sans Serif"/>
              </a:rPr>
              <a:t>общих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 err="1">
                <a:latin typeface="Microsoft Sans Serif"/>
                <a:cs typeface="Microsoft Sans Serif"/>
              </a:rPr>
              <a:t>условий</a:t>
            </a:r>
            <a:endParaRPr lang="ru-RU" sz="1400" spc="-5" dirty="0">
              <a:latin typeface="Microsoft Sans Serif"/>
              <a:cs typeface="Microsoft Sans Serif"/>
            </a:endParaRPr>
          </a:p>
          <a:p>
            <a:pPr marL="25400" marR="11430" indent="-1905" algn="ctr">
              <a:lnSpc>
                <a:spcPct val="100000"/>
              </a:lnSpc>
              <a:spcBef>
                <a:spcPts val="320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6648" y="4087367"/>
            <a:ext cx="4901565" cy="33528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44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Формирование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развитие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учебных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навыков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учащихся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411" y="4741164"/>
            <a:ext cx="1369060" cy="696595"/>
          </a:xfrm>
          <a:prstGeom prst="rect">
            <a:avLst/>
          </a:prstGeom>
          <a:solidFill>
            <a:srgbClr val="D9F8FA"/>
          </a:solidFill>
          <a:ln w="9143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96240" marR="40640" indent="-347980">
              <a:lnSpc>
                <a:spcPct val="100000"/>
              </a:lnSpc>
              <a:spcBef>
                <a:spcPts val="330"/>
              </a:spcBef>
            </a:pPr>
            <a:r>
              <a:rPr sz="1400" spc="-30" dirty="0">
                <a:latin typeface="Microsoft Sans Serif"/>
                <a:cs typeface="Microsoft Sans Serif"/>
              </a:rPr>
              <a:t>Кор</a:t>
            </a:r>
            <a:r>
              <a:rPr sz="1400" spc="-35" dirty="0">
                <a:latin typeface="Microsoft Sans Serif"/>
                <a:cs typeface="Microsoft Sans Serif"/>
              </a:rPr>
              <a:t>р</a:t>
            </a:r>
            <a:r>
              <a:rPr sz="1400" spc="-30" dirty="0">
                <a:latin typeface="Microsoft Sans Serif"/>
                <a:cs typeface="Microsoft Sans Serif"/>
              </a:rPr>
              <a:t>екц</a:t>
            </a:r>
            <a:r>
              <a:rPr sz="1400" spc="-35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о</a:t>
            </a:r>
            <a:r>
              <a:rPr sz="1400" spc="-5" dirty="0">
                <a:latin typeface="Microsoft Sans Serif"/>
                <a:cs typeface="Microsoft Sans Serif"/>
              </a:rPr>
              <a:t>нная  </a:t>
            </a:r>
            <a:r>
              <a:rPr sz="1400" spc="-10" dirty="0">
                <a:latin typeface="Microsoft Sans Serif"/>
                <a:cs typeface="Microsoft Sans Serif"/>
              </a:rPr>
              <a:t>работа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7548" y="4741164"/>
            <a:ext cx="1199515" cy="696595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40970" marR="7620" indent="-12509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Microsoft Sans Serif"/>
                <a:cs typeface="Microsoft Sans Serif"/>
              </a:rPr>
              <a:t>Инди</a:t>
            </a:r>
            <a:r>
              <a:rPr sz="1400" spc="-1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ид</a:t>
            </a:r>
            <a:r>
              <a:rPr sz="1400" spc="-35" dirty="0">
                <a:latin typeface="Microsoft Sans Serif"/>
                <a:cs typeface="Microsoft Sans Serif"/>
              </a:rPr>
              <a:t>у</a:t>
            </a:r>
            <a:r>
              <a:rPr sz="1400" dirty="0">
                <a:latin typeface="Microsoft Sans Serif"/>
                <a:cs typeface="Microsoft Sans Serif"/>
              </a:rPr>
              <a:t>аль-  </a:t>
            </a:r>
            <a:r>
              <a:rPr sz="1400" spc="-5" dirty="0">
                <a:latin typeface="Microsoft Sans Serif"/>
                <a:cs typeface="Microsoft Sans Serif"/>
              </a:rPr>
              <a:t>ная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работа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22092" y="4741164"/>
            <a:ext cx="1504315" cy="68453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50165" marR="41275" indent="116839">
              <a:lnSpc>
                <a:spcPct val="100000"/>
              </a:lnSpc>
              <a:spcBef>
                <a:spcPts val="33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Дифференци-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рованная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работа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9244" y="4725923"/>
            <a:ext cx="1373505" cy="696595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72085" marR="106045" indent="-56515">
              <a:lnSpc>
                <a:spcPct val="100000"/>
              </a:lnSpc>
              <a:spcBef>
                <a:spcPts val="325"/>
              </a:spcBef>
            </a:pPr>
            <a:r>
              <a:rPr sz="1400" spc="-130" dirty="0">
                <a:latin typeface="Microsoft Sans Serif"/>
                <a:cs typeface="Microsoft Sans Serif"/>
              </a:rPr>
              <a:t>Д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20" dirty="0">
                <a:latin typeface="Microsoft Sans Serif"/>
                <a:cs typeface="Microsoft Sans Serif"/>
              </a:rPr>
              <a:t>п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лни</a:t>
            </a:r>
            <a:r>
              <a:rPr sz="1400" spc="-15" dirty="0">
                <a:latin typeface="Microsoft Sans Serif"/>
                <a:cs typeface="Microsoft Sans Serif"/>
              </a:rPr>
              <a:t>т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ль</a:t>
            </a:r>
            <a:r>
              <a:rPr sz="1400" dirty="0">
                <a:latin typeface="Microsoft Sans Serif"/>
                <a:cs typeface="Microsoft Sans Serif"/>
              </a:rPr>
              <a:t>-  ные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занятия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7232" y="4739640"/>
            <a:ext cx="1386840" cy="68453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84810" marR="116839" indent="-259079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Вовлечение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секции,</a:t>
            </a:r>
            <a:endParaRPr sz="1400">
              <a:latin typeface="Microsoft Sans Serif"/>
              <a:cs typeface="Microsoft Sans Serif"/>
            </a:endParaRPr>
          </a:p>
          <a:p>
            <a:pPr marL="109220">
              <a:lnSpc>
                <a:spcPct val="100000"/>
              </a:lnSpc>
            </a:pPr>
            <a:r>
              <a:rPr sz="1400" spc="-25" dirty="0">
                <a:latin typeface="Microsoft Sans Serif"/>
                <a:cs typeface="Microsoft Sans Serif"/>
              </a:rPr>
              <a:t>факультативы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4656" y="4747259"/>
            <a:ext cx="1386840" cy="68453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9390" marR="188595" indent="132080">
              <a:lnSpc>
                <a:spcPct val="100000"/>
              </a:lnSpc>
              <a:spcBef>
                <a:spcPts val="320"/>
              </a:spcBef>
            </a:pPr>
            <a:r>
              <a:rPr sz="1400" spc="-20" dirty="0">
                <a:latin typeface="Microsoft Sans Serif"/>
                <a:cs typeface="Microsoft Sans Serif"/>
              </a:rPr>
              <a:t>Работа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5" dirty="0">
                <a:latin typeface="Microsoft Sans Serif"/>
                <a:cs typeface="Microsoft Sans Serif"/>
              </a:rPr>
              <a:t>д</a:t>
            </a:r>
            <a:r>
              <a:rPr sz="1400" spc="-10" dirty="0">
                <a:latin typeface="Microsoft Sans Serif"/>
                <a:cs typeface="Microsoft Sans Serif"/>
              </a:rPr>
              <a:t>ит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dirty="0">
                <a:latin typeface="Microsoft Sans Serif"/>
                <a:cs typeface="Microsoft Sans Serif"/>
              </a:rPr>
              <a:t>я</a:t>
            </a:r>
            <a:r>
              <a:rPr sz="1400" spc="-40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6939" y="5835396"/>
            <a:ext cx="4901565" cy="335280"/>
          </a:xfrm>
          <a:prstGeom prst="rect">
            <a:avLst/>
          </a:prstGeom>
          <a:solidFill>
            <a:srgbClr val="D9F8FA"/>
          </a:solidFill>
          <a:ln w="9144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Получение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стандарта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1228" y="1408175"/>
            <a:ext cx="76200" cy="2179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2564" y="1967483"/>
            <a:ext cx="76200" cy="21640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928116" y="2491485"/>
            <a:ext cx="7341107" cy="1589786"/>
            <a:chOff x="928116" y="2491485"/>
            <a:chExt cx="7341107" cy="1589786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1327" y="3646931"/>
              <a:ext cx="76200" cy="2164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9139" y="3863339"/>
              <a:ext cx="76200" cy="2179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116" y="3651503"/>
              <a:ext cx="76200" cy="217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0" y="3659123"/>
              <a:ext cx="76200" cy="2179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3132" y="3645407"/>
              <a:ext cx="76200" cy="2164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460" y="3659123"/>
              <a:ext cx="76200" cy="2179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3023" y="3672839"/>
              <a:ext cx="76200" cy="2179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3836" y="3860291"/>
              <a:ext cx="7269480" cy="0"/>
            </a:xfrm>
            <a:custGeom>
              <a:avLst/>
              <a:gdLst/>
              <a:ahLst/>
              <a:cxnLst/>
              <a:rect l="l" t="t" r="r" b="b"/>
              <a:pathLst>
                <a:path w="7269480">
                  <a:moveTo>
                    <a:pt x="0" y="0"/>
                  </a:moveTo>
                  <a:lnTo>
                    <a:pt x="726948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6508" y="2491485"/>
              <a:ext cx="7226934" cy="256540"/>
            </a:xfrm>
            <a:custGeom>
              <a:avLst/>
              <a:gdLst/>
              <a:ahLst/>
              <a:cxnLst/>
              <a:rect l="l" t="t" r="r" b="b"/>
              <a:pathLst>
                <a:path w="7226934" h="256539">
                  <a:moveTo>
                    <a:pt x="3380740" y="69088"/>
                  </a:moveTo>
                  <a:lnTo>
                    <a:pt x="3379724" y="56388"/>
                  </a:lnTo>
                  <a:lnTo>
                    <a:pt x="1686267" y="196443"/>
                  </a:lnTo>
                  <a:lnTo>
                    <a:pt x="1683639" y="164846"/>
                  </a:lnTo>
                  <a:lnTo>
                    <a:pt x="1610868" y="209042"/>
                  </a:lnTo>
                  <a:lnTo>
                    <a:pt x="1689989" y="240792"/>
                  </a:lnTo>
                  <a:lnTo>
                    <a:pt x="1687423" y="210185"/>
                  </a:lnTo>
                  <a:lnTo>
                    <a:pt x="1687334" y="209143"/>
                  </a:lnTo>
                  <a:lnTo>
                    <a:pt x="3380740" y="69088"/>
                  </a:lnTo>
                  <a:close/>
                </a:path>
                <a:path w="7226934" h="256539">
                  <a:moveTo>
                    <a:pt x="3471418" y="97917"/>
                  </a:moveTo>
                  <a:lnTo>
                    <a:pt x="3468878" y="85471"/>
                  </a:lnTo>
                  <a:lnTo>
                    <a:pt x="2959862" y="187756"/>
                  </a:lnTo>
                  <a:lnTo>
                    <a:pt x="2953639" y="156718"/>
                  </a:lnTo>
                  <a:lnTo>
                    <a:pt x="2886456" y="209042"/>
                  </a:lnTo>
                  <a:lnTo>
                    <a:pt x="2968625" y="231394"/>
                  </a:lnTo>
                  <a:lnTo>
                    <a:pt x="2962859" y="202692"/>
                  </a:lnTo>
                  <a:lnTo>
                    <a:pt x="2962364" y="200202"/>
                  </a:lnTo>
                  <a:lnTo>
                    <a:pt x="3471418" y="97917"/>
                  </a:lnTo>
                  <a:close/>
                </a:path>
                <a:path w="7226934" h="256539">
                  <a:moveTo>
                    <a:pt x="3482594" y="40132"/>
                  </a:moveTo>
                  <a:lnTo>
                    <a:pt x="3482086" y="27432"/>
                  </a:lnTo>
                  <a:lnTo>
                    <a:pt x="75819" y="182435"/>
                  </a:lnTo>
                  <a:lnTo>
                    <a:pt x="74383" y="150749"/>
                  </a:lnTo>
                  <a:lnTo>
                    <a:pt x="0" y="192278"/>
                  </a:lnTo>
                  <a:lnTo>
                    <a:pt x="77851" y="226822"/>
                  </a:lnTo>
                  <a:lnTo>
                    <a:pt x="76428" y="195707"/>
                  </a:lnTo>
                  <a:lnTo>
                    <a:pt x="76403" y="195135"/>
                  </a:lnTo>
                  <a:lnTo>
                    <a:pt x="3482594" y="40132"/>
                  </a:lnTo>
                  <a:close/>
                </a:path>
                <a:path w="7226934" h="256539">
                  <a:moveTo>
                    <a:pt x="4122420" y="222758"/>
                  </a:moveTo>
                  <a:lnTo>
                    <a:pt x="4112222" y="214249"/>
                  </a:lnTo>
                  <a:lnTo>
                    <a:pt x="4057015" y="168148"/>
                  </a:lnTo>
                  <a:lnTo>
                    <a:pt x="4049712" y="199009"/>
                  </a:lnTo>
                  <a:lnTo>
                    <a:pt x="3570732" y="85471"/>
                  </a:lnTo>
                  <a:lnTo>
                    <a:pt x="3567684" y="97917"/>
                  </a:lnTo>
                  <a:lnTo>
                    <a:pt x="4046804" y="211328"/>
                  </a:lnTo>
                  <a:lnTo>
                    <a:pt x="4039489" y="242316"/>
                  </a:lnTo>
                  <a:lnTo>
                    <a:pt x="4122420" y="222758"/>
                  </a:lnTo>
                  <a:close/>
                </a:path>
                <a:path w="7226934" h="256539">
                  <a:moveTo>
                    <a:pt x="5612511" y="210439"/>
                  </a:moveTo>
                  <a:lnTo>
                    <a:pt x="5552186" y="210439"/>
                  </a:lnTo>
                  <a:lnTo>
                    <a:pt x="5539435" y="210439"/>
                  </a:lnTo>
                  <a:lnTo>
                    <a:pt x="5537073" y="241173"/>
                  </a:lnTo>
                  <a:lnTo>
                    <a:pt x="5612511" y="210439"/>
                  </a:lnTo>
                  <a:close/>
                </a:path>
                <a:path w="7226934" h="256539">
                  <a:moveTo>
                    <a:pt x="5615940" y="209042"/>
                  </a:moveTo>
                  <a:lnTo>
                    <a:pt x="5542915" y="165227"/>
                  </a:lnTo>
                  <a:lnTo>
                    <a:pt x="5540476" y="196900"/>
                  </a:lnTo>
                  <a:lnTo>
                    <a:pt x="3569716" y="44196"/>
                  </a:lnTo>
                  <a:lnTo>
                    <a:pt x="3568700" y="56896"/>
                  </a:lnTo>
                  <a:lnTo>
                    <a:pt x="5539511" y="209461"/>
                  </a:lnTo>
                  <a:lnTo>
                    <a:pt x="5552249" y="209461"/>
                  </a:lnTo>
                  <a:lnTo>
                    <a:pt x="5614911" y="209461"/>
                  </a:lnTo>
                  <a:lnTo>
                    <a:pt x="5615940" y="209042"/>
                  </a:lnTo>
                  <a:close/>
                </a:path>
                <a:path w="7226934" h="256539">
                  <a:moveTo>
                    <a:pt x="7220864" y="225298"/>
                  </a:moveTo>
                  <a:lnTo>
                    <a:pt x="7163054" y="225298"/>
                  </a:lnTo>
                  <a:lnTo>
                    <a:pt x="7150303" y="225298"/>
                  </a:lnTo>
                  <a:lnTo>
                    <a:pt x="7148449" y="256286"/>
                  </a:lnTo>
                  <a:lnTo>
                    <a:pt x="7220864" y="225298"/>
                  </a:lnTo>
                  <a:close/>
                </a:path>
                <a:path w="7226934" h="256539">
                  <a:moveTo>
                    <a:pt x="7226808" y="222758"/>
                  </a:moveTo>
                  <a:lnTo>
                    <a:pt x="7153021" y="180213"/>
                  </a:lnTo>
                  <a:lnTo>
                    <a:pt x="7151103" y="211975"/>
                  </a:lnTo>
                  <a:lnTo>
                    <a:pt x="3569589" y="0"/>
                  </a:lnTo>
                  <a:lnTo>
                    <a:pt x="3568827" y="12700"/>
                  </a:lnTo>
                  <a:lnTo>
                    <a:pt x="7150354" y="224548"/>
                  </a:lnTo>
                  <a:lnTo>
                    <a:pt x="7163092" y="224548"/>
                  </a:lnTo>
                  <a:lnTo>
                    <a:pt x="7222617" y="224548"/>
                  </a:lnTo>
                  <a:lnTo>
                    <a:pt x="7226808" y="222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1007364" y="4486401"/>
            <a:ext cx="3484245" cy="213360"/>
          </a:xfrm>
          <a:custGeom>
            <a:avLst/>
            <a:gdLst/>
            <a:ahLst/>
            <a:cxnLst/>
            <a:rect l="l" t="t" r="r" b="b"/>
            <a:pathLst>
              <a:path w="3484245" h="213360">
                <a:moveTo>
                  <a:pt x="3382264" y="41656"/>
                </a:moveTo>
                <a:lnTo>
                  <a:pt x="3381248" y="28956"/>
                </a:lnTo>
                <a:lnTo>
                  <a:pt x="1687791" y="169011"/>
                </a:lnTo>
                <a:lnTo>
                  <a:pt x="1685163" y="137414"/>
                </a:lnTo>
                <a:lnTo>
                  <a:pt x="1612392" y="181610"/>
                </a:lnTo>
                <a:lnTo>
                  <a:pt x="1691513" y="213360"/>
                </a:lnTo>
                <a:lnTo>
                  <a:pt x="1688947" y="182753"/>
                </a:lnTo>
                <a:lnTo>
                  <a:pt x="1688858" y="181711"/>
                </a:lnTo>
                <a:lnTo>
                  <a:pt x="3382264" y="41656"/>
                </a:lnTo>
                <a:close/>
              </a:path>
              <a:path w="3484245" h="213360">
                <a:moveTo>
                  <a:pt x="3472942" y="68961"/>
                </a:moveTo>
                <a:lnTo>
                  <a:pt x="3470402" y="56515"/>
                </a:lnTo>
                <a:lnTo>
                  <a:pt x="2961386" y="160159"/>
                </a:lnTo>
                <a:lnTo>
                  <a:pt x="2955036" y="129032"/>
                </a:lnTo>
                <a:lnTo>
                  <a:pt x="2887980" y="181610"/>
                </a:lnTo>
                <a:lnTo>
                  <a:pt x="2970276" y="203708"/>
                </a:lnTo>
                <a:lnTo>
                  <a:pt x="2964434" y="175133"/>
                </a:lnTo>
                <a:lnTo>
                  <a:pt x="2963926" y="172605"/>
                </a:lnTo>
                <a:lnTo>
                  <a:pt x="3472942" y="68961"/>
                </a:lnTo>
                <a:close/>
              </a:path>
              <a:path w="3484245" h="213360">
                <a:moveTo>
                  <a:pt x="3484118" y="12700"/>
                </a:moveTo>
                <a:lnTo>
                  <a:pt x="3483610" y="0"/>
                </a:lnTo>
                <a:lnTo>
                  <a:pt x="75819" y="155003"/>
                </a:lnTo>
                <a:lnTo>
                  <a:pt x="74383" y="123317"/>
                </a:lnTo>
                <a:lnTo>
                  <a:pt x="0" y="164846"/>
                </a:lnTo>
                <a:lnTo>
                  <a:pt x="77851" y="199390"/>
                </a:lnTo>
                <a:lnTo>
                  <a:pt x="76428" y="168275"/>
                </a:lnTo>
                <a:lnTo>
                  <a:pt x="76403" y="167703"/>
                </a:lnTo>
                <a:lnTo>
                  <a:pt x="3484118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6572" y="4457445"/>
            <a:ext cx="3659504" cy="257810"/>
          </a:xfrm>
          <a:custGeom>
            <a:avLst/>
            <a:gdLst/>
            <a:ahLst/>
            <a:cxnLst/>
            <a:rect l="l" t="t" r="r" b="b"/>
            <a:pathLst>
              <a:path w="3659504" h="257810">
                <a:moveTo>
                  <a:pt x="554736" y="224282"/>
                </a:moveTo>
                <a:lnTo>
                  <a:pt x="544449" y="215646"/>
                </a:lnTo>
                <a:lnTo>
                  <a:pt x="489458" y="169418"/>
                </a:lnTo>
                <a:lnTo>
                  <a:pt x="482079" y="200380"/>
                </a:lnTo>
                <a:lnTo>
                  <a:pt x="3048" y="85471"/>
                </a:lnTo>
                <a:lnTo>
                  <a:pt x="0" y="97917"/>
                </a:lnTo>
                <a:lnTo>
                  <a:pt x="479145" y="212699"/>
                </a:lnTo>
                <a:lnTo>
                  <a:pt x="471805" y="243586"/>
                </a:lnTo>
                <a:lnTo>
                  <a:pt x="554736" y="224282"/>
                </a:lnTo>
                <a:close/>
              </a:path>
              <a:path w="3659504" h="257810">
                <a:moveTo>
                  <a:pt x="2044801" y="211963"/>
                </a:moveTo>
                <a:lnTo>
                  <a:pt x="1984502" y="211963"/>
                </a:lnTo>
                <a:lnTo>
                  <a:pt x="1971662" y="211963"/>
                </a:lnTo>
                <a:lnTo>
                  <a:pt x="1969249" y="242570"/>
                </a:lnTo>
                <a:lnTo>
                  <a:pt x="2044801" y="211963"/>
                </a:lnTo>
                <a:close/>
              </a:path>
              <a:path w="3659504" h="257810">
                <a:moveTo>
                  <a:pt x="2048256" y="210566"/>
                </a:moveTo>
                <a:lnTo>
                  <a:pt x="1975231" y="166624"/>
                </a:lnTo>
                <a:lnTo>
                  <a:pt x="1972741" y="198285"/>
                </a:lnTo>
                <a:lnTo>
                  <a:pt x="2032" y="44196"/>
                </a:lnTo>
                <a:lnTo>
                  <a:pt x="1016" y="56896"/>
                </a:lnTo>
                <a:lnTo>
                  <a:pt x="1971738" y="210972"/>
                </a:lnTo>
                <a:lnTo>
                  <a:pt x="1984565" y="210972"/>
                </a:lnTo>
                <a:lnTo>
                  <a:pt x="2047265" y="210972"/>
                </a:lnTo>
                <a:lnTo>
                  <a:pt x="2048256" y="210566"/>
                </a:lnTo>
                <a:close/>
              </a:path>
              <a:path w="3659504" h="257810">
                <a:moveTo>
                  <a:pt x="3653180" y="226822"/>
                </a:moveTo>
                <a:lnTo>
                  <a:pt x="3595370" y="226822"/>
                </a:lnTo>
                <a:lnTo>
                  <a:pt x="3582619" y="226822"/>
                </a:lnTo>
                <a:lnTo>
                  <a:pt x="3580765" y="257810"/>
                </a:lnTo>
                <a:lnTo>
                  <a:pt x="3653180" y="226822"/>
                </a:lnTo>
                <a:close/>
              </a:path>
              <a:path w="3659504" h="257810">
                <a:moveTo>
                  <a:pt x="3659124" y="224282"/>
                </a:moveTo>
                <a:lnTo>
                  <a:pt x="3585337" y="181737"/>
                </a:lnTo>
                <a:lnTo>
                  <a:pt x="3583432" y="213372"/>
                </a:lnTo>
                <a:lnTo>
                  <a:pt x="1905" y="0"/>
                </a:lnTo>
                <a:lnTo>
                  <a:pt x="1143" y="12700"/>
                </a:lnTo>
                <a:lnTo>
                  <a:pt x="3582670" y="226072"/>
                </a:lnTo>
                <a:lnTo>
                  <a:pt x="3595408" y="226072"/>
                </a:lnTo>
                <a:lnTo>
                  <a:pt x="3654945" y="226072"/>
                </a:lnTo>
                <a:lnTo>
                  <a:pt x="3659124" y="224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6487" y="5437377"/>
            <a:ext cx="3629660" cy="371475"/>
          </a:xfrm>
          <a:custGeom>
            <a:avLst/>
            <a:gdLst/>
            <a:ahLst/>
            <a:cxnLst/>
            <a:rect l="l" t="t" r="r" b="b"/>
            <a:pathLst>
              <a:path w="3629660" h="371475">
                <a:moveTo>
                  <a:pt x="3470732" y="340106"/>
                </a:moveTo>
                <a:lnTo>
                  <a:pt x="3398342" y="295160"/>
                </a:lnTo>
                <a:lnTo>
                  <a:pt x="3395421" y="326783"/>
                </a:lnTo>
                <a:lnTo>
                  <a:pt x="1168" y="13716"/>
                </a:lnTo>
                <a:lnTo>
                  <a:pt x="0" y="26416"/>
                </a:lnTo>
                <a:lnTo>
                  <a:pt x="3394265" y="339432"/>
                </a:lnTo>
                <a:lnTo>
                  <a:pt x="3391357" y="371043"/>
                </a:lnTo>
                <a:lnTo>
                  <a:pt x="3469449" y="340601"/>
                </a:lnTo>
                <a:lnTo>
                  <a:pt x="3470732" y="340106"/>
                </a:lnTo>
                <a:close/>
              </a:path>
              <a:path w="3629660" h="371475">
                <a:moveTo>
                  <a:pt x="3542360" y="280670"/>
                </a:moveTo>
                <a:lnTo>
                  <a:pt x="3539439" y="278701"/>
                </a:lnTo>
                <a:lnTo>
                  <a:pt x="3471748" y="232968"/>
                </a:lnTo>
                <a:lnTo>
                  <a:pt x="3467620" y="264452"/>
                </a:lnTo>
                <a:lnTo>
                  <a:pt x="1453845" y="0"/>
                </a:lnTo>
                <a:lnTo>
                  <a:pt x="1452067" y="12700"/>
                </a:lnTo>
                <a:lnTo>
                  <a:pt x="3465957" y="277050"/>
                </a:lnTo>
                <a:lnTo>
                  <a:pt x="3461842" y="308521"/>
                </a:lnTo>
                <a:lnTo>
                  <a:pt x="3542360" y="280670"/>
                </a:lnTo>
                <a:close/>
              </a:path>
              <a:path w="3629660" h="371475">
                <a:moveTo>
                  <a:pt x="3629228" y="222758"/>
                </a:moveTo>
                <a:lnTo>
                  <a:pt x="3617112" y="211785"/>
                </a:lnTo>
                <a:lnTo>
                  <a:pt x="3566109" y="165557"/>
                </a:lnTo>
                <a:lnTo>
                  <a:pt x="3557536" y="196138"/>
                </a:lnTo>
                <a:lnTo>
                  <a:pt x="2905455" y="13970"/>
                </a:lnTo>
                <a:lnTo>
                  <a:pt x="2902153" y="26162"/>
                </a:lnTo>
                <a:lnTo>
                  <a:pt x="3554107" y="208368"/>
                </a:lnTo>
                <a:lnTo>
                  <a:pt x="3545535" y="238950"/>
                </a:lnTo>
                <a:lnTo>
                  <a:pt x="3629228" y="222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5632" y="5437377"/>
            <a:ext cx="3641725" cy="384810"/>
          </a:xfrm>
          <a:custGeom>
            <a:avLst/>
            <a:gdLst/>
            <a:ahLst/>
            <a:cxnLst/>
            <a:rect l="l" t="t" r="r" b="b"/>
            <a:pathLst>
              <a:path w="3641725" h="384810">
                <a:moveTo>
                  <a:pt x="813689" y="27813"/>
                </a:moveTo>
                <a:lnTo>
                  <a:pt x="810895" y="15367"/>
                </a:lnTo>
                <a:lnTo>
                  <a:pt x="72796" y="185724"/>
                </a:lnTo>
                <a:lnTo>
                  <a:pt x="65659" y="154787"/>
                </a:lnTo>
                <a:lnTo>
                  <a:pt x="0" y="209042"/>
                </a:lnTo>
                <a:lnTo>
                  <a:pt x="82804" y="229031"/>
                </a:lnTo>
                <a:lnTo>
                  <a:pt x="76314" y="200952"/>
                </a:lnTo>
                <a:lnTo>
                  <a:pt x="75653" y="198094"/>
                </a:lnTo>
                <a:lnTo>
                  <a:pt x="813689" y="27813"/>
                </a:lnTo>
                <a:close/>
              </a:path>
              <a:path w="3641725" h="384810">
                <a:moveTo>
                  <a:pt x="2045970" y="12700"/>
                </a:moveTo>
                <a:lnTo>
                  <a:pt x="2044446" y="0"/>
                </a:lnTo>
                <a:lnTo>
                  <a:pt x="160172" y="235953"/>
                </a:lnTo>
                <a:lnTo>
                  <a:pt x="156210" y="204444"/>
                </a:lnTo>
                <a:lnTo>
                  <a:pt x="85344" y="251714"/>
                </a:lnTo>
                <a:lnTo>
                  <a:pt x="165735" y="280047"/>
                </a:lnTo>
                <a:lnTo>
                  <a:pt x="161963" y="250126"/>
                </a:lnTo>
                <a:lnTo>
                  <a:pt x="161759" y="248551"/>
                </a:lnTo>
                <a:lnTo>
                  <a:pt x="2045970" y="12700"/>
                </a:lnTo>
                <a:close/>
              </a:path>
              <a:path w="3641725" h="384810">
                <a:moveTo>
                  <a:pt x="3641471" y="12700"/>
                </a:moveTo>
                <a:lnTo>
                  <a:pt x="3640201" y="0"/>
                </a:lnTo>
                <a:lnTo>
                  <a:pt x="216916" y="339979"/>
                </a:lnTo>
                <a:lnTo>
                  <a:pt x="213741" y="308381"/>
                </a:lnTo>
                <a:lnTo>
                  <a:pt x="141732" y="353822"/>
                </a:lnTo>
                <a:lnTo>
                  <a:pt x="221361" y="384200"/>
                </a:lnTo>
                <a:lnTo>
                  <a:pt x="218300" y="353860"/>
                </a:lnTo>
                <a:lnTo>
                  <a:pt x="218173" y="352602"/>
                </a:lnTo>
                <a:lnTo>
                  <a:pt x="3641471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1725"/>
            <a:ext cx="6869226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FF0000"/>
                </a:solidFill>
              </a:rPr>
              <a:t>Трудности</a:t>
            </a:r>
            <a:r>
              <a:rPr sz="2200" spc="-10" dirty="0">
                <a:solidFill>
                  <a:srgbClr val="FF0000"/>
                </a:solidFill>
              </a:rPr>
              <a:t> </a:t>
            </a:r>
            <a:r>
              <a:rPr sz="2200" spc="-15" dirty="0">
                <a:solidFill>
                  <a:srgbClr val="FF0000"/>
                </a:solidFill>
              </a:rPr>
              <a:t>подростка,</a:t>
            </a:r>
            <a:r>
              <a:rPr sz="2200" spc="15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проявляющиеся</a:t>
            </a:r>
            <a:r>
              <a:rPr sz="2200" spc="40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в</a:t>
            </a:r>
            <a:r>
              <a:rPr sz="220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форме</a:t>
            </a:r>
            <a:r>
              <a:rPr sz="2200" spc="1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отставания</a:t>
            </a:r>
            <a:r>
              <a:rPr sz="2200" spc="40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в </a:t>
            </a:r>
            <a:r>
              <a:rPr sz="2200" spc="-484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учебе,</a:t>
            </a:r>
            <a:r>
              <a:rPr sz="2200" spc="2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эмоциональной</a:t>
            </a:r>
            <a:r>
              <a:rPr sz="2200" spc="55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неустойчивости,</a:t>
            </a:r>
            <a:r>
              <a:rPr sz="2200" spc="7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могут</a:t>
            </a:r>
            <a:r>
              <a:rPr sz="2200" spc="20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иметь</a:t>
            </a:r>
            <a:r>
              <a:rPr sz="2200" spc="15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самые </a:t>
            </a:r>
            <a:r>
              <a:rPr sz="220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различные</a:t>
            </a:r>
            <a:r>
              <a:rPr sz="2200" spc="25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причины:</a:t>
            </a: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8504681" y="638169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371600"/>
            <a:ext cx="7490052" cy="51911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Слабое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состояние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здоровья.</a:t>
            </a:r>
            <a:endParaRPr sz="20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Несформированность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приемов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учебной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деятельности.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Если</a:t>
            </a:r>
            <a:endParaRPr sz="2000" dirty="0">
              <a:latin typeface="Calibri"/>
              <a:cs typeface="Calibri"/>
            </a:endParaRPr>
          </a:p>
          <a:p>
            <a:pPr marL="355600" marR="86360" algn="just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психологопедагогические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навыки успешной учебной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выработаны,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учащийся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заучивает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учебный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материал механически,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без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предварительной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логической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обработки.</a:t>
            </a:r>
            <a:endParaRPr sz="2000" dirty="0">
              <a:latin typeface="Calibri"/>
              <a:cs typeface="Calibri"/>
            </a:endParaRPr>
          </a:p>
          <a:p>
            <a:pPr marL="355600" marR="285115" indent="-342900" algn="just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Недостатки познавательной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сферы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(мышления,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памяти,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внимания).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Полное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усвоение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школьной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предполагает обязательное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абстрактно-логическое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мышление,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умение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систематизировать,</a:t>
            </a:r>
            <a:endParaRPr sz="20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обобщать, классифицировать,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сравнивать.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Неумение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запоминать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тоже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сказывается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учебной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ребенка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конечном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счете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влияет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на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отношение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учебе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школе;</a:t>
            </a:r>
            <a:endParaRPr sz="2000" dirty="0">
              <a:latin typeface="Calibri"/>
              <a:cs typeface="Calibri"/>
            </a:endParaRPr>
          </a:p>
          <a:p>
            <a:pPr marL="355600" marR="829944" indent="-342900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Недостаточное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развитие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мотивационной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сферы,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что является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первую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очередь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приоритетом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семейного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воспитания.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101" y="494741"/>
            <a:ext cx="5231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Особенности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неуспевающих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учащихся: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90600" y="1302512"/>
            <a:ext cx="7547660" cy="44634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998219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dirty="0"/>
              <a:t>низкий </a:t>
            </a:r>
            <a:r>
              <a:rPr spc="-5" dirty="0"/>
              <a:t>уровень </a:t>
            </a:r>
            <a:r>
              <a:rPr dirty="0"/>
              <a:t>знаний, </a:t>
            </a:r>
            <a:r>
              <a:rPr spc="-10" dirty="0"/>
              <a:t>как </a:t>
            </a:r>
            <a:r>
              <a:rPr spc="-5" dirty="0"/>
              <a:t>следствие </a:t>
            </a:r>
            <a:r>
              <a:rPr spc="-15" dirty="0"/>
              <a:t>этого </a:t>
            </a:r>
            <a:r>
              <a:rPr dirty="0"/>
              <a:t>низкий </a:t>
            </a:r>
            <a:r>
              <a:rPr spc="-5" dirty="0"/>
              <a:t>уровень </a:t>
            </a:r>
            <a:r>
              <a:rPr spc="-445" dirty="0"/>
              <a:t> </a:t>
            </a:r>
            <a:r>
              <a:rPr spc="-10" dirty="0"/>
              <a:t>интеллектуального</a:t>
            </a:r>
            <a:r>
              <a:rPr spc="-15" dirty="0"/>
              <a:t> </a:t>
            </a:r>
            <a:r>
              <a:rPr dirty="0"/>
              <a:t>развития;</a:t>
            </a:r>
          </a:p>
          <a:p>
            <a:pPr marL="368300" indent="-342900">
              <a:lnSpc>
                <a:spcPct val="100000"/>
              </a:lnSpc>
              <a:spcBef>
                <a:spcPts val="475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spc="-5" dirty="0"/>
              <a:t>отсутствие</a:t>
            </a:r>
            <a:r>
              <a:rPr spc="-60" dirty="0"/>
              <a:t> </a:t>
            </a:r>
            <a:r>
              <a:rPr spc="-5" dirty="0"/>
              <a:t>познавательного</a:t>
            </a:r>
            <a:r>
              <a:rPr spc="-35" dirty="0"/>
              <a:t> </a:t>
            </a:r>
            <a:r>
              <a:rPr dirty="0"/>
              <a:t>интереса;</a:t>
            </a:r>
          </a:p>
          <a:p>
            <a:pPr marL="368300" indent="-342900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dirty="0"/>
              <a:t>не </a:t>
            </a:r>
            <a:r>
              <a:rPr spc="-5" dirty="0"/>
              <a:t>сформированы</a:t>
            </a:r>
            <a:r>
              <a:rPr spc="-20" dirty="0"/>
              <a:t> </a:t>
            </a:r>
            <a:r>
              <a:rPr spc="-10" dirty="0"/>
              <a:t>элементарные</a:t>
            </a:r>
            <a:r>
              <a:rPr spc="25" dirty="0"/>
              <a:t> </a:t>
            </a:r>
            <a:r>
              <a:rPr spc="-5" dirty="0"/>
              <a:t>организационные</a:t>
            </a:r>
            <a:r>
              <a:rPr spc="10" dirty="0"/>
              <a:t> </a:t>
            </a:r>
            <a:r>
              <a:rPr spc="-5" dirty="0"/>
              <a:t>навыки;</a:t>
            </a:r>
          </a:p>
          <a:p>
            <a:pPr marL="367665" marR="38989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dirty="0"/>
              <a:t>учащиеся </a:t>
            </a:r>
            <a:r>
              <a:rPr spc="-5" dirty="0"/>
              <a:t>требуют индивидуального </a:t>
            </a:r>
            <a:r>
              <a:rPr spc="-25" dirty="0"/>
              <a:t>подхода </a:t>
            </a:r>
            <a:r>
              <a:rPr dirty="0"/>
              <a:t>с </a:t>
            </a:r>
            <a:r>
              <a:rPr spc="-10" dirty="0"/>
              <a:t>психологической </a:t>
            </a:r>
            <a:r>
              <a:rPr dirty="0"/>
              <a:t>и </a:t>
            </a:r>
            <a:r>
              <a:rPr spc="-440" dirty="0"/>
              <a:t> </a:t>
            </a:r>
            <a:r>
              <a:rPr spc="-10" dirty="0"/>
              <a:t>педагогической</a:t>
            </a:r>
            <a:r>
              <a:rPr spc="-50" dirty="0"/>
              <a:t> </a:t>
            </a:r>
            <a:r>
              <a:rPr spc="-5" dirty="0"/>
              <a:t>(в</a:t>
            </a:r>
            <a:r>
              <a:rPr spc="5" dirty="0"/>
              <a:t> </a:t>
            </a:r>
            <a:r>
              <a:rPr dirty="0"/>
              <a:t>плане </a:t>
            </a:r>
            <a:r>
              <a:rPr spc="-5" dirty="0"/>
              <a:t>обучения)</a:t>
            </a:r>
            <a:r>
              <a:rPr spc="-20" dirty="0"/>
              <a:t> </a:t>
            </a:r>
            <a:r>
              <a:rPr spc="-10" dirty="0"/>
              <a:t>точки</a:t>
            </a:r>
            <a:r>
              <a:rPr spc="-15" dirty="0"/>
              <a:t> </a:t>
            </a:r>
            <a:r>
              <a:rPr spc="-5" dirty="0"/>
              <a:t>зрения;</a:t>
            </a:r>
          </a:p>
          <a:p>
            <a:pPr marL="3683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spc="-5" dirty="0"/>
              <a:t>нет</a:t>
            </a:r>
            <a:r>
              <a:rPr spc="5" dirty="0"/>
              <a:t> </a:t>
            </a:r>
            <a:r>
              <a:rPr spc="-5" dirty="0"/>
              <a:t>опоры</a:t>
            </a:r>
            <a:r>
              <a:rPr spc="-25" dirty="0"/>
              <a:t> </a:t>
            </a:r>
            <a:r>
              <a:rPr dirty="0"/>
              <a:t>на</a:t>
            </a:r>
            <a:r>
              <a:rPr spc="15" dirty="0"/>
              <a:t> </a:t>
            </a:r>
            <a:r>
              <a:rPr spc="-15" dirty="0"/>
              <a:t>родителей</a:t>
            </a:r>
            <a:r>
              <a:rPr spc="-20" dirty="0"/>
              <a:t> </a:t>
            </a:r>
            <a:r>
              <a:rPr spc="-10" dirty="0"/>
              <a:t>как</a:t>
            </a:r>
            <a:r>
              <a:rPr spc="-15" dirty="0"/>
              <a:t> </a:t>
            </a:r>
            <a:r>
              <a:rPr spc="-5" dirty="0"/>
              <a:t>союзников</a:t>
            </a:r>
            <a:r>
              <a:rPr spc="-35" dirty="0"/>
              <a:t> </a:t>
            </a:r>
            <a:r>
              <a:rPr spc="-10" dirty="0"/>
              <a:t>учителя</a:t>
            </a:r>
            <a:r>
              <a:rPr spc="1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0" dirty="0"/>
              <a:t>предметника;</a:t>
            </a:r>
          </a:p>
          <a:p>
            <a:pPr marL="3683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spc="-10" dirty="0"/>
              <a:t>дети, </a:t>
            </a:r>
            <a:r>
              <a:rPr dirty="0"/>
              <a:t>в </a:t>
            </a:r>
            <a:r>
              <a:rPr spc="-5" dirty="0"/>
              <a:t>основном,</a:t>
            </a:r>
            <a:r>
              <a:rPr spc="-25" dirty="0"/>
              <a:t> </a:t>
            </a:r>
            <a:r>
              <a:rPr dirty="0"/>
              <a:t>из</a:t>
            </a:r>
            <a:r>
              <a:rPr spc="-10" dirty="0"/>
              <a:t> </a:t>
            </a:r>
            <a:r>
              <a:rPr spc="-5" dirty="0"/>
              <a:t>асоциальных</a:t>
            </a:r>
            <a:r>
              <a:rPr spc="5" dirty="0"/>
              <a:t> </a:t>
            </a:r>
            <a:r>
              <a:rPr spc="-5" dirty="0"/>
              <a:t>семей;</a:t>
            </a:r>
          </a:p>
          <a:p>
            <a:pPr marL="3683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spc="-5" dirty="0"/>
              <a:t>отсутствие</a:t>
            </a:r>
            <a:r>
              <a:rPr spc="-40" dirty="0"/>
              <a:t> </a:t>
            </a:r>
            <a:r>
              <a:rPr spc="-5" dirty="0"/>
              <a:t>адекватной</a:t>
            </a:r>
            <a:r>
              <a:rPr dirty="0"/>
              <a:t> </a:t>
            </a:r>
            <a:r>
              <a:rPr spc="-5" dirty="0"/>
              <a:t>самооценки</a:t>
            </a:r>
            <a:r>
              <a:rPr spc="-20" dirty="0"/>
              <a:t> </a:t>
            </a:r>
            <a:r>
              <a:rPr dirty="0"/>
              <a:t>со </a:t>
            </a:r>
            <a:r>
              <a:rPr spc="-5" dirty="0"/>
              <a:t>стороны</a:t>
            </a:r>
            <a:r>
              <a:rPr spc="-15" dirty="0"/>
              <a:t> </a:t>
            </a:r>
            <a:r>
              <a:rPr spc="-5" dirty="0"/>
              <a:t>учащихся;</a:t>
            </a:r>
          </a:p>
          <a:p>
            <a:pPr marL="367665" marR="508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67665" algn="l"/>
                <a:tab pos="368300" algn="l"/>
              </a:tabLst>
            </a:pPr>
            <a:r>
              <a:rPr dirty="0"/>
              <a:t>частые пропуски </a:t>
            </a:r>
            <a:r>
              <a:rPr spc="-5" dirty="0"/>
              <a:t>уроков </a:t>
            </a:r>
            <a:r>
              <a:rPr dirty="0"/>
              <a:t>без </a:t>
            </a:r>
            <a:r>
              <a:rPr spc="-5" dirty="0"/>
              <a:t>уважительной причины, </a:t>
            </a:r>
            <a:r>
              <a:rPr spc="-10" dirty="0"/>
              <a:t>что приводит </a:t>
            </a:r>
            <a:r>
              <a:rPr dirty="0"/>
              <a:t>к </a:t>
            </a:r>
            <a:r>
              <a:rPr spc="5" dirty="0"/>
              <a:t> </a:t>
            </a:r>
            <a:r>
              <a:rPr spc="-5" dirty="0"/>
              <a:t>отсутствию системы </a:t>
            </a:r>
            <a:r>
              <a:rPr dirty="0"/>
              <a:t>в </a:t>
            </a:r>
            <a:r>
              <a:rPr spc="-5" dirty="0"/>
              <a:t>знаниях </a:t>
            </a:r>
            <a:r>
              <a:rPr dirty="0"/>
              <a:t>и </a:t>
            </a:r>
            <a:r>
              <a:rPr spc="-10" dirty="0"/>
              <a:t>как </a:t>
            </a:r>
            <a:r>
              <a:rPr spc="-5" dirty="0"/>
              <a:t>следствие </a:t>
            </a:r>
            <a:r>
              <a:rPr spc="-15" dirty="0"/>
              <a:t>этого </a:t>
            </a:r>
            <a:r>
              <a:rPr dirty="0"/>
              <a:t>- низкий </a:t>
            </a:r>
            <a:r>
              <a:rPr spc="-5" dirty="0"/>
              <a:t>уровень </a:t>
            </a:r>
            <a:r>
              <a:rPr spc="-440" dirty="0"/>
              <a:t> </a:t>
            </a:r>
            <a:r>
              <a:rPr spc="-10" dirty="0"/>
              <a:t>интеллекта.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5486400"/>
            <a:ext cx="1295400" cy="11236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382" y="217754"/>
            <a:ext cx="2268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</a:rPr>
              <a:t>Учитель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должен: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914400"/>
            <a:ext cx="7236612" cy="571117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Знать психическое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ребёнка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Стремиться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понять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принять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каждого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ребёнка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51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Создать спокойную обстановку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благоприятный психологический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климат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уроке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Проявлять</a:t>
            </a:r>
            <a:endParaRPr sz="2000" dirty="0">
              <a:latin typeface="Calibri"/>
              <a:cs typeface="Calibri"/>
            </a:endParaRPr>
          </a:p>
          <a:p>
            <a:pPr marL="490855" lvl="1" indent="-135890">
              <a:lnSpc>
                <a:spcPts val="2280"/>
              </a:lnSpc>
              <a:spcBef>
                <a:spcPts val="240"/>
              </a:spcBef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разумную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требовательность</a:t>
            </a:r>
            <a:endParaRPr sz="2000" dirty="0">
              <a:latin typeface="Calibri"/>
              <a:cs typeface="Calibri"/>
            </a:endParaRPr>
          </a:p>
          <a:p>
            <a:pPr marL="490855" lvl="1" indent="-135890">
              <a:lnSpc>
                <a:spcPts val="2160"/>
              </a:lnSpc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неиссякаемое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терпение</a:t>
            </a:r>
            <a:endParaRPr sz="2000" dirty="0">
              <a:latin typeface="Calibri"/>
              <a:cs typeface="Calibri"/>
            </a:endParaRPr>
          </a:p>
          <a:p>
            <a:pPr marL="490855" lvl="1" indent="-135890">
              <a:lnSpc>
                <a:spcPts val="2160"/>
              </a:lnSpc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справедливую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строгость</a:t>
            </a:r>
            <a:endParaRPr sz="2000" dirty="0">
              <a:latin typeface="Calibri"/>
              <a:cs typeface="Calibri"/>
            </a:endParaRPr>
          </a:p>
          <a:p>
            <a:pPr marL="490855" lvl="1" indent="-135890">
              <a:lnSpc>
                <a:spcPts val="2280"/>
              </a:lnSpc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веру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возможности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ученика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Уметь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встать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позиции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ученика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Сказать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НЕТ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насмешливому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тону!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Уметь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вести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непринуждённый диалог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Стремиться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внешней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занимательности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Использовать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средства невербального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общения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(опорные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сигналы,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рисунки,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таблицы,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схемы,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план)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Учить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работать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 словарями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другим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справочным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материалом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358" y="2393248"/>
            <a:ext cx="2295930" cy="1869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382" y="254000"/>
            <a:ext cx="226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0000"/>
                </a:solidFill>
              </a:rPr>
              <a:t>Учитель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должен: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1066800"/>
            <a:ext cx="6477000" cy="507574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обучении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применять</a:t>
            </a:r>
            <a:endParaRPr sz="2000" dirty="0">
              <a:latin typeface="Calibri"/>
              <a:cs typeface="Calibri"/>
            </a:endParaRPr>
          </a:p>
          <a:p>
            <a:pPr marL="433070" lvl="1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43370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опережающее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обучение</a:t>
            </a:r>
            <a:endParaRPr sz="2000" dirty="0">
              <a:latin typeface="Calibri"/>
              <a:cs typeface="Calibri"/>
            </a:endParaRPr>
          </a:p>
          <a:p>
            <a:pPr marL="491490" lvl="2" indent="-136525">
              <a:lnSpc>
                <a:spcPct val="100000"/>
              </a:lnSpc>
              <a:buChar char="-"/>
              <a:tabLst>
                <a:tab pos="49212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различные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групповой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2000" dirty="0">
              <a:latin typeface="Calibri"/>
              <a:cs typeface="Calibri"/>
            </a:endParaRPr>
          </a:p>
          <a:p>
            <a:pPr marL="491490" lvl="2" indent="-136525">
              <a:lnSpc>
                <a:spcPct val="100000"/>
              </a:lnSpc>
              <a:buChar char="-"/>
              <a:tabLst>
                <a:tab pos="49212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взаимоопрос,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самоконтроль</a:t>
            </a:r>
            <a:endParaRPr sz="2000" dirty="0">
              <a:latin typeface="Calibri"/>
              <a:cs typeface="Calibri"/>
            </a:endParaRPr>
          </a:p>
          <a:p>
            <a:pPr marL="355600" marR="165100" lvl="2">
              <a:lnSpc>
                <a:spcPct val="100000"/>
              </a:lnSpc>
              <a:buChar char="-"/>
              <a:tabLst>
                <a:tab pos="49212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конспекты-блоки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разным темам, использование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их на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разных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этапах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формулировании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целей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урока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включать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приоритетный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коррекционно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развивающий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аспект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Рационально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распределять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учебный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материал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(трудное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сначала!)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Применять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частую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смену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видов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уроке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Многократно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проговаривать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закреплять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материал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урока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Стремиться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алгоритмизации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631" y="249735"/>
            <a:ext cx="2248002" cy="18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2976" y="289686"/>
            <a:ext cx="4182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Дифференцированный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подход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990600"/>
            <a:ext cx="6788785" cy="562012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закреплении.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проверке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домашнего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задания.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самостоятельной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работе.</a:t>
            </a:r>
            <a:endParaRPr sz="2000" dirty="0">
              <a:latin typeface="Calibri"/>
              <a:cs typeface="Calibri"/>
            </a:endParaRPr>
          </a:p>
          <a:p>
            <a:pPr marL="1707514">
              <a:lnSpc>
                <a:spcPct val="100000"/>
              </a:lnSpc>
              <a:spcBef>
                <a:spcPts val="55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Создать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на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уроке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ситуацию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успеха:</a:t>
            </a:r>
            <a:endParaRPr sz="2400" dirty="0">
              <a:latin typeface="Calibri"/>
              <a:cs typeface="Calibri"/>
            </a:endParaRPr>
          </a:p>
          <a:p>
            <a:pPr marL="355600" marR="52705" indent="-342900">
              <a:lnSpc>
                <a:spcPct val="100000"/>
              </a:lnSpc>
              <a:spcBef>
                <a:spcPts val="509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помочь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сильному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ученику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реализовать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свои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возможности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000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трудоемкой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сложной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деятельности;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слабому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выполнить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посильный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объем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работы.</a:t>
            </a:r>
            <a:endParaRPr sz="2000" dirty="0">
              <a:latin typeface="Calibri"/>
              <a:cs typeface="Calibri"/>
            </a:endParaRPr>
          </a:p>
          <a:p>
            <a:pPr marL="2249805">
              <a:lnSpc>
                <a:spcPct val="100000"/>
              </a:lnSpc>
              <a:spcBef>
                <a:spcPts val="149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Обучение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сотрудничестве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1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Позволяет отстающим ученикам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чувствовать себя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полноправными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членами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команды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стимулирует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желание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учиться.</a:t>
            </a:r>
            <a:endParaRPr sz="2000" dirty="0">
              <a:latin typeface="Calibri"/>
              <a:cs typeface="Calibri"/>
            </a:endParaRPr>
          </a:p>
          <a:p>
            <a:pPr marL="2657475">
              <a:lnSpc>
                <a:spcPct val="100000"/>
              </a:lnSpc>
              <a:spcBef>
                <a:spcPts val="54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Проектное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обучение</a:t>
            </a:r>
            <a:endParaRPr sz="2400" dirty="0">
              <a:latin typeface="Calibri"/>
              <a:cs typeface="Calibri"/>
            </a:endParaRPr>
          </a:p>
          <a:p>
            <a:pPr marL="355600" marR="655955" indent="-342900">
              <a:lnSpc>
                <a:spcPct val="100000"/>
              </a:lnSpc>
              <a:spcBef>
                <a:spcPts val="51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Метод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проектов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рассматривается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способ актуализации и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стимулирования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познавательной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учащегося.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27097"/>
            <a:ext cx="2226915" cy="18827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7222" y="359409"/>
            <a:ext cx="477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Создание коррекционных </a:t>
            </a:r>
            <a:r>
              <a:rPr spc="-10" dirty="0">
                <a:solidFill>
                  <a:srgbClr val="FF0000"/>
                </a:solidFill>
              </a:rPr>
              <a:t>тетрадей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066800"/>
            <a:ext cx="7379335" cy="4263347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760095" indent="-342900">
              <a:lnSpc>
                <a:spcPts val="1920"/>
              </a:lnSpc>
              <a:spcBef>
                <a:spcPts val="56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Обмен информацией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между учителем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родителями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итогах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практических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заданий, на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определённом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этапе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обучения.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2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Совместное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выполнение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произвольных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родителя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ученика.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46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Создание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Папки -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Копилки,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накапливаются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задания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развития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логического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мышления</a:t>
            </a:r>
            <a:endParaRPr sz="2000" dirty="0">
              <a:latin typeface="Calibri"/>
              <a:cs typeface="Calibri"/>
            </a:endParaRPr>
          </a:p>
          <a:p>
            <a:pPr marL="355600" marR="347345" indent="-172720">
              <a:lnSpc>
                <a:spcPts val="1920"/>
              </a:lnSpc>
              <a:spcBef>
                <a:spcPts val="48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(задачи на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смекалку,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кроссворды, ребусы,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перевёртыши,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каверзные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вопросы)</a:t>
            </a:r>
            <a:endParaRPr sz="2000" dirty="0">
              <a:latin typeface="Calibri"/>
              <a:cs typeface="Calibri"/>
            </a:endParaRPr>
          </a:p>
          <a:p>
            <a:pPr marL="1963420">
              <a:lnSpc>
                <a:spcPct val="100000"/>
              </a:lnSpc>
              <a:spcBef>
                <a:spcPts val="1375"/>
              </a:spcBef>
              <a:tabLst>
                <a:tab pos="440372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Психологический	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тренинг</a:t>
            </a:r>
            <a:endParaRPr sz="2400" dirty="0">
              <a:latin typeface="Calibri"/>
              <a:cs typeface="Calibri"/>
            </a:endParaRPr>
          </a:p>
          <a:p>
            <a:pPr marL="12700" marR="374015">
              <a:lnSpc>
                <a:spcPts val="2160"/>
              </a:lnSpc>
              <a:spcBef>
                <a:spcPts val="885"/>
              </a:spcBef>
              <a:buFont typeface="Microsoft Sans Serif"/>
              <a:buChar char="•"/>
              <a:tabLst>
                <a:tab pos="329565" algn="l"/>
                <a:tab pos="3302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Индивидуальная работа со слабоуспевающими 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неуспевающими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учениками.</a:t>
            </a:r>
            <a:endParaRPr sz="2000" dirty="0">
              <a:latin typeface="Calibri"/>
              <a:cs typeface="Calibri"/>
            </a:endParaRPr>
          </a:p>
          <a:p>
            <a:pPr marL="12700" marR="187960">
              <a:lnSpc>
                <a:spcPts val="2160"/>
              </a:lnSpc>
              <a:buFont typeface="Microsoft Sans Serif"/>
              <a:buChar char="•"/>
              <a:tabLst>
                <a:tab pos="385445" algn="l"/>
                <a:tab pos="38608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Индивидуальная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психолога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родителями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слабоуспевающих </a:t>
            </a:r>
            <a:r>
              <a:rPr sz="2000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неуспевающих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учеников.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4648200"/>
            <a:ext cx="1880353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1793</Words>
  <Application>Microsoft Office PowerPoint</Application>
  <PresentationFormat>Экран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Microsoft Sans Serif</vt:lpstr>
      <vt:lpstr>Times New Roman</vt:lpstr>
      <vt:lpstr>Wingdings</vt:lpstr>
      <vt:lpstr>Office Theme</vt:lpstr>
      <vt:lpstr>Организация работы со слабоуспевающими и  высокомотивированными учащимися в рамках урока географии и во внеурочной деятельности</vt:lpstr>
      <vt:lpstr>Презентация PowerPoint</vt:lpstr>
      <vt:lpstr>Система работы со слабоуспевающими учащимися</vt:lpstr>
      <vt:lpstr>Трудности подростка, проявляющиеся в форме отставания в  учебе, эмоциональной неустойчивости, могут иметь самые  различные причины:</vt:lpstr>
      <vt:lpstr>Особенности неуспевающих учащихся:</vt:lpstr>
      <vt:lpstr>Учитель должен:</vt:lpstr>
      <vt:lpstr>Учитель должен:</vt:lpstr>
      <vt:lpstr>Дифференцированный подход</vt:lpstr>
      <vt:lpstr>Создание коррекционных тетрадей</vt:lpstr>
      <vt:lpstr>Когда учитель может считать, что сделал все возможное в работе с отстающими учениками </vt:lpstr>
      <vt:lpstr>Организация работы со слабоуспевающими учащимися  на уроках географии</vt:lpstr>
      <vt:lpstr>Индивидуальная работа и её формы</vt:lpstr>
      <vt:lpstr>Индивидуальные задания при изучении нового материала(по карточке)</vt:lpstr>
      <vt:lpstr>Дидактическая игра</vt:lpstr>
      <vt:lpstr>Работа с контурной картой</vt:lpstr>
      <vt:lpstr>Дополни предложения: Индия расположена на полуострове _____________.  Омывается водами _______________ океана, __________________ моря, _______________ залива.  Граничит со всеми странами Южной Азии, а также  с ______________ и _______________.  Столица Индии ____________. Слова для справок: Индостан, Индийский,  Аравийское, Бенгальский, Китай, Афганистан, Нью – Дели. </vt:lpstr>
      <vt:lpstr>Принципы работы педагога с одаренными, высокомотивированными детьми:</vt:lpstr>
      <vt:lpstr>Стратегия работы с высокомотивированными  детьми</vt:lpstr>
      <vt:lpstr>Формы организации работы с одаренными и мотивированными детьми:</vt:lpstr>
      <vt:lpstr>Работа организована по двум направлениям:  урочная и внеурочная</vt:lpstr>
      <vt:lpstr>Проектная деятельность   Относится к технологиям  компетентностно-ориентированного обучения. Использование данного метода на уроках и во внеурочной деятельности даёт новые возможности в активизации познавательного интереса учащихся, развития творческих способностей.  С учётом интересов и уровней дарования конкретных учеников им предлагается выполнить тот или иной проект: проанализировать и найти решение практической задачи, выстроив свою работу в режиме исследования и завершив ее докладом с защитой своей позиции. Такая форма обучения позволяет одаренному ребенку, продолжая учиться вместе со сверстниками и оставаясь включенным в привычные социальные взаимоотношения, вместе с тем качественно углублять свои знания и выявить свои ресурсы в области, соответствующей содержанию его одаренности. </vt:lpstr>
      <vt:lpstr>Проектная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     работы         с         высокомотивированными         учащимися и со слабоуспевающими   учащимися</dc:title>
  <dc:creator>User</dc:creator>
  <cp:lastModifiedBy>leenk</cp:lastModifiedBy>
  <cp:revision>21</cp:revision>
  <cp:lastPrinted>2023-12-20T15:12:58Z</cp:lastPrinted>
  <dcterms:created xsi:type="dcterms:W3CDTF">2023-12-09T12:48:17Z</dcterms:created>
  <dcterms:modified xsi:type="dcterms:W3CDTF">2023-12-20T15:17:07Z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2023-12-09T00:00:00Z</vt:filetime>
  </property>
</Properties>
</file>