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72" r:id="rId3"/>
    <p:sldId id="261" r:id="rId4"/>
    <p:sldId id="281" r:id="rId5"/>
    <p:sldId id="263" r:id="rId6"/>
    <p:sldId id="270" r:id="rId7"/>
    <p:sldId id="280" r:id="rId8"/>
    <p:sldId id="277" r:id="rId9"/>
    <p:sldId id="276" r:id="rId10"/>
    <p:sldId id="279" r:id="rId11"/>
    <p:sldId id="278" r:id="rId12"/>
    <p:sldId id="275" r:id="rId13"/>
    <p:sldId id="282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F617EC8-849F-46A1-8300-D7D89E4247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IV научно-методическая конференция "Финансовая грамотность в системе образования Республики Крым"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7DEFE67-F43A-4BA8-B6D5-5DCAA1F41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E1D22-A1DD-4797-BC7A-C5CDEB3B3C28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3F0D0A7-5AF9-4E10-BA9D-D26A227B5D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B071DF8-1EE8-42C0-973A-111893DD8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D9875-FEC5-4341-ACAA-770337500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58844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IV научно-методическая конференция "Финансовая грамотность в системе образования Республики Крым"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D02E3-4E44-471E-ADFE-7FE8580930D1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6AC10-179E-4F4B-841D-4FA880A5C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7190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EEA11-6472-4375-AF6F-AD4F3D2EB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32C41C-F625-45D2-BD4A-E93B8D049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EBC77D-457E-40A4-8459-8ECBC26E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7D9CA-268E-4F12-A86D-7440C9C8041C}" type="datetime1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B44B04-18E7-46BD-B088-041D3CFA6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03211-870B-441E-A0B4-63EAEAA78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21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CD570-C049-469B-A5D0-A93349A37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B47A60-B9C0-444A-AD33-18367D544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7B4A35-F984-4E54-BF60-148B517E3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D761-0FFD-4FF3-8E08-022334397A9E}" type="datetime1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003D51-4823-45EE-8A0C-093DF94C0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9673DA-63DB-4F5A-B800-7B8103DC8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424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A560DC9-F4D6-4C54-BBFE-C0F7DB900B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3E273D-B08D-4A3B-924F-C2B6E4C775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508BC8-A65A-4EFA-9913-98E6F33F9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903C-4251-4695-AF77-9267C50ED96B}" type="datetime1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646819-4D7C-4D16-A8FD-FAC10A96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F22FCE-9067-4E79-856B-96531F2E3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135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9AE78-D993-48B0-BF44-708D9BC6A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772156-C2F9-46BD-B473-39F9D25FE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DD2FCB-7242-4423-BB4B-3E622360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1CE4-832D-4909-9FE3-E6AE2EC0A92F}" type="datetime1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7FF6A0-4E78-4AF5-B846-B21CE066D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928544-95B7-4B7C-BB96-FAD1EF794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12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296A0-3B19-48FA-926D-75C752B5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C03B9F-19FC-413F-B556-62A5B2B01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EBCD5D-B106-4FD2-A898-C0AAF6FC1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75482-B1AE-4AC7-8038-D591DF8CD91A}" type="datetime1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65A439-34AC-4BFC-8EF4-FA67FAD2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F1AF4F-AE79-4043-9F46-C308608EF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5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84172-ABCD-462D-ACF5-1D8CB185F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3D256B-AAAA-4A92-854F-FD973565C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68DB42-71E8-4E14-84ED-6C2957D20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9B8557-3B6E-485C-ABFD-FB68EF05D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D905D-80B4-4749-B4A0-790C4C202120}" type="datetime1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3BE3BF-FF4C-4B36-867D-3EADCC45B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640BA-F1E5-4C11-BC98-A131B5A6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6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15F11-A8D4-4D9C-8FA3-01FA54B8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E13D55-4FC0-465C-A303-D0118CB86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FEDEE8-5E0E-413C-93F9-163402EF4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1EAC69-5515-41D9-A9DC-950D42946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3B48E3-0B07-4D06-9470-672E4FF8F5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2C7DE83-6E82-4D18-A59D-F51408E2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C921-CF6B-4FFB-801A-8B81EFA4109D}" type="datetime1">
              <a:rPr lang="ru-RU" smtClean="0"/>
              <a:t>29.01.2025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87213D-D035-492E-8C48-3EBA4EA29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7A519B-E6F5-4952-8305-636388B6B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38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06EE2-5C97-43DE-BEBE-F7F463B3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BF7F8D-685A-49BC-AF23-1B0E4E40F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6781-BFBF-4DFE-ADBE-3BC32FA0BA4E}" type="datetime1">
              <a:rPr lang="ru-RU" smtClean="0"/>
              <a:t>29.01.2025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ED4D5F0-4B03-4236-B05E-0A35011E2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65CD225-D43E-4DF7-B723-3ABE55D3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4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AB97BC4-ACFD-4950-AEC2-869B0A225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F233-D80A-47AB-A5EC-E7081BAC0398}" type="datetime1">
              <a:rPr lang="ru-RU" smtClean="0"/>
              <a:t>29.01.2025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6552694-56CF-4844-81E0-B7F307F61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141F4CF-1C13-4492-AD29-78721D4A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11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D8EB7-D8A2-4910-9780-A2BDDCE96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46D12E-56A4-4DC9-B8A3-24856BC44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DEAFBC-F80D-4547-B703-A3EAA73E6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C38138E-A4C8-491C-A756-3F198F44A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B5822-1776-46AA-BF75-65E3104F5383}" type="datetime1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041110-C34F-4247-9BAD-306A7ED2D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8FD72B-D43C-463C-AD55-720514A3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86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ACD1B-C974-4659-AAA4-5CCB383A3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5ED9BA-848F-4373-8560-EA2011C15C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738C1C-917A-492F-93FD-5B47A56035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D25C8C-D03C-412B-8A3D-EFEB058C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C0BAE-8B3F-459E-B198-86C6C4E2DB64}" type="datetime1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BC6221-FA6C-4CE0-8B5A-62C040429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E4AA28-1463-409F-A996-9EDE38FDA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7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AE72E-51BE-4C45-BB46-DABF8ADF2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C94ADF-AD11-417B-9E98-BE8ECF3BC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6555E-F014-46B9-9A03-600C5BC795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E071D-2142-4389-9E7F-9746330B54BB}" type="datetime1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27505-80F6-40A6-9548-8D7908E15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066BC7-909B-4A0B-8A30-D7085A2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9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40;&#1042;&#1044;&#1040;%20&#1048;&#1051;&#1048;%20&#1051;&#1054;&#1046;&#1068;.ppt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2D48DA-3F31-4DFB-939A-1DA67E4DC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94A9A9D-F339-4225-AC02-358CCA435641}"/>
              </a:ext>
            </a:extLst>
          </p:cNvPr>
          <p:cNvSpPr/>
          <p:nvPr/>
        </p:nvSpPr>
        <p:spPr>
          <a:xfrm>
            <a:off x="2416627" y="251378"/>
            <a:ext cx="7358743" cy="501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E0568C-098A-4ECC-AB2D-8A9C667D33C9}"/>
              </a:ext>
            </a:extLst>
          </p:cNvPr>
          <p:cNvSpPr/>
          <p:nvPr/>
        </p:nvSpPr>
        <p:spPr>
          <a:xfrm>
            <a:off x="506027" y="1097418"/>
            <a:ext cx="11026066" cy="2504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«Финансовая грамотность </a:t>
            </a:r>
          </a:p>
          <a:p>
            <a:pPr algn="ctr">
              <a:lnSpc>
                <a:spcPct val="95000"/>
              </a:lnSpc>
            </a:pPr>
            <a:r>
              <a:rPr lang="ru-RU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компонент функциональной грамотности дошкольника»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2C49FAC-C644-4F17-BCD1-595BA2E1C55E}"/>
              </a:ext>
            </a:extLst>
          </p:cNvPr>
          <p:cNvSpPr/>
          <p:nvPr/>
        </p:nvSpPr>
        <p:spPr>
          <a:xfrm>
            <a:off x="7626912" y="4699367"/>
            <a:ext cx="416091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Сердюкова Наталья Вячеславовна,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 Симферопольского района Республики Крым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D49B923-34EA-4D40-AF34-94E68C555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1089" y="4024307"/>
            <a:ext cx="3574001" cy="2331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684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8546E-EBF6-40E0-A113-A7545926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173157" y="2090172"/>
            <a:ext cx="47317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 </a:t>
            </a:r>
          </a:p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 покупками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Правила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</a:rPr>
              <a:t>Ребенку необходимо выбрать себе список покупок, взять тележку, пройтись по отделам в магазине и сложить в тележку товары строго по списку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8A465-374A-4CCB-97AF-89D5D445CEAB}"/>
              </a:ext>
            </a:extLst>
          </p:cNvPr>
          <p:cNvSpPr txBox="1"/>
          <p:nvPr/>
        </p:nvSpPr>
        <p:spPr>
          <a:xfrm>
            <a:off x="654907" y="314547"/>
            <a:ext cx="7947869" cy="892552"/>
          </a:xfrm>
          <a:custGeom>
            <a:avLst/>
            <a:gdLst>
              <a:gd name="connsiteX0" fmla="*/ 0 w 7947869"/>
              <a:gd name="connsiteY0" fmla="*/ 0 h 892552"/>
              <a:gd name="connsiteX1" fmla="*/ 7947869 w 7947869"/>
              <a:gd name="connsiteY1" fmla="*/ 0 h 892552"/>
              <a:gd name="connsiteX2" fmla="*/ 7947869 w 7947869"/>
              <a:gd name="connsiteY2" fmla="*/ 892552 h 892552"/>
              <a:gd name="connsiteX3" fmla="*/ 0 w 7947869"/>
              <a:gd name="connsiteY3" fmla="*/ 892552 h 892552"/>
              <a:gd name="connsiteX4" fmla="*/ 0 w 7947869"/>
              <a:gd name="connsiteY4" fmla="*/ 0 h 892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869" h="892552" fill="none" extrusionOk="0">
                <a:moveTo>
                  <a:pt x="0" y="0"/>
                </a:moveTo>
                <a:cubicBezTo>
                  <a:pt x="2985137" y="147984"/>
                  <a:pt x="6026888" y="-138472"/>
                  <a:pt x="7947869" y="0"/>
                </a:cubicBezTo>
                <a:cubicBezTo>
                  <a:pt x="7945610" y="423396"/>
                  <a:pt x="7926977" y="536147"/>
                  <a:pt x="7947869" y="892552"/>
                </a:cubicBezTo>
                <a:cubicBezTo>
                  <a:pt x="6039158" y="879065"/>
                  <a:pt x="1338531" y="775076"/>
                  <a:pt x="0" y="892552"/>
                </a:cubicBezTo>
                <a:cubicBezTo>
                  <a:pt x="53369" y="707766"/>
                  <a:pt x="-17228" y="331761"/>
                  <a:pt x="0" y="0"/>
                </a:cubicBezTo>
                <a:close/>
              </a:path>
              <a:path w="7947869" h="892552" stroke="0" extrusionOk="0">
                <a:moveTo>
                  <a:pt x="0" y="0"/>
                </a:moveTo>
                <a:cubicBezTo>
                  <a:pt x="1005001" y="14846"/>
                  <a:pt x="5354305" y="-5891"/>
                  <a:pt x="7947869" y="0"/>
                </a:cubicBezTo>
                <a:cubicBezTo>
                  <a:pt x="7950330" y="148865"/>
                  <a:pt x="8026213" y="779292"/>
                  <a:pt x="7947869" y="892552"/>
                </a:cubicBezTo>
                <a:cubicBezTo>
                  <a:pt x="4471456" y="769328"/>
                  <a:pt x="2445313" y="766352"/>
                  <a:pt x="0" y="892552"/>
                </a:cubicBezTo>
                <a:cubicBezTo>
                  <a:pt x="-4345" y="458303"/>
                  <a:pt x="-13072" y="258701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блок «Полезные экономические навыки и привычки в быту»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6A06651-1099-438F-9226-A98DEC12B3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96" y="1594887"/>
            <a:ext cx="6289515" cy="47171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0426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8546E-EBF6-40E0-A113-A7545926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321349" y="1045338"/>
            <a:ext cx="4470468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 </a:t>
            </a:r>
          </a:p>
          <a:p>
            <a:pPr algn="ctr"/>
            <a:r>
              <a:rPr lang="ru-RU" sz="21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1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Находилки</a:t>
            </a:r>
            <a:r>
              <a:rPr lang="ru-RU" sz="21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algn="ctr"/>
            <a:r>
              <a:rPr lang="ru-RU" sz="21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Правила игры</a:t>
            </a:r>
            <a:r>
              <a:rPr lang="ru-RU" sz="21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1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данной игре детям предлагается карточка с объектами, связанными с экономическим воспитанием, им необходимо по пути домой или в детский сад все эти объекты найти. После того как он нашёл все объекты изображенные на карточке ему необходимо рассказать воспитателю и товарищам, где эти объекты он видел и для чего они нужны.</a:t>
            </a:r>
            <a:endParaRPr lang="ru-RU" sz="2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C85EE-DBC1-4AA2-B292-5C37323DF519}"/>
              </a:ext>
            </a:extLst>
          </p:cNvPr>
          <p:cNvSpPr txBox="1"/>
          <p:nvPr/>
        </p:nvSpPr>
        <p:spPr>
          <a:xfrm>
            <a:off x="1098791" y="380747"/>
            <a:ext cx="4085769" cy="492443"/>
          </a:xfrm>
          <a:custGeom>
            <a:avLst/>
            <a:gdLst>
              <a:gd name="connsiteX0" fmla="*/ 0 w 4085769"/>
              <a:gd name="connsiteY0" fmla="*/ 0 h 492443"/>
              <a:gd name="connsiteX1" fmla="*/ 4085769 w 4085769"/>
              <a:gd name="connsiteY1" fmla="*/ 0 h 492443"/>
              <a:gd name="connsiteX2" fmla="*/ 4085769 w 4085769"/>
              <a:gd name="connsiteY2" fmla="*/ 492443 h 492443"/>
              <a:gd name="connsiteX3" fmla="*/ 0 w 4085769"/>
              <a:gd name="connsiteY3" fmla="*/ 492443 h 492443"/>
              <a:gd name="connsiteX4" fmla="*/ 0 w 4085769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5769" h="492443" fill="none" extrusionOk="0">
                <a:moveTo>
                  <a:pt x="0" y="0"/>
                </a:moveTo>
                <a:cubicBezTo>
                  <a:pt x="1633783" y="147984"/>
                  <a:pt x="3195823" y="-138472"/>
                  <a:pt x="4085769" y="0"/>
                </a:cubicBezTo>
                <a:cubicBezTo>
                  <a:pt x="4064680" y="64792"/>
                  <a:pt x="4080591" y="392602"/>
                  <a:pt x="4085769" y="492443"/>
                </a:cubicBezTo>
                <a:cubicBezTo>
                  <a:pt x="3182591" y="478956"/>
                  <a:pt x="1667372" y="374967"/>
                  <a:pt x="0" y="492443"/>
                </a:cubicBezTo>
                <a:cubicBezTo>
                  <a:pt x="-15962" y="377561"/>
                  <a:pt x="-757" y="233549"/>
                  <a:pt x="0" y="0"/>
                </a:cubicBezTo>
                <a:close/>
              </a:path>
              <a:path w="4085769" h="492443" stroke="0" extrusionOk="0">
                <a:moveTo>
                  <a:pt x="0" y="0"/>
                </a:moveTo>
                <a:cubicBezTo>
                  <a:pt x="1054546" y="14846"/>
                  <a:pt x="2254835" y="-5891"/>
                  <a:pt x="4085769" y="0"/>
                </a:cubicBezTo>
                <a:cubicBezTo>
                  <a:pt x="4108020" y="168632"/>
                  <a:pt x="4110223" y="369833"/>
                  <a:pt x="4085769" y="492443"/>
                </a:cubicBezTo>
                <a:cubicBezTo>
                  <a:pt x="2044385" y="369219"/>
                  <a:pt x="775945" y="366243"/>
                  <a:pt x="0" y="492443"/>
                </a:cubicBezTo>
                <a:cubicBezTo>
                  <a:pt x="-35672" y="396817"/>
                  <a:pt x="-7242" y="8817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блоки программы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61A39B-6338-4B80-9B1A-6438CC02BE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67" y="1337122"/>
            <a:ext cx="6033399" cy="4525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4814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8546E-EBF6-40E0-A113-A7545926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501630" y="1169260"/>
            <a:ext cx="41813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 </a:t>
            </a:r>
          </a:p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«Назови пять …»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Цель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ребенку необходимо выбрать себе одну из карточек, после чего ему нужно быстро назвать пять соответствующих заданию примеров .</a:t>
            </a:r>
            <a:endParaRPr lang="ru-RU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C85EE-DBC1-4AA2-B292-5C37323DF519}"/>
              </a:ext>
            </a:extLst>
          </p:cNvPr>
          <p:cNvSpPr txBox="1"/>
          <p:nvPr/>
        </p:nvSpPr>
        <p:spPr>
          <a:xfrm>
            <a:off x="841338" y="341180"/>
            <a:ext cx="4085769" cy="492443"/>
          </a:xfrm>
          <a:custGeom>
            <a:avLst/>
            <a:gdLst>
              <a:gd name="connsiteX0" fmla="*/ 0 w 4085769"/>
              <a:gd name="connsiteY0" fmla="*/ 0 h 492443"/>
              <a:gd name="connsiteX1" fmla="*/ 4085769 w 4085769"/>
              <a:gd name="connsiteY1" fmla="*/ 0 h 492443"/>
              <a:gd name="connsiteX2" fmla="*/ 4085769 w 4085769"/>
              <a:gd name="connsiteY2" fmla="*/ 492443 h 492443"/>
              <a:gd name="connsiteX3" fmla="*/ 0 w 4085769"/>
              <a:gd name="connsiteY3" fmla="*/ 492443 h 492443"/>
              <a:gd name="connsiteX4" fmla="*/ 0 w 4085769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5769" h="492443" fill="none" extrusionOk="0">
                <a:moveTo>
                  <a:pt x="0" y="0"/>
                </a:moveTo>
                <a:cubicBezTo>
                  <a:pt x="1633783" y="147984"/>
                  <a:pt x="3195823" y="-138472"/>
                  <a:pt x="4085769" y="0"/>
                </a:cubicBezTo>
                <a:cubicBezTo>
                  <a:pt x="4064680" y="64792"/>
                  <a:pt x="4080591" y="392602"/>
                  <a:pt x="4085769" y="492443"/>
                </a:cubicBezTo>
                <a:cubicBezTo>
                  <a:pt x="3182591" y="478956"/>
                  <a:pt x="1667372" y="374967"/>
                  <a:pt x="0" y="492443"/>
                </a:cubicBezTo>
                <a:cubicBezTo>
                  <a:pt x="-15962" y="377561"/>
                  <a:pt x="-757" y="233549"/>
                  <a:pt x="0" y="0"/>
                </a:cubicBezTo>
                <a:close/>
              </a:path>
              <a:path w="4085769" h="492443" stroke="0" extrusionOk="0">
                <a:moveTo>
                  <a:pt x="0" y="0"/>
                </a:moveTo>
                <a:cubicBezTo>
                  <a:pt x="1054546" y="14846"/>
                  <a:pt x="2254835" y="-5891"/>
                  <a:pt x="4085769" y="0"/>
                </a:cubicBezTo>
                <a:cubicBezTo>
                  <a:pt x="4108020" y="168632"/>
                  <a:pt x="4110223" y="369833"/>
                  <a:pt x="4085769" y="492443"/>
                </a:cubicBezTo>
                <a:cubicBezTo>
                  <a:pt x="2044385" y="369219"/>
                  <a:pt x="775945" y="366243"/>
                  <a:pt x="0" y="492443"/>
                </a:cubicBezTo>
                <a:cubicBezTo>
                  <a:pt x="-35672" y="396817"/>
                  <a:pt x="-7242" y="8817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блоки программы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441E76-E95A-4FE8-B3D6-006CA2067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049" y="1915534"/>
            <a:ext cx="5803038" cy="43522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5041DEF-653B-4116-8CF0-260B5A5563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75" y="1081911"/>
            <a:ext cx="2394012" cy="17955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4260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8546E-EBF6-40E0-A113-A7545926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84C85EE-DBC1-4AA2-B292-5C37323DF519}"/>
              </a:ext>
            </a:extLst>
          </p:cNvPr>
          <p:cNvSpPr txBox="1"/>
          <p:nvPr/>
        </p:nvSpPr>
        <p:spPr>
          <a:xfrm>
            <a:off x="841338" y="341180"/>
            <a:ext cx="4085769" cy="492443"/>
          </a:xfrm>
          <a:custGeom>
            <a:avLst/>
            <a:gdLst>
              <a:gd name="connsiteX0" fmla="*/ 0 w 4085769"/>
              <a:gd name="connsiteY0" fmla="*/ 0 h 492443"/>
              <a:gd name="connsiteX1" fmla="*/ 4085769 w 4085769"/>
              <a:gd name="connsiteY1" fmla="*/ 0 h 492443"/>
              <a:gd name="connsiteX2" fmla="*/ 4085769 w 4085769"/>
              <a:gd name="connsiteY2" fmla="*/ 492443 h 492443"/>
              <a:gd name="connsiteX3" fmla="*/ 0 w 4085769"/>
              <a:gd name="connsiteY3" fmla="*/ 492443 h 492443"/>
              <a:gd name="connsiteX4" fmla="*/ 0 w 4085769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5769" h="492443" fill="none" extrusionOk="0">
                <a:moveTo>
                  <a:pt x="0" y="0"/>
                </a:moveTo>
                <a:cubicBezTo>
                  <a:pt x="1633783" y="147984"/>
                  <a:pt x="3195823" y="-138472"/>
                  <a:pt x="4085769" y="0"/>
                </a:cubicBezTo>
                <a:cubicBezTo>
                  <a:pt x="4064680" y="64792"/>
                  <a:pt x="4080591" y="392602"/>
                  <a:pt x="4085769" y="492443"/>
                </a:cubicBezTo>
                <a:cubicBezTo>
                  <a:pt x="3182591" y="478956"/>
                  <a:pt x="1667372" y="374967"/>
                  <a:pt x="0" y="492443"/>
                </a:cubicBezTo>
                <a:cubicBezTo>
                  <a:pt x="-15962" y="377561"/>
                  <a:pt x="-757" y="233549"/>
                  <a:pt x="0" y="0"/>
                </a:cubicBezTo>
                <a:close/>
              </a:path>
              <a:path w="4085769" h="492443" stroke="0" extrusionOk="0">
                <a:moveTo>
                  <a:pt x="0" y="0"/>
                </a:moveTo>
                <a:cubicBezTo>
                  <a:pt x="1054546" y="14846"/>
                  <a:pt x="2254835" y="-5891"/>
                  <a:pt x="4085769" y="0"/>
                </a:cubicBezTo>
                <a:cubicBezTo>
                  <a:pt x="4108020" y="168632"/>
                  <a:pt x="4110223" y="369833"/>
                  <a:pt x="4085769" y="492443"/>
                </a:cubicBezTo>
                <a:cubicBezTo>
                  <a:pt x="2044385" y="369219"/>
                  <a:pt x="775945" y="366243"/>
                  <a:pt x="0" y="492443"/>
                </a:cubicBezTo>
                <a:cubicBezTo>
                  <a:pt x="-35672" y="396817"/>
                  <a:pt x="-7242" y="8817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родителей</a:t>
            </a:r>
          </a:p>
        </p:txBody>
      </p:sp>
      <p:pic>
        <p:nvPicPr>
          <p:cNvPr id="3" name="Рисунок 2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1F076718-8855-4AD5-B8CC-B7D6FA7F98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145" y="1312785"/>
            <a:ext cx="8303581" cy="46707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4794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750F50-F2CE-427E-8C48-E6C3092030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723492" y="667950"/>
            <a:ext cx="107450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4535B49-32BF-4149-A753-7385949BD9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502" y="2424794"/>
            <a:ext cx="5693624" cy="394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875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2010885" y="292871"/>
            <a:ext cx="7935186" cy="954107"/>
          </a:xfrm>
          <a:custGeom>
            <a:avLst/>
            <a:gdLst>
              <a:gd name="connsiteX0" fmla="*/ 0 w 7935186"/>
              <a:gd name="connsiteY0" fmla="*/ 0 h 954107"/>
              <a:gd name="connsiteX1" fmla="*/ 7935186 w 7935186"/>
              <a:gd name="connsiteY1" fmla="*/ 0 h 954107"/>
              <a:gd name="connsiteX2" fmla="*/ 7935186 w 7935186"/>
              <a:gd name="connsiteY2" fmla="*/ 954107 h 954107"/>
              <a:gd name="connsiteX3" fmla="*/ 0 w 7935186"/>
              <a:gd name="connsiteY3" fmla="*/ 954107 h 954107"/>
              <a:gd name="connsiteX4" fmla="*/ 0 w 7935186"/>
              <a:gd name="connsiteY4" fmla="*/ 0 h 95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35186" h="954107" fill="none" extrusionOk="0">
                <a:moveTo>
                  <a:pt x="0" y="0"/>
                </a:moveTo>
                <a:cubicBezTo>
                  <a:pt x="2429876" y="-33775"/>
                  <a:pt x="6271033" y="138873"/>
                  <a:pt x="7935186" y="0"/>
                </a:cubicBezTo>
                <a:cubicBezTo>
                  <a:pt x="7944203" y="171584"/>
                  <a:pt x="7883823" y="737546"/>
                  <a:pt x="7935186" y="954107"/>
                </a:cubicBezTo>
                <a:cubicBezTo>
                  <a:pt x="4033263" y="816777"/>
                  <a:pt x="3111304" y="816251"/>
                  <a:pt x="0" y="954107"/>
                </a:cubicBezTo>
                <a:cubicBezTo>
                  <a:pt x="-56882" y="581392"/>
                  <a:pt x="18106" y="109664"/>
                  <a:pt x="0" y="0"/>
                </a:cubicBezTo>
                <a:close/>
              </a:path>
              <a:path w="7935186" h="954107" stroke="0" extrusionOk="0">
                <a:moveTo>
                  <a:pt x="0" y="0"/>
                </a:moveTo>
                <a:cubicBezTo>
                  <a:pt x="3601041" y="-101487"/>
                  <a:pt x="6291323" y="-162162"/>
                  <a:pt x="7935186" y="0"/>
                </a:cubicBezTo>
                <a:cubicBezTo>
                  <a:pt x="7909438" y="202522"/>
                  <a:pt x="7951785" y="579398"/>
                  <a:pt x="7935186" y="954107"/>
                </a:cubicBezTo>
                <a:cubicBezTo>
                  <a:pt x="6981062" y="1004172"/>
                  <a:pt x="1643684" y="795658"/>
                  <a:pt x="0" y="954107"/>
                </a:cubicBezTo>
                <a:cubicBezTo>
                  <a:pt x="20393" y="677381"/>
                  <a:pt x="-45310" y="158534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Блоки в программе 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экономическому воспитанию дошкольников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EA913-5F60-487D-B832-0D52970FA83F}"/>
              </a:ext>
            </a:extLst>
          </p:cNvPr>
          <p:cNvSpPr txBox="1"/>
          <p:nvPr/>
        </p:nvSpPr>
        <p:spPr>
          <a:xfrm>
            <a:off x="166853" y="1539849"/>
            <a:ext cx="1162324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 и продукт</a:t>
            </a:r>
          </a:p>
          <a:p>
            <a:pPr marL="685800" indent="-685800" algn="ctr">
              <a:buFont typeface="Wingdings" panose="05000000000000000000" pitchFamily="2" charset="2"/>
              <a:buChar char="Ø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Деньги и цена</a:t>
            </a:r>
          </a:p>
          <a:p>
            <a:pPr marL="685800" indent="-685800" algn="ctr">
              <a:buFont typeface="Wingdings" panose="05000000000000000000" pitchFamily="2" charset="2"/>
              <a:buChar char="Ø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Реклама: правда и ложь, разум и чувства, желания и возможности</a:t>
            </a:r>
          </a:p>
          <a:p>
            <a:pPr marL="685800" indent="-685800" algn="ctr">
              <a:buFont typeface="Wingdings" panose="05000000000000000000" pitchFamily="2" charset="2"/>
              <a:buChar char="Ø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ctr">
              <a:buFont typeface="Wingdings" panose="05000000000000000000" pitchFamily="2" charset="2"/>
              <a:buChar char="Ø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экономические навыки и привычки в быту  </a:t>
            </a:r>
          </a:p>
        </p:txBody>
      </p:sp>
    </p:spTree>
    <p:extLst>
      <p:ext uri="{BB962C8B-B14F-4D97-AF65-F5344CB8AC3E}">
        <p14:creationId xmlns:p14="http://schemas.microsoft.com/office/powerpoint/2010/main" val="3432674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8E8A0C-6170-4118-BDA6-E6CEEDEE42B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337721" y="363906"/>
            <a:ext cx="3847592" cy="492443"/>
          </a:xfrm>
          <a:custGeom>
            <a:avLst/>
            <a:gdLst>
              <a:gd name="connsiteX0" fmla="*/ 0 w 3847592"/>
              <a:gd name="connsiteY0" fmla="*/ 0 h 492443"/>
              <a:gd name="connsiteX1" fmla="*/ 3847592 w 3847592"/>
              <a:gd name="connsiteY1" fmla="*/ 0 h 492443"/>
              <a:gd name="connsiteX2" fmla="*/ 3847592 w 3847592"/>
              <a:gd name="connsiteY2" fmla="*/ 492443 h 492443"/>
              <a:gd name="connsiteX3" fmla="*/ 0 w 3847592"/>
              <a:gd name="connsiteY3" fmla="*/ 492443 h 492443"/>
              <a:gd name="connsiteX4" fmla="*/ 0 w 3847592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7592" h="492443" fill="none" extrusionOk="0">
                <a:moveTo>
                  <a:pt x="0" y="0"/>
                </a:moveTo>
                <a:cubicBezTo>
                  <a:pt x="1432124" y="-109175"/>
                  <a:pt x="2719774" y="-48220"/>
                  <a:pt x="3847592" y="0"/>
                </a:cubicBezTo>
                <a:cubicBezTo>
                  <a:pt x="3862781" y="153122"/>
                  <a:pt x="3822810" y="424847"/>
                  <a:pt x="3847592" y="492443"/>
                </a:cubicBezTo>
                <a:cubicBezTo>
                  <a:pt x="2635818" y="459621"/>
                  <a:pt x="943464" y="467883"/>
                  <a:pt x="0" y="492443"/>
                </a:cubicBezTo>
                <a:cubicBezTo>
                  <a:pt x="34309" y="337941"/>
                  <a:pt x="-29369" y="183854"/>
                  <a:pt x="0" y="0"/>
                </a:cubicBezTo>
                <a:close/>
              </a:path>
              <a:path w="3847592" h="492443" stroke="0" extrusionOk="0">
                <a:moveTo>
                  <a:pt x="0" y="0"/>
                </a:moveTo>
                <a:cubicBezTo>
                  <a:pt x="1142412" y="56275"/>
                  <a:pt x="3002346" y="-36696"/>
                  <a:pt x="3847592" y="0"/>
                </a:cubicBezTo>
                <a:cubicBezTo>
                  <a:pt x="3833639" y="51141"/>
                  <a:pt x="3842889" y="292352"/>
                  <a:pt x="3847592" y="492443"/>
                </a:cubicBezTo>
                <a:cubicBezTo>
                  <a:pt x="2763959" y="432989"/>
                  <a:pt x="1898186" y="516538"/>
                  <a:pt x="0" y="492443"/>
                </a:cubicBezTo>
                <a:cubicBezTo>
                  <a:pt x="24655" y="316969"/>
                  <a:pt x="25321" y="5960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блок «Труд и продукт»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8061664" y="1606968"/>
            <a:ext cx="392541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Пятнашки  </a:t>
            </a:r>
          </a:p>
          <a:p>
            <a:pPr algn="ctr"/>
            <a:r>
              <a:rPr lang="ru-RU" sz="2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«Собери изображение профессии» </a:t>
            </a:r>
          </a:p>
          <a:p>
            <a:pPr algn="ctr"/>
            <a:r>
              <a:rPr lang="ru-RU" sz="22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Правило игры</a:t>
            </a:r>
            <a:r>
              <a:rPr lang="ru-RU" sz="22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путем перемещения фишек в квадратной рамке необходимо собрать изображение профессии. </a:t>
            </a:r>
            <a:endParaRPr lang="ru-RU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__________6_">
            <a:hlinkClick r:id="" action="ppaction://media"/>
            <a:extLst>
              <a:ext uri="{FF2B5EF4-FFF2-40B4-BE49-F238E27FC236}">
                <a16:creationId xmlns:a16="http://schemas.microsoft.com/office/drawing/2014/main" id="{4AD55C2D-611A-45CB-999E-2A93C8A8A8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784" t="1940" r="3044"/>
          <a:stretch/>
        </p:blipFill>
        <p:spPr>
          <a:xfrm>
            <a:off x="411887" y="1220255"/>
            <a:ext cx="7444852" cy="431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8E8A0C-6170-4118-BDA6-E6CEEDEE42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337721" y="363906"/>
            <a:ext cx="3847592" cy="492443"/>
          </a:xfrm>
          <a:custGeom>
            <a:avLst/>
            <a:gdLst>
              <a:gd name="connsiteX0" fmla="*/ 0 w 3847592"/>
              <a:gd name="connsiteY0" fmla="*/ 0 h 492443"/>
              <a:gd name="connsiteX1" fmla="*/ 3847592 w 3847592"/>
              <a:gd name="connsiteY1" fmla="*/ 0 h 492443"/>
              <a:gd name="connsiteX2" fmla="*/ 3847592 w 3847592"/>
              <a:gd name="connsiteY2" fmla="*/ 492443 h 492443"/>
              <a:gd name="connsiteX3" fmla="*/ 0 w 3847592"/>
              <a:gd name="connsiteY3" fmla="*/ 492443 h 492443"/>
              <a:gd name="connsiteX4" fmla="*/ 0 w 3847592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47592" h="492443" fill="none" extrusionOk="0">
                <a:moveTo>
                  <a:pt x="0" y="0"/>
                </a:moveTo>
                <a:cubicBezTo>
                  <a:pt x="1432124" y="-109175"/>
                  <a:pt x="2719774" y="-48220"/>
                  <a:pt x="3847592" y="0"/>
                </a:cubicBezTo>
                <a:cubicBezTo>
                  <a:pt x="3862781" y="153122"/>
                  <a:pt x="3822810" y="424847"/>
                  <a:pt x="3847592" y="492443"/>
                </a:cubicBezTo>
                <a:cubicBezTo>
                  <a:pt x="2635818" y="459621"/>
                  <a:pt x="943464" y="467883"/>
                  <a:pt x="0" y="492443"/>
                </a:cubicBezTo>
                <a:cubicBezTo>
                  <a:pt x="34309" y="337941"/>
                  <a:pt x="-29369" y="183854"/>
                  <a:pt x="0" y="0"/>
                </a:cubicBezTo>
                <a:close/>
              </a:path>
              <a:path w="3847592" h="492443" stroke="0" extrusionOk="0">
                <a:moveTo>
                  <a:pt x="0" y="0"/>
                </a:moveTo>
                <a:cubicBezTo>
                  <a:pt x="1142412" y="56275"/>
                  <a:pt x="3002346" y="-36696"/>
                  <a:pt x="3847592" y="0"/>
                </a:cubicBezTo>
                <a:cubicBezTo>
                  <a:pt x="3833639" y="51141"/>
                  <a:pt x="3842889" y="292352"/>
                  <a:pt x="3847592" y="492443"/>
                </a:cubicBezTo>
                <a:cubicBezTo>
                  <a:pt x="2763959" y="432989"/>
                  <a:pt x="1898186" y="516538"/>
                  <a:pt x="0" y="492443"/>
                </a:cubicBezTo>
                <a:cubicBezTo>
                  <a:pt x="24655" y="316969"/>
                  <a:pt x="25321" y="5960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61725608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блок «Труд и продукт»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8948691" y="293073"/>
            <a:ext cx="274319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Интерактивная игра  </a:t>
            </a:r>
          </a:p>
          <a:p>
            <a:pPr algn="ctr"/>
            <a:r>
              <a:rPr lang="ru-RU" sz="23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«Профессии моего посёлка</a:t>
            </a:r>
            <a:r>
              <a:rPr lang="ru-RU" sz="3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66FF726-7597-413D-B63D-4B5E18114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35" y="1418760"/>
            <a:ext cx="4314548" cy="24269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758DEF-24D0-4AE4-B82B-6FB76B8A2B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776" y="420970"/>
            <a:ext cx="3627890" cy="2040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07A8263-4038-4D89-94E0-BC85A18339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618" y="2837520"/>
            <a:ext cx="3627890" cy="20406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D564A08-6131-45F3-BC6D-E4E1543769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99" y="4154957"/>
            <a:ext cx="3749040" cy="21088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0B8149B-0094-4BB9-A256-B1CE853A2F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62" y="4456093"/>
            <a:ext cx="3749039" cy="2108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4120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1237B3B-8D29-4F21-A144-A28981D04D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51156" y="430734"/>
            <a:ext cx="3707040" cy="492443"/>
          </a:xfrm>
          <a:custGeom>
            <a:avLst/>
            <a:gdLst>
              <a:gd name="connsiteX0" fmla="*/ 0 w 3707040"/>
              <a:gd name="connsiteY0" fmla="*/ 0 h 492443"/>
              <a:gd name="connsiteX1" fmla="*/ 3707040 w 3707040"/>
              <a:gd name="connsiteY1" fmla="*/ 0 h 492443"/>
              <a:gd name="connsiteX2" fmla="*/ 3707040 w 3707040"/>
              <a:gd name="connsiteY2" fmla="*/ 492443 h 492443"/>
              <a:gd name="connsiteX3" fmla="*/ 0 w 3707040"/>
              <a:gd name="connsiteY3" fmla="*/ 492443 h 492443"/>
              <a:gd name="connsiteX4" fmla="*/ 0 w 3707040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7040" h="492443" fill="none" extrusionOk="0">
                <a:moveTo>
                  <a:pt x="0" y="0"/>
                </a:moveTo>
                <a:cubicBezTo>
                  <a:pt x="839240" y="-84088"/>
                  <a:pt x="3130158" y="-115922"/>
                  <a:pt x="3707040" y="0"/>
                </a:cubicBezTo>
                <a:cubicBezTo>
                  <a:pt x="3723361" y="161345"/>
                  <a:pt x="3688512" y="437918"/>
                  <a:pt x="3707040" y="492443"/>
                </a:cubicBezTo>
                <a:cubicBezTo>
                  <a:pt x="2706434" y="446517"/>
                  <a:pt x="1048147" y="375193"/>
                  <a:pt x="0" y="492443"/>
                </a:cubicBezTo>
                <a:cubicBezTo>
                  <a:pt x="-43176" y="326174"/>
                  <a:pt x="12635" y="237419"/>
                  <a:pt x="0" y="0"/>
                </a:cubicBezTo>
                <a:close/>
              </a:path>
              <a:path w="3707040" h="492443" stroke="0" extrusionOk="0">
                <a:moveTo>
                  <a:pt x="0" y="0"/>
                </a:moveTo>
                <a:cubicBezTo>
                  <a:pt x="520849" y="48260"/>
                  <a:pt x="2678250" y="25992"/>
                  <a:pt x="3707040" y="0"/>
                </a:cubicBezTo>
                <a:cubicBezTo>
                  <a:pt x="3693207" y="93936"/>
                  <a:pt x="3683945" y="288823"/>
                  <a:pt x="3707040" y="492443"/>
                </a:cubicBezTo>
                <a:cubicBezTo>
                  <a:pt x="3004052" y="460495"/>
                  <a:pt x="1199503" y="515345"/>
                  <a:pt x="0" y="492443"/>
                </a:cubicBezTo>
                <a:cubicBezTo>
                  <a:pt x="23051" y="416701"/>
                  <a:pt x="-38519" y="15229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808761005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блок «Деньги и цена»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C3EE82B-5D40-4425-A239-9AD5547B1B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218" y="1194113"/>
            <a:ext cx="6575306" cy="49314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612602" y="1584746"/>
            <a:ext cx="416806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Головоломка «Монетки»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Правило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оставление рисунка путем соединения квадратных фишек так, чтобы изображения совпали по цвету и номиналу.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68821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92D5A27-D46D-44DE-8A8E-17531BA997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331560" y="242177"/>
            <a:ext cx="3707040" cy="492443"/>
          </a:xfrm>
          <a:custGeom>
            <a:avLst/>
            <a:gdLst>
              <a:gd name="connsiteX0" fmla="*/ 0 w 3707040"/>
              <a:gd name="connsiteY0" fmla="*/ 0 h 492443"/>
              <a:gd name="connsiteX1" fmla="*/ 3707040 w 3707040"/>
              <a:gd name="connsiteY1" fmla="*/ 0 h 492443"/>
              <a:gd name="connsiteX2" fmla="*/ 3707040 w 3707040"/>
              <a:gd name="connsiteY2" fmla="*/ 492443 h 492443"/>
              <a:gd name="connsiteX3" fmla="*/ 0 w 3707040"/>
              <a:gd name="connsiteY3" fmla="*/ 492443 h 492443"/>
              <a:gd name="connsiteX4" fmla="*/ 0 w 3707040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7040" h="492443" fill="none" extrusionOk="0">
                <a:moveTo>
                  <a:pt x="0" y="0"/>
                </a:moveTo>
                <a:cubicBezTo>
                  <a:pt x="1233343" y="-98501"/>
                  <a:pt x="3253332" y="-19663"/>
                  <a:pt x="3707040" y="0"/>
                </a:cubicBezTo>
                <a:cubicBezTo>
                  <a:pt x="3714469" y="59057"/>
                  <a:pt x="3732947" y="351903"/>
                  <a:pt x="3707040" y="492443"/>
                </a:cubicBezTo>
                <a:cubicBezTo>
                  <a:pt x="2021701" y="393950"/>
                  <a:pt x="610470" y="643060"/>
                  <a:pt x="0" y="492443"/>
                </a:cubicBezTo>
                <a:cubicBezTo>
                  <a:pt x="-22441" y="317826"/>
                  <a:pt x="18056" y="87436"/>
                  <a:pt x="0" y="0"/>
                </a:cubicBezTo>
                <a:close/>
              </a:path>
              <a:path w="3707040" h="492443" stroke="0" extrusionOk="0">
                <a:moveTo>
                  <a:pt x="0" y="0"/>
                </a:moveTo>
                <a:cubicBezTo>
                  <a:pt x="1080819" y="-160275"/>
                  <a:pt x="2674937" y="64852"/>
                  <a:pt x="3707040" y="0"/>
                </a:cubicBezTo>
                <a:cubicBezTo>
                  <a:pt x="3698736" y="221297"/>
                  <a:pt x="3729747" y="432015"/>
                  <a:pt x="3707040" y="492443"/>
                </a:cubicBezTo>
                <a:cubicBezTo>
                  <a:pt x="2541517" y="486310"/>
                  <a:pt x="1246534" y="525907"/>
                  <a:pt x="0" y="492443"/>
                </a:cubicBezTo>
                <a:cubicBezTo>
                  <a:pt x="-8352" y="275575"/>
                  <a:pt x="29840" y="6597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579111871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блок «Деньги и цена»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662664" y="2068661"/>
            <a:ext cx="37748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«Выложи в ряд»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Правило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еобходимо расположить монеты в ряд соблюдая определенные условия.</a:t>
            </a:r>
            <a:endParaRPr lang="ru-RU" sz="24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B4FAE5-D929-40B6-8109-94DD09E105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55" y="3327543"/>
            <a:ext cx="1043126" cy="1043126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156E6C6F-D84C-4227-889F-8BD8D1AA23DC}"/>
              </a:ext>
            </a:extLst>
          </p:cNvPr>
          <p:cNvSpPr/>
          <p:nvPr/>
        </p:nvSpPr>
        <p:spPr>
          <a:xfrm>
            <a:off x="2340528" y="3642156"/>
            <a:ext cx="506027" cy="5215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B62CBB70-8849-4471-B589-16D878254464}"/>
              </a:ext>
            </a:extLst>
          </p:cNvPr>
          <p:cNvSpPr/>
          <p:nvPr/>
        </p:nvSpPr>
        <p:spPr>
          <a:xfrm>
            <a:off x="2976962" y="3642157"/>
            <a:ext cx="506027" cy="5215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23CF8F33-188B-4DE4-A246-462FA2FA2098}"/>
              </a:ext>
            </a:extLst>
          </p:cNvPr>
          <p:cNvSpPr/>
          <p:nvPr/>
        </p:nvSpPr>
        <p:spPr>
          <a:xfrm>
            <a:off x="3630647" y="3660286"/>
            <a:ext cx="506027" cy="5215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ADA6E825-BE84-4FB6-9B45-B1EFC16B6D93}"/>
              </a:ext>
            </a:extLst>
          </p:cNvPr>
          <p:cNvSpPr/>
          <p:nvPr/>
        </p:nvSpPr>
        <p:spPr>
          <a:xfrm>
            <a:off x="4267081" y="3660286"/>
            <a:ext cx="506027" cy="5215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4C1C9A56-EA81-449B-B43E-6A59D320A2D3}"/>
              </a:ext>
            </a:extLst>
          </p:cNvPr>
          <p:cNvSpPr/>
          <p:nvPr/>
        </p:nvSpPr>
        <p:spPr>
          <a:xfrm>
            <a:off x="4903515" y="3660288"/>
            <a:ext cx="506027" cy="52156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89F14EB-FA05-4533-BE01-DE31397AA0C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244" y="3330406"/>
            <a:ext cx="1145066" cy="1145066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0BE097C-42B6-429E-B9CC-200A0A31C28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824" y="1142044"/>
            <a:ext cx="1657672" cy="1648355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DD5308D-C82B-4B69-B9EF-0D5987B6BC07}"/>
              </a:ext>
            </a:extLst>
          </p:cNvPr>
          <p:cNvSpPr/>
          <p:nvPr/>
        </p:nvSpPr>
        <p:spPr>
          <a:xfrm>
            <a:off x="636586" y="3105318"/>
            <a:ext cx="6389492" cy="1631497"/>
          </a:xfrm>
          <a:prstGeom prst="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3765C776-9B2F-4D76-A2D6-71CE3E5E1ADC}"/>
              </a:ext>
            </a:extLst>
          </p:cNvPr>
          <p:cNvCxnSpPr/>
          <p:nvPr/>
        </p:nvCxnSpPr>
        <p:spPr>
          <a:xfrm flipH="1">
            <a:off x="1011570" y="3327543"/>
            <a:ext cx="1157096" cy="10431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DB2BEDAC-EFD5-4119-8271-5E1C47E2D15C}"/>
              </a:ext>
            </a:extLst>
          </p:cNvPr>
          <p:cNvCxnSpPr/>
          <p:nvPr/>
        </p:nvCxnSpPr>
        <p:spPr>
          <a:xfrm>
            <a:off x="954585" y="3327543"/>
            <a:ext cx="1214081" cy="104312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A0511DA5-B2D0-4446-9559-D684EC5481CD}"/>
              </a:ext>
            </a:extLst>
          </p:cNvPr>
          <p:cNvCxnSpPr>
            <a:cxnSpLocks/>
          </p:cNvCxnSpPr>
          <p:nvPr/>
        </p:nvCxnSpPr>
        <p:spPr>
          <a:xfrm flipH="1">
            <a:off x="2247260" y="3691119"/>
            <a:ext cx="662240" cy="4865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89796F9E-1D9B-42D1-9B6D-BE47649F67D1}"/>
              </a:ext>
            </a:extLst>
          </p:cNvPr>
          <p:cNvCxnSpPr>
            <a:cxnSpLocks/>
          </p:cNvCxnSpPr>
          <p:nvPr/>
        </p:nvCxnSpPr>
        <p:spPr>
          <a:xfrm>
            <a:off x="2340528" y="3660286"/>
            <a:ext cx="531083" cy="5328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CCD46778-6736-4069-B00F-DD7C37D8DDF6}"/>
              </a:ext>
            </a:extLst>
          </p:cNvPr>
          <p:cNvCxnSpPr>
            <a:cxnSpLocks/>
          </p:cNvCxnSpPr>
          <p:nvPr/>
        </p:nvCxnSpPr>
        <p:spPr>
          <a:xfrm>
            <a:off x="4903515" y="3667994"/>
            <a:ext cx="531083" cy="5328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BE281248-63B1-4CAD-850E-286BFB3F608E}"/>
              </a:ext>
            </a:extLst>
          </p:cNvPr>
          <p:cNvCxnSpPr>
            <a:cxnSpLocks/>
          </p:cNvCxnSpPr>
          <p:nvPr/>
        </p:nvCxnSpPr>
        <p:spPr>
          <a:xfrm flipH="1">
            <a:off x="4825408" y="3691119"/>
            <a:ext cx="662240" cy="4865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992D2DBB-8B60-4C20-9C19-D47F799F70B2}"/>
              </a:ext>
            </a:extLst>
          </p:cNvPr>
          <p:cNvCxnSpPr>
            <a:cxnSpLocks/>
          </p:cNvCxnSpPr>
          <p:nvPr/>
        </p:nvCxnSpPr>
        <p:spPr>
          <a:xfrm flipH="1">
            <a:off x="2916985" y="3689573"/>
            <a:ext cx="662240" cy="4865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98154B21-2028-4ED6-9705-FA64FA638330}"/>
              </a:ext>
            </a:extLst>
          </p:cNvPr>
          <p:cNvCxnSpPr>
            <a:cxnSpLocks/>
          </p:cNvCxnSpPr>
          <p:nvPr/>
        </p:nvCxnSpPr>
        <p:spPr>
          <a:xfrm>
            <a:off x="2960156" y="3660286"/>
            <a:ext cx="531083" cy="5328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334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1237B3B-8D29-4F21-A144-A28981D04D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1022677" y="621705"/>
            <a:ext cx="3707040" cy="492443"/>
          </a:xfrm>
          <a:custGeom>
            <a:avLst/>
            <a:gdLst>
              <a:gd name="connsiteX0" fmla="*/ 0 w 3707040"/>
              <a:gd name="connsiteY0" fmla="*/ 0 h 492443"/>
              <a:gd name="connsiteX1" fmla="*/ 3707040 w 3707040"/>
              <a:gd name="connsiteY1" fmla="*/ 0 h 492443"/>
              <a:gd name="connsiteX2" fmla="*/ 3707040 w 3707040"/>
              <a:gd name="connsiteY2" fmla="*/ 492443 h 492443"/>
              <a:gd name="connsiteX3" fmla="*/ 0 w 3707040"/>
              <a:gd name="connsiteY3" fmla="*/ 492443 h 492443"/>
              <a:gd name="connsiteX4" fmla="*/ 0 w 3707040"/>
              <a:gd name="connsiteY4" fmla="*/ 0 h 492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7040" h="492443" fill="none" extrusionOk="0">
                <a:moveTo>
                  <a:pt x="0" y="0"/>
                </a:moveTo>
                <a:cubicBezTo>
                  <a:pt x="839240" y="-84088"/>
                  <a:pt x="3130158" y="-115922"/>
                  <a:pt x="3707040" y="0"/>
                </a:cubicBezTo>
                <a:cubicBezTo>
                  <a:pt x="3723361" y="161345"/>
                  <a:pt x="3688512" y="437918"/>
                  <a:pt x="3707040" y="492443"/>
                </a:cubicBezTo>
                <a:cubicBezTo>
                  <a:pt x="2706434" y="446517"/>
                  <a:pt x="1048147" y="375193"/>
                  <a:pt x="0" y="492443"/>
                </a:cubicBezTo>
                <a:cubicBezTo>
                  <a:pt x="-43176" y="326174"/>
                  <a:pt x="12635" y="237419"/>
                  <a:pt x="0" y="0"/>
                </a:cubicBezTo>
                <a:close/>
              </a:path>
              <a:path w="3707040" h="492443" stroke="0" extrusionOk="0">
                <a:moveTo>
                  <a:pt x="0" y="0"/>
                </a:moveTo>
                <a:cubicBezTo>
                  <a:pt x="520849" y="48260"/>
                  <a:pt x="2678250" y="25992"/>
                  <a:pt x="3707040" y="0"/>
                </a:cubicBezTo>
                <a:cubicBezTo>
                  <a:pt x="3693207" y="93936"/>
                  <a:pt x="3683945" y="288823"/>
                  <a:pt x="3707040" y="492443"/>
                </a:cubicBezTo>
                <a:cubicBezTo>
                  <a:pt x="3004052" y="460495"/>
                  <a:pt x="1199503" y="515345"/>
                  <a:pt x="0" y="492443"/>
                </a:cubicBezTo>
                <a:cubicBezTo>
                  <a:pt x="23051" y="416701"/>
                  <a:pt x="-38519" y="15229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808761005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блок «Деньги и цена»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6951353" y="648606"/>
            <a:ext cx="476631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«Монетки в кошельке»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Цель</a:t>
            </a:r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научить ребёнка различать монеты, разменивать и собирать одну и ту же сумму разными способами.</a:t>
            </a:r>
          </a:p>
          <a:p>
            <a:pPr algn="ctr"/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i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Правило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: ребенку необходимо положить в кошелёк монетки, так чтобы в общей сумме получилось то число, которое указано на кошельке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7350A89-D1C0-4E59-957C-069CEE004A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9" t="1833" r="6077" b="14452"/>
          <a:stretch/>
        </p:blipFill>
        <p:spPr>
          <a:xfrm>
            <a:off x="766565" y="1538073"/>
            <a:ext cx="5971603" cy="44010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9535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8546E-EBF6-40E0-A113-A7545926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249180" y="1426713"/>
            <a:ext cx="47317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 </a:t>
            </a:r>
          </a:p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«Рекламные агенты»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Правило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карточки с изображениями различных товаров и услуг располагаются перед детьми вниз изображением, им необходимо взять одну из карточек и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прорекламировать изображенный на карточке товар интересно и эмоционально.</a:t>
            </a:r>
            <a:endParaRPr lang="ru-RU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4C85EE-DBC1-4AA2-B292-5C37323DF519}"/>
              </a:ext>
            </a:extLst>
          </p:cNvPr>
          <p:cNvSpPr txBox="1"/>
          <p:nvPr/>
        </p:nvSpPr>
        <p:spPr>
          <a:xfrm>
            <a:off x="654907" y="314547"/>
            <a:ext cx="7947869" cy="892552"/>
          </a:xfrm>
          <a:custGeom>
            <a:avLst/>
            <a:gdLst>
              <a:gd name="connsiteX0" fmla="*/ 0 w 7947869"/>
              <a:gd name="connsiteY0" fmla="*/ 0 h 892552"/>
              <a:gd name="connsiteX1" fmla="*/ 7947869 w 7947869"/>
              <a:gd name="connsiteY1" fmla="*/ 0 h 892552"/>
              <a:gd name="connsiteX2" fmla="*/ 7947869 w 7947869"/>
              <a:gd name="connsiteY2" fmla="*/ 892552 h 892552"/>
              <a:gd name="connsiteX3" fmla="*/ 0 w 7947869"/>
              <a:gd name="connsiteY3" fmla="*/ 892552 h 892552"/>
              <a:gd name="connsiteX4" fmla="*/ 0 w 7947869"/>
              <a:gd name="connsiteY4" fmla="*/ 0 h 892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869" h="892552" fill="none" extrusionOk="0">
                <a:moveTo>
                  <a:pt x="0" y="0"/>
                </a:moveTo>
                <a:cubicBezTo>
                  <a:pt x="2985137" y="147984"/>
                  <a:pt x="6026888" y="-138472"/>
                  <a:pt x="7947869" y="0"/>
                </a:cubicBezTo>
                <a:cubicBezTo>
                  <a:pt x="7945610" y="423396"/>
                  <a:pt x="7926977" y="536147"/>
                  <a:pt x="7947869" y="892552"/>
                </a:cubicBezTo>
                <a:cubicBezTo>
                  <a:pt x="6039158" y="879065"/>
                  <a:pt x="1338531" y="775076"/>
                  <a:pt x="0" y="892552"/>
                </a:cubicBezTo>
                <a:cubicBezTo>
                  <a:pt x="53369" y="707766"/>
                  <a:pt x="-17228" y="331761"/>
                  <a:pt x="0" y="0"/>
                </a:cubicBezTo>
                <a:close/>
              </a:path>
              <a:path w="7947869" h="892552" stroke="0" extrusionOk="0">
                <a:moveTo>
                  <a:pt x="0" y="0"/>
                </a:moveTo>
                <a:cubicBezTo>
                  <a:pt x="1005001" y="14846"/>
                  <a:pt x="5354305" y="-5891"/>
                  <a:pt x="7947869" y="0"/>
                </a:cubicBezTo>
                <a:cubicBezTo>
                  <a:pt x="7950330" y="148865"/>
                  <a:pt x="8026213" y="779292"/>
                  <a:pt x="7947869" y="892552"/>
                </a:cubicBezTo>
                <a:cubicBezTo>
                  <a:pt x="4471456" y="769328"/>
                  <a:pt x="2445313" y="766352"/>
                  <a:pt x="0" y="892552"/>
                </a:cubicBezTo>
                <a:cubicBezTo>
                  <a:pt x="-4345" y="458303"/>
                  <a:pt x="-13072" y="258701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блок «Реклама: правда и ложь, разум и чувства, желания и возможности»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FD9AB3-3E3A-438B-990B-B304BF5C55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6" b="22071"/>
          <a:stretch/>
        </p:blipFill>
        <p:spPr>
          <a:xfrm>
            <a:off x="622721" y="1766657"/>
            <a:ext cx="6415436" cy="38150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93274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FD8546E-EBF6-40E0-A113-A7545926FF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FCE2EA2-607E-47CD-A183-0514D366B120}"/>
              </a:ext>
            </a:extLst>
          </p:cNvPr>
          <p:cNvSpPr txBox="1"/>
          <p:nvPr/>
        </p:nvSpPr>
        <p:spPr>
          <a:xfrm>
            <a:off x="7173157" y="2090172"/>
            <a:ext cx="473179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Игра  </a:t>
            </a:r>
          </a:p>
          <a:p>
            <a:pPr algn="ctr"/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Дороже - дешевле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</a:p>
          <a:p>
            <a:pPr algn="ctr"/>
            <a:r>
              <a:rPr lang="ru-RU" sz="2400" i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Цель игры</a:t>
            </a:r>
            <a:r>
              <a:rPr lang="ru-RU" sz="24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</a:rPr>
              <a:t>продолжать учить детей определять цену товара и сравнивать товары по цене между собой 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8A465-374A-4CCB-97AF-89D5D445CEAB}"/>
              </a:ext>
            </a:extLst>
          </p:cNvPr>
          <p:cNvSpPr txBox="1"/>
          <p:nvPr/>
        </p:nvSpPr>
        <p:spPr>
          <a:xfrm>
            <a:off x="654907" y="314547"/>
            <a:ext cx="7947869" cy="892552"/>
          </a:xfrm>
          <a:custGeom>
            <a:avLst/>
            <a:gdLst>
              <a:gd name="connsiteX0" fmla="*/ 0 w 7947869"/>
              <a:gd name="connsiteY0" fmla="*/ 0 h 892552"/>
              <a:gd name="connsiteX1" fmla="*/ 7947869 w 7947869"/>
              <a:gd name="connsiteY1" fmla="*/ 0 h 892552"/>
              <a:gd name="connsiteX2" fmla="*/ 7947869 w 7947869"/>
              <a:gd name="connsiteY2" fmla="*/ 892552 h 892552"/>
              <a:gd name="connsiteX3" fmla="*/ 0 w 7947869"/>
              <a:gd name="connsiteY3" fmla="*/ 892552 h 892552"/>
              <a:gd name="connsiteX4" fmla="*/ 0 w 7947869"/>
              <a:gd name="connsiteY4" fmla="*/ 0 h 892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869" h="892552" fill="none" extrusionOk="0">
                <a:moveTo>
                  <a:pt x="0" y="0"/>
                </a:moveTo>
                <a:cubicBezTo>
                  <a:pt x="2985137" y="147984"/>
                  <a:pt x="6026888" y="-138472"/>
                  <a:pt x="7947869" y="0"/>
                </a:cubicBezTo>
                <a:cubicBezTo>
                  <a:pt x="7945610" y="423396"/>
                  <a:pt x="7926977" y="536147"/>
                  <a:pt x="7947869" y="892552"/>
                </a:cubicBezTo>
                <a:cubicBezTo>
                  <a:pt x="6039158" y="879065"/>
                  <a:pt x="1338531" y="775076"/>
                  <a:pt x="0" y="892552"/>
                </a:cubicBezTo>
                <a:cubicBezTo>
                  <a:pt x="53369" y="707766"/>
                  <a:pt x="-17228" y="331761"/>
                  <a:pt x="0" y="0"/>
                </a:cubicBezTo>
                <a:close/>
              </a:path>
              <a:path w="7947869" h="892552" stroke="0" extrusionOk="0">
                <a:moveTo>
                  <a:pt x="0" y="0"/>
                </a:moveTo>
                <a:cubicBezTo>
                  <a:pt x="1005001" y="14846"/>
                  <a:pt x="5354305" y="-5891"/>
                  <a:pt x="7947869" y="0"/>
                </a:cubicBezTo>
                <a:cubicBezTo>
                  <a:pt x="7950330" y="148865"/>
                  <a:pt x="8026213" y="779292"/>
                  <a:pt x="7947869" y="892552"/>
                </a:cubicBezTo>
                <a:cubicBezTo>
                  <a:pt x="4471456" y="769328"/>
                  <a:pt x="2445313" y="766352"/>
                  <a:pt x="0" y="892552"/>
                </a:cubicBezTo>
                <a:cubicBezTo>
                  <a:pt x="-4345" y="458303"/>
                  <a:pt x="-13072" y="258701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2998267428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блок «Полезные экономические навыки и привычки в быту»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BF7D019-C021-4975-AA6E-9CC580D3E9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0" t="7767" r="8413" b="10033"/>
          <a:stretch/>
        </p:blipFill>
        <p:spPr>
          <a:xfrm>
            <a:off x="941032" y="1521646"/>
            <a:ext cx="6036815" cy="47857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9578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978</TotalTime>
  <Words>459</Words>
  <Application>Microsoft Office PowerPoint</Application>
  <PresentationFormat>Широкоэкранный</PresentationFormat>
  <Paragraphs>64</Paragraphs>
  <Slides>14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Elana</dc:creator>
  <cp:lastModifiedBy>admin</cp:lastModifiedBy>
  <cp:revision>30</cp:revision>
  <dcterms:created xsi:type="dcterms:W3CDTF">2022-09-01T07:56:00Z</dcterms:created>
  <dcterms:modified xsi:type="dcterms:W3CDTF">2025-01-29T12:21:01Z</dcterms:modified>
</cp:coreProperties>
</file>