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8" r:id="rId2"/>
    <p:sldId id="256" r:id="rId3"/>
    <p:sldId id="259" r:id="rId4"/>
    <p:sldId id="260" r:id="rId5"/>
    <p:sldId id="261" r:id="rId6"/>
    <p:sldId id="262" r:id="rId7"/>
    <p:sldId id="263" r:id="rId8"/>
    <p:sldId id="266" r:id="rId9"/>
    <p:sldId id="26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594" y="-3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B51A9F9-7FD6-493A-A837-0715D4472852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BF12C03-0B5D-40F4-A770-397DF34B87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51A9F9-7FD6-493A-A837-0715D4472852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F12C03-0B5D-40F4-A770-397DF34B87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51A9F9-7FD6-493A-A837-0715D4472852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F12C03-0B5D-40F4-A770-397DF34B87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51A9F9-7FD6-493A-A837-0715D4472852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F12C03-0B5D-40F4-A770-397DF34B87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51A9F9-7FD6-493A-A837-0715D4472852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F12C03-0B5D-40F4-A770-397DF34B87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51A9F9-7FD6-493A-A837-0715D4472852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F12C03-0B5D-40F4-A770-397DF34B87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51A9F9-7FD6-493A-A837-0715D4472852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F12C03-0B5D-40F4-A770-397DF34B87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51A9F9-7FD6-493A-A837-0715D4472852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F12C03-0B5D-40F4-A770-397DF34B87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51A9F9-7FD6-493A-A837-0715D4472852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F12C03-0B5D-40F4-A770-397DF34B87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B51A9F9-7FD6-493A-A837-0715D4472852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F12C03-0B5D-40F4-A770-397DF34B87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B51A9F9-7FD6-493A-A837-0715D4472852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BF12C03-0B5D-40F4-A770-397DF34B87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B51A9F9-7FD6-493A-A837-0715D4472852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BF12C03-0B5D-40F4-A770-397DF34B876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692696"/>
            <a:ext cx="2376264" cy="4868870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995078"/>
          </a:xfrm>
        </p:spPr>
        <p:txBody>
          <a:bodyPr>
            <a:normAutofit fontScale="90000"/>
          </a:bodyPr>
          <a:lstStyle/>
          <a:p>
            <a:r>
              <a:rPr lang="ru-RU" sz="6000" dirty="0" smtClean="0"/>
              <a:t>         </a:t>
            </a:r>
            <a:r>
              <a:rPr lang="ru-RU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ГИА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ПО АНГЛИЙСКОМУ ЯЗЫКУ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81196">
            <a:off x="1119539" y="3284984"/>
            <a:ext cx="3160506" cy="2555947"/>
          </a:xfrm>
          <a:prstGeom prst="rect">
            <a:avLst/>
          </a:prstGeom>
          <a:ln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55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</a:ln>
          <a:effectLst>
            <a:innerShdw blurRad="317500" dir="10320000">
              <a:schemeClr val="accent1"/>
            </a:innerShdw>
          </a:effectLst>
          <a:scene3d>
            <a:camera prst="isometricRightUp"/>
            <a:lightRig rig="threePt" dir="t"/>
          </a:scene3d>
          <a:sp3d>
            <a:bevelT/>
            <a:bevelB w="139700" h="139700" prst="divot"/>
          </a:sp3d>
        </p:spPr>
      </p:pic>
    </p:spTree>
    <p:extLst>
      <p:ext uri="{BB962C8B-B14F-4D97-AF65-F5344CB8AC3E}">
        <p14:creationId xmlns:p14="http://schemas.microsoft.com/office/powerpoint/2010/main" xmlns="" val="33212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340768"/>
            <a:ext cx="2304256" cy="2304256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13813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Учебно-методические пособия по подготовке к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ГИА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английскому языку</a:t>
            </a:r>
            <a:endParaRPr lang="ru-RU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16216" y="1412776"/>
            <a:ext cx="1695445" cy="23566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64288" y="3933056"/>
            <a:ext cx="1683689" cy="244900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71800" y="1628800"/>
            <a:ext cx="1972684" cy="2736304"/>
          </a:xfrm>
          <a:prstGeom prst="rect">
            <a:avLst/>
          </a:prstGeom>
        </p:spPr>
      </p:pic>
      <p:pic>
        <p:nvPicPr>
          <p:cNvPr id="47106" name="Picture 2" descr="https://2019-god.com/wp-content/uploads/2018/10/oge-po-anglijskomu-yazyku-v-2019-godu-4.jpg"/>
          <p:cNvPicPr>
            <a:picLocks noChangeAspect="1" noChangeArrowheads="1"/>
          </p:cNvPicPr>
          <p:nvPr/>
        </p:nvPicPr>
        <p:blipFill>
          <a:blip r:embed="rId6" cstate="print"/>
          <a:srcRect l="17885" r="17281"/>
          <a:stretch>
            <a:fillRect/>
          </a:stretch>
        </p:blipFill>
        <p:spPr bwMode="auto">
          <a:xfrm>
            <a:off x="827584" y="3789040"/>
            <a:ext cx="2088232" cy="2232248"/>
          </a:xfrm>
          <a:prstGeom prst="rect">
            <a:avLst/>
          </a:prstGeom>
          <a:noFill/>
        </p:spPr>
      </p:pic>
      <p:pic>
        <p:nvPicPr>
          <p:cNvPr id="47108" name="Picture 4" descr="https://reshator.org/content/class-9/angliyskii/9-klass-anglijskij-jazyk-spotlight/titl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88024" y="4077072"/>
            <a:ext cx="1792799" cy="259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61872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                                  </a:t>
            </a:r>
            <a:r>
              <a:rPr lang="ru-RU" b="1" i="1" u="sng" dirty="0" smtClean="0">
                <a:solidFill>
                  <a:srgbClr val="0070C0"/>
                </a:solidFill>
              </a:rPr>
              <a:t>Раздел по подготовке к ЕГЭ</a:t>
            </a:r>
            <a:endParaRPr lang="ru-RU" b="1" i="1" u="sng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рамках подготовки к ЕГЭ по учебнику 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Spotlight</a:t>
            </a:r>
            <a:endParaRPr lang="ru-RU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1"/>
            <a:ext cx="3240360" cy="4674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Стрелка влево 8"/>
          <p:cNvSpPr/>
          <p:nvPr/>
        </p:nvSpPr>
        <p:spPr>
          <a:xfrm>
            <a:off x="1547664" y="1556791"/>
            <a:ext cx="2160240" cy="21147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3631" y="1916832"/>
            <a:ext cx="3255208" cy="4422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4730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91264" cy="5039072"/>
          </a:xfrm>
        </p:spPr>
        <p:txBody>
          <a:bodyPr/>
          <a:lstStyle/>
          <a:p>
            <a:pPr marL="0" indent="0">
              <a:buNone/>
            </a:pPr>
            <a:r>
              <a:rPr lang="en-US" sz="4000" b="1" dirty="0" smtClean="0">
                <a:solidFill>
                  <a:srgbClr val="002060"/>
                </a:solidFill>
              </a:rPr>
              <a:t>C3</a:t>
            </a:r>
            <a:r>
              <a:rPr lang="en-US" dirty="0" smtClean="0"/>
              <a:t> – </a:t>
            </a:r>
            <a:r>
              <a:rPr lang="ru-RU" dirty="0" smtClean="0"/>
              <a:t>чтение текста с выражением;</a:t>
            </a:r>
          </a:p>
          <a:p>
            <a:pPr marL="0" indent="0">
              <a:buNone/>
            </a:pPr>
            <a:r>
              <a:rPr lang="ru-RU" sz="4000" b="1" dirty="0" smtClean="0">
                <a:solidFill>
                  <a:srgbClr val="002060"/>
                </a:solidFill>
              </a:rPr>
              <a:t>С4</a:t>
            </a:r>
            <a:r>
              <a:rPr lang="ru-RU" dirty="0" smtClean="0"/>
              <a:t> – Задать 5 вопросов на предложенную тему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Подготовка к Устной части ЕГЭ</a:t>
            </a:r>
            <a:endParaRPr lang="ru-RU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433712"/>
            <a:ext cx="2647950" cy="390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455664"/>
            <a:ext cx="2647950" cy="390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70300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219256" cy="4895056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</a:rPr>
              <a:t>C5 – </a:t>
            </a:r>
            <a:r>
              <a:rPr lang="ru-RU" sz="2800" dirty="0" smtClean="0"/>
              <a:t>описание картинки по плану</a:t>
            </a:r>
          </a:p>
          <a:p>
            <a:endParaRPr lang="ru-RU" sz="28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Подготовка к Устной части ЕГЭ</a:t>
            </a:r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5840" y="2133713"/>
            <a:ext cx="3318088" cy="2094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869195"/>
            <a:ext cx="2808312" cy="2310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209393"/>
            <a:ext cx="2959310" cy="2258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2163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С6</a:t>
            </a:r>
            <a:r>
              <a:rPr lang="ru-RU" dirty="0" smtClean="0"/>
              <a:t> – сравнение двух картинок по плану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Подготовка к Устной части ЕГЭ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996952"/>
            <a:ext cx="2664296" cy="2607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290965"/>
            <a:ext cx="2520280" cy="255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1434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784976" cy="511108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Ведение мониторинга подготовки к ЕГЭ</a:t>
            </a:r>
          </a:p>
          <a:p>
            <a:endParaRPr lang="ru-RU" sz="3600" b="1" dirty="0" smtClean="0">
              <a:solidFill>
                <a:srgbClr val="002060"/>
              </a:solidFill>
            </a:endParaRPr>
          </a:p>
          <a:p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568952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Методический подход в подготовке к ЕГЭ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88840"/>
            <a:ext cx="8136904" cy="4435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51342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Подготовка к ЕГЭ </a:t>
            </a:r>
            <a:r>
              <a:rPr lang="en-US" b="1" dirty="0" smtClean="0">
                <a:solidFill>
                  <a:srgbClr val="C00000"/>
                </a:solidFill>
              </a:rPr>
              <a:t/>
            </a:r>
            <a:br>
              <a:rPr lang="en-US" b="1" dirty="0" smtClean="0">
                <a:solidFill>
                  <a:srgbClr val="C00000"/>
                </a:solidFill>
              </a:rPr>
            </a:br>
            <a:r>
              <a:rPr lang="en-US" b="1" u="sng" dirty="0" smtClean="0">
                <a:solidFill>
                  <a:srgbClr val="C00000"/>
                </a:solidFill>
              </a:rPr>
              <a:t>On-line!</a:t>
            </a:r>
            <a:endParaRPr lang="ru-RU" b="1" u="sng" dirty="0">
              <a:solidFill>
                <a:srgbClr val="C00000"/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832" y="1424856"/>
            <a:ext cx="8431578" cy="4740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4661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11108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Подготовка к ЕГЭ по английскому языку эффективна, если</a:t>
            </a:r>
          </a:p>
          <a:p>
            <a:pPr marL="514350" indent="-514350">
              <a:buAutoNum type="arabicParenR"/>
            </a:pPr>
            <a:r>
              <a:rPr lang="ru-RU" dirty="0" smtClean="0">
                <a:solidFill>
                  <a:srgbClr val="002060"/>
                </a:solidFill>
              </a:rPr>
              <a:t>Имеется правильно подобранная методическая литература;</a:t>
            </a:r>
          </a:p>
          <a:p>
            <a:pPr marL="514350" indent="-514350">
              <a:buAutoNum type="arabicParenR"/>
            </a:pPr>
            <a:r>
              <a:rPr lang="ru-RU" dirty="0" smtClean="0">
                <a:solidFill>
                  <a:srgbClr val="002060"/>
                </a:solidFill>
              </a:rPr>
              <a:t>Ведется подготовка по форме ЕГЭ на протяжении многих лет обучающего процесса;</a:t>
            </a:r>
          </a:p>
          <a:p>
            <a:pPr marL="514350" indent="-514350">
              <a:buAutoNum type="arabicParenR"/>
            </a:pPr>
            <a:r>
              <a:rPr lang="ru-RU" dirty="0" smtClean="0">
                <a:solidFill>
                  <a:srgbClr val="002060"/>
                </a:solidFill>
              </a:rPr>
              <a:t>Предпринимаются меры по преодолению затруднений по подготовке к ЕГЭ на основе данных мониторинга;</a:t>
            </a:r>
          </a:p>
          <a:p>
            <a:pPr marL="514350" indent="-514350">
              <a:buAutoNum type="arabicParenR"/>
            </a:pPr>
            <a:r>
              <a:rPr lang="ru-RU" dirty="0" smtClean="0">
                <a:solidFill>
                  <a:srgbClr val="002060"/>
                </a:solidFill>
              </a:rPr>
              <a:t> Организуется индивидуализация процесса подготовки к ЕГЭ по английскому языку;</a:t>
            </a:r>
          </a:p>
          <a:p>
            <a:pPr marL="514350" indent="-514350">
              <a:buAutoNum type="arabicParenR"/>
            </a:pPr>
            <a:r>
              <a:rPr lang="ru-RU" dirty="0" smtClean="0">
                <a:solidFill>
                  <a:srgbClr val="002060"/>
                </a:solidFill>
              </a:rPr>
              <a:t>Ведется контроль уровня подготовки к ЕГЭ;</a:t>
            </a:r>
          </a:p>
          <a:p>
            <a:pPr marL="514350" indent="-514350">
              <a:buAutoNum type="arabicParenR"/>
            </a:pPr>
            <a:r>
              <a:rPr lang="ru-RU" dirty="0" smtClean="0">
                <a:solidFill>
                  <a:srgbClr val="002060"/>
                </a:solidFill>
              </a:rPr>
              <a:t>Применяются разнообразные методики по подготовке к ЕГЭ.</a:t>
            </a:r>
          </a:p>
          <a:p>
            <a:pPr marL="0" indent="0">
              <a:buNone/>
            </a:pP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rgbClr val="C00000"/>
                </a:solidFill>
              </a:rPr>
              <a:t>ВЫВОДЫ:</a:t>
            </a:r>
            <a:br>
              <a:rPr lang="ru-RU" b="1" u="sng" dirty="0" smtClean="0">
                <a:solidFill>
                  <a:srgbClr val="C00000"/>
                </a:solidFill>
              </a:rPr>
            </a:br>
            <a:endParaRPr lang="ru-RU" b="1" u="sng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7926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250</TotalTime>
  <Words>151</Words>
  <Application>Microsoft Office PowerPoint</Application>
  <PresentationFormat>Экран (4:3)</PresentationFormat>
  <Paragraphs>23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Открытая</vt:lpstr>
      <vt:lpstr>         ГИА                      ПО АНГЛИЙСКОМУ ЯЗЫКУ </vt:lpstr>
      <vt:lpstr>Учебно-методические пособия по подготовке к ГИА по английскому языку</vt:lpstr>
      <vt:lpstr>В рамках подготовки к ЕГЭ по учебнику Spotlight</vt:lpstr>
      <vt:lpstr>Подготовка к Устной части ЕГЭ</vt:lpstr>
      <vt:lpstr>Подготовка к Устной части ЕГЭ</vt:lpstr>
      <vt:lpstr>Подготовка к Устной части ЕГЭ</vt:lpstr>
      <vt:lpstr>Методический подход в подготовке к ЕГЭ</vt:lpstr>
      <vt:lpstr>Подготовка к ЕГЭ  On-line!</vt:lpstr>
      <vt:lpstr>ВЫВОДЫ: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ГИА                      ПО АНГЛИЙСКОМУ ЯЗЫКУ</dc:title>
  <dc:creator>Света</dc:creator>
  <cp:lastModifiedBy>Пользователь</cp:lastModifiedBy>
  <cp:revision>18</cp:revision>
  <dcterms:created xsi:type="dcterms:W3CDTF">2015-03-29T14:44:55Z</dcterms:created>
  <dcterms:modified xsi:type="dcterms:W3CDTF">2021-01-16T13:29:53Z</dcterms:modified>
</cp:coreProperties>
</file>