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2" r:id="rId2"/>
    <p:sldMasterId id="2147483906" r:id="rId3"/>
    <p:sldMasterId id="2147483918" r:id="rId4"/>
    <p:sldMasterId id="2147483930" r:id="rId5"/>
    <p:sldMasterId id="2147483942" r:id="rId6"/>
    <p:sldMasterId id="2147484074" r:id="rId7"/>
  </p:sldMasterIdLst>
  <p:notesMasterIdLst>
    <p:notesMasterId r:id="rId34"/>
  </p:notesMasterIdLst>
  <p:sldIdLst>
    <p:sldId id="257" r:id="rId8"/>
    <p:sldId id="351" r:id="rId9"/>
    <p:sldId id="365" r:id="rId10"/>
    <p:sldId id="369" r:id="rId11"/>
    <p:sldId id="370" r:id="rId12"/>
    <p:sldId id="371" r:id="rId13"/>
    <p:sldId id="372" r:id="rId14"/>
    <p:sldId id="373" r:id="rId15"/>
    <p:sldId id="361" r:id="rId16"/>
    <p:sldId id="374" r:id="rId17"/>
    <p:sldId id="375" r:id="rId18"/>
    <p:sldId id="353" r:id="rId19"/>
    <p:sldId id="352" r:id="rId20"/>
    <p:sldId id="322" r:id="rId21"/>
    <p:sldId id="323" r:id="rId22"/>
    <p:sldId id="362" r:id="rId23"/>
    <p:sldId id="324" r:id="rId24"/>
    <p:sldId id="325" r:id="rId25"/>
    <p:sldId id="326" r:id="rId26"/>
    <p:sldId id="345" r:id="rId27"/>
    <p:sldId id="346" r:id="rId28"/>
    <p:sldId id="355" r:id="rId29"/>
    <p:sldId id="356" r:id="rId30"/>
    <p:sldId id="376" r:id="rId31"/>
    <p:sldId id="363" r:id="rId32"/>
    <p:sldId id="377" r:id="rId33"/>
  </p:sldIdLst>
  <p:sldSz cx="9144000" cy="5143500" type="screen16x9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99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12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81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42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0243" algn="l" defTabSz="91212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36233" algn="l" defTabSz="91212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92336" algn="l" defTabSz="91212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48395" algn="l" defTabSz="91212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CC99"/>
    <a:srgbClr val="FFFFA3"/>
    <a:srgbClr val="A50021"/>
    <a:srgbClr val="0C788E"/>
    <a:srgbClr val="00233E"/>
    <a:srgbClr val="422C16"/>
    <a:srgbClr val="54381C"/>
    <a:srgbClr val="003300"/>
    <a:srgbClr val="812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38" autoAdjust="0"/>
    <p:restoredTop sz="96547" autoAdjust="0"/>
  </p:normalViewPr>
  <p:slideViewPr>
    <p:cSldViewPr>
      <p:cViewPr varScale="1">
        <p:scale>
          <a:sx n="109" d="100"/>
          <a:sy n="109" d="100"/>
        </p:scale>
        <p:origin x="1171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suvorova\Desktop\&#1056;&#1077;&#1081;&#1090;&#1080;&#1085;&#107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suvorova\Desktop\&#1056;&#1077;&#1081;&#1090;&#1080;&#1085;&#107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suvorova\Desktop\&#1056;&#1077;&#1081;&#1090;&#1080;&#1085;&#107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.suvorova\Desktop\&#1056;&#1077;&#1081;&#1090;&#1080;&#1085;&#107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rillo\home\strategiya\cenbum\2019\&#1050;&#1072;&#1090;&#1103;\&#1060;&#1080;&#1085;&#1075;&#1088;&#1072;&#1084;&#1086;&#1090;&#1085;&#1086;&#1089;&#1090;&#1100;\&#1082;&#1088;&#1077;&#1076;&#1080;&#1090;&#1099;%20&#1080;%20&#1076;&#1077;&#1087;&#1086;&#1079;&#1080;&#1090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rillo\home\strategiya\cenbum\2019\&#1050;&#1072;&#1090;&#1103;\&#1060;&#1080;&#1085;&#1075;&#1088;&#1072;&#1084;&#1086;&#1090;&#1085;&#1086;&#1089;&#1090;&#1100;\&#1082;&#1088;&#1077;&#1076;&#1080;&#1090;&#1099;%20&#1080;%20&#1076;&#1077;&#1087;&#1086;&#1079;&#1080;&#1090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rillo\home\strategiya\cenbum\2019\&#1050;&#1072;&#1090;&#1103;\&#1060;&#1080;&#1085;&#1075;&#1088;&#1072;&#1084;&#1086;&#1090;&#1085;&#1086;&#1089;&#1090;&#1100;\&#1082;&#1088;&#1077;&#1076;&#1080;&#1090;&#1099;%20&#1080;%20&#1076;&#1077;&#1087;&#1086;&#1079;&#1080;&#1090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rillo\home\strategiya\cenbum\2019\&#1050;&#1072;&#1090;&#1103;\&#1060;&#1080;&#1085;&#1075;&#1088;&#1072;&#1084;&#1086;&#1090;&#1085;&#1086;&#1089;&#1090;&#1100;\&#1082;&#1088;&#1077;&#1076;&#1080;&#1090;&#1099;%20&#1080;%20&#1076;&#1077;&#1087;&#1086;&#1079;&#1080;&#1090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brillo\home\strategiya\cenbum\2019\&#1050;&#1072;&#1090;&#1103;\&#1060;&#1080;&#1085;&#1075;&#1088;&#1072;&#1084;&#1086;&#1090;&#1085;&#1086;&#1089;&#1090;&#110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27000" h="31750"/>
            </a:sp3d>
          </c:spPr>
          <c:invertIfNegative val="0"/>
          <c:dLbls>
            <c:dLbl>
              <c:idx val="8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268-44C4-9BA1-097BDFE1E1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Лист1!$C$4:$C$20</c:f>
              <c:strCache>
                <c:ptCount val="17"/>
                <c:pt idx="0">
                  <c:v>Словения</c:v>
                </c:pt>
                <c:pt idx="1">
                  <c:v>Австрия</c:v>
                </c:pt>
                <c:pt idx="2">
                  <c:v>Германия</c:v>
                </c:pt>
                <c:pt idx="3">
                  <c:v>Эстония</c:v>
                </c:pt>
                <c:pt idx="4">
                  <c:v>Португалия</c:v>
                </c:pt>
                <c:pt idx="5">
                  <c:v>Польша</c:v>
                </c:pt>
                <c:pt idx="6">
                  <c:v>Чехия</c:v>
                </c:pt>
                <c:pt idx="7">
                  <c:v>Молдова</c:v>
                </c:pt>
                <c:pt idx="8">
                  <c:v>РОССИЯ</c:v>
                </c:pt>
                <c:pt idx="9">
                  <c:v>Болгария</c:v>
                </c:pt>
                <c:pt idx="10">
                  <c:v>Венгрия</c:v>
                </c:pt>
                <c:pt idx="11">
                  <c:v>Хорватия</c:v>
                </c:pt>
                <c:pt idx="12">
                  <c:v>Грузия</c:v>
                </c:pt>
                <c:pt idx="13">
                  <c:v>Северная Македония</c:v>
                </c:pt>
                <c:pt idx="14">
                  <c:v>Черногория</c:v>
                </c:pt>
                <c:pt idx="15">
                  <c:v>Румыния</c:v>
                </c:pt>
                <c:pt idx="16">
                  <c:v>Италия</c:v>
                </c:pt>
              </c:strCache>
            </c:strRef>
          </c:cat>
          <c:val>
            <c:numRef>
              <c:f>Лист1!$D$4:$D$20</c:f>
              <c:numCache>
                <c:formatCode>General</c:formatCode>
                <c:ptCount val="17"/>
                <c:pt idx="0">
                  <c:v>14.7</c:v>
                </c:pt>
                <c:pt idx="1">
                  <c:v>14.4</c:v>
                </c:pt>
                <c:pt idx="2">
                  <c:v>13.9</c:v>
                </c:pt>
                <c:pt idx="3">
                  <c:v>13.3</c:v>
                </c:pt>
                <c:pt idx="4">
                  <c:v>13.1</c:v>
                </c:pt>
                <c:pt idx="5">
                  <c:v>13.1</c:v>
                </c:pt>
                <c:pt idx="6">
                  <c:v>13</c:v>
                </c:pt>
                <c:pt idx="7">
                  <c:v>12.6</c:v>
                </c:pt>
                <c:pt idx="8">
                  <c:v>12.5</c:v>
                </c:pt>
                <c:pt idx="9">
                  <c:v>12.3</c:v>
                </c:pt>
                <c:pt idx="10">
                  <c:v>12.3</c:v>
                </c:pt>
                <c:pt idx="11">
                  <c:v>12.3</c:v>
                </c:pt>
                <c:pt idx="12">
                  <c:v>12.1</c:v>
                </c:pt>
                <c:pt idx="13">
                  <c:v>11.8</c:v>
                </c:pt>
                <c:pt idx="14">
                  <c:v>11.5</c:v>
                </c:pt>
                <c:pt idx="15">
                  <c:v>11.2</c:v>
                </c:pt>
                <c:pt idx="16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68-44C4-9BA1-097BDFE1E1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7596800"/>
        <c:axId val="108307200"/>
        <c:axId val="0"/>
      </c:bar3DChart>
      <c:catAx>
        <c:axId val="107596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108307200"/>
        <c:crosses val="autoZero"/>
        <c:auto val="1"/>
        <c:lblAlgn val="ctr"/>
        <c:lblOffset val="100"/>
        <c:noMultiLvlLbl val="0"/>
      </c:catAx>
      <c:valAx>
        <c:axId val="108307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759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00B050"/>
                </a:gs>
                <a:gs pos="50000">
                  <a:srgbClr val="92D050"/>
                </a:gs>
                <a:gs pos="0">
                  <a:srgbClr val="FFFFA3"/>
                </a:gs>
              </a:gsLst>
              <a:path path="shape">
                <a:fillToRect l="50000" t="50000" r="50000" b="50000"/>
              </a:path>
            </a:gradFill>
            <a:scene3d>
              <a:camera prst="orthographicFront"/>
              <a:lightRig rig="threePt" dir="t"/>
            </a:scene3d>
            <a:sp3d>
              <a:bevelT w="177800" h="19050"/>
            </a:sp3d>
          </c:spPr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20A-44BE-8A03-7183C4A9C4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Лист1!$C$25:$C$41</c:f>
              <c:strCache>
                <c:ptCount val="17"/>
                <c:pt idx="0">
                  <c:v>Австрия</c:v>
                </c:pt>
                <c:pt idx="1">
                  <c:v>Германия</c:v>
                </c:pt>
                <c:pt idx="2">
                  <c:v>Польша</c:v>
                </c:pt>
                <c:pt idx="3">
                  <c:v>Эстония</c:v>
                </c:pt>
                <c:pt idx="4">
                  <c:v>Словения</c:v>
                </c:pt>
                <c:pt idx="5">
                  <c:v>РОССИЯ</c:v>
                </c:pt>
                <c:pt idx="6">
                  <c:v>Венгрия</c:v>
                </c:pt>
                <c:pt idx="7">
                  <c:v>Чехия</c:v>
                </c:pt>
                <c:pt idx="8">
                  <c:v>Хорватия</c:v>
                </c:pt>
                <c:pt idx="9">
                  <c:v>Грузия</c:v>
                </c:pt>
                <c:pt idx="10">
                  <c:v>Болгария</c:v>
                </c:pt>
                <c:pt idx="11">
                  <c:v>Черногория</c:v>
                </c:pt>
                <c:pt idx="12">
                  <c:v>Португалия</c:v>
                </c:pt>
                <c:pt idx="13">
                  <c:v>Молдова</c:v>
                </c:pt>
                <c:pt idx="14">
                  <c:v>Северная Македония</c:v>
                </c:pt>
                <c:pt idx="15">
                  <c:v>Италия</c:v>
                </c:pt>
                <c:pt idx="16">
                  <c:v>Румыния</c:v>
                </c:pt>
              </c:strCache>
            </c:strRef>
          </c:cat>
          <c:val>
            <c:numRef>
              <c:f>Лист1!$D$25:$D$41</c:f>
              <c:numCache>
                <c:formatCode>General</c:formatCode>
                <c:ptCount val="17"/>
                <c:pt idx="0">
                  <c:v>5.3</c:v>
                </c:pt>
                <c:pt idx="1">
                  <c:v>5.2</c:v>
                </c:pt>
                <c:pt idx="2">
                  <c:v>5</c:v>
                </c:pt>
                <c:pt idx="3">
                  <c:v>4.9000000000000004</c:v>
                </c:pt>
                <c:pt idx="4">
                  <c:v>4.8</c:v>
                </c:pt>
                <c:pt idx="5">
                  <c:v>4.8</c:v>
                </c:pt>
                <c:pt idx="6">
                  <c:v>4.5999999999999996</c:v>
                </c:pt>
                <c:pt idx="7">
                  <c:v>4.5</c:v>
                </c:pt>
                <c:pt idx="8">
                  <c:v>4.5</c:v>
                </c:pt>
                <c:pt idx="9">
                  <c:v>4.5</c:v>
                </c:pt>
                <c:pt idx="10">
                  <c:v>4.0999999999999996</c:v>
                </c:pt>
                <c:pt idx="11">
                  <c:v>4.0999999999999996</c:v>
                </c:pt>
                <c:pt idx="12">
                  <c:v>4</c:v>
                </c:pt>
                <c:pt idx="13">
                  <c:v>4</c:v>
                </c:pt>
                <c:pt idx="14">
                  <c:v>3.9</c:v>
                </c:pt>
                <c:pt idx="15">
                  <c:v>3.9</c:v>
                </c:pt>
                <c:pt idx="16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A-44BE-8A03-7183C4A9C4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333696"/>
        <c:axId val="108343680"/>
        <c:axId val="0"/>
      </c:bar3DChart>
      <c:catAx>
        <c:axId val="10833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108343680"/>
        <c:crosses val="autoZero"/>
        <c:auto val="1"/>
        <c:lblAlgn val="ctr"/>
        <c:lblOffset val="100"/>
        <c:noMultiLvlLbl val="0"/>
      </c:catAx>
      <c:valAx>
        <c:axId val="108343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33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6">
                    <a:lumMod val="75000"/>
                  </a:schemeClr>
                </a:gs>
                <a:gs pos="30000">
                  <a:srgbClr val="FFC000"/>
                </a:gs>
                <a:gs pos="0">
                  <a:srgbClr val="FFFFA3"/>
                </a:gs>
              </a:gsLst>
              <a:path path="shape">
                <a:fillToRect l="50000" t="50000" r="50000" b="50000"/>
              </a:path>
            </a:gradFill>
            <a:scene3d>
              <a:camera prst="orthographicFront"/>
              <a:lightRig rig="threePt" dir="t"/>
            </a:scene3d>
            <a:sp3d>
              <a:bevelT w="19050" h="38100"/>
            </a:sp3d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309-437E-AF2A-FDE090805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Лист1!$C$44:$C$60</c:f>
              <c:strCache>
                <c:ptCount val="17"/>
                <c:pt idx="0">
                  <c:v>Австрия</c:v>
                </c:pt>
                <c:pt idx="1">
                  <c:v>Словения</c:v>
                </c:pt>
                <c:pt idx="2">
                  <c:v>Португалия</c:v>
                </c:pt>
                <c:pt idx="3">
                  <c:v>РОССИЯ</c:v>
                </c:pt>
                <c:pt idx="4">
                  <c:v>Болгария</c:v>
                </c:pt>
                <c:pt idx="5">
                  <c:v>Эстония</c:v>
                </c:pt>
                <c:pt idx="6">
                  <c:v>Грузия</c:v>
                </c:pt>
                <c:pt idx="7">
                  <c:v>Северная Македония</c:v>
                </c:pt>
                <c:pt idx="8">
                  <c:v>Молдова</c:v>
                </c:pt>
                <c:pt idx="9">
                  <c:v>Румыния</c:v>
                </c:pt>
                <c:pt idx="10">
                  <c:v>Чехия</c:v>
                </c:pt>
                <c:pt idx="11">
                  <c:v>Хорватия</c:v>
                </c:pt>
                <c:pt idx="12">
                  <c:v>Польша</c:v>
                </c:pt>
                <c:pt idx="13">
                  <c:v>Черногория</c:v>
                </c:pt>
                <c:pt idx="14">
                  <c:v>Италия</c:v>
                </c:pt>
                <c:pt idx="15">
                  <c:v>Германия</c:v>
                </c:pt>
                <c:pt idx="16">
                  <c:v>Венгрия</c:v>
                </c:pt>
              </c:strCache>
            </c:strRef>
          </c:cat>
          <c:val>
            <c:numRef>
              <c:f>Лист1!$D$44:$D$60</c:f>
              <c:numCache>
                <c:formatCode>General</c:formatCode>
                <c:ptCount val="17"/>
                <c:pt idx="0">
                  <c:v>84.9</c:v>
                </c:pt>
                <c:pt idx="1">
                  <c:v>84.1</c:v>
                </c:pt>
                <c:pt idx="2">
                  <c:v>79.400000000000006</c:v>
                </c:pt>
                <c:pt idx="3">
                  <c:v>75.900000000000006</c:v>
                </c:pt>
                <c:pt idx="4">
                  <c:v>75</c:v>
                </c:pt>
                <c:pt idx="5">
                  <c:v>73.7</c:v>
                </c:pt>
                <c:pt idx="6">
                  <c:v>71.400000000000006</c:v>
                </c:pt>
                <c:pt idx="7">
                  <c:v>71.099999999999994</c:v>
                </c:pt>
                <c:pt idx="8">
                  <c:v>65</c:v>
                </c:pt>
                <c:pt idx="9">
                  <c:v>64.400000000000006</c:v>
                </c:pt>
                <c:pt idx="10">
                  <c:v>64.099999999999994</c:v>
                </c:pt>
                <c:pt idx="11">
                  <c:v>63.5</c:v>
                </c:pt>
                <c:pt idx="12">
                  <c:v>59.4</c:v>
                </c:pt>
                <c:pt idx="13">
                  <c:v>59</c:v>
                </c:pt>
                <c:pt idx="14">
                  <c:v>55.2</c:v>
                </c:pt>
                <c:pt idx="15">
                  <c:v>53.9</c:v>
                </c:pt>
                <c:pt idx="16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09-437E-AF2A-FDE0908051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382080"/>
        <c:axId val="108383616"/>
        <c:axId val="0"/>
      </c:bar3DChart>
      <c:catAx>
        <c:axId val="10838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108383616"/>
        <c:crosses val="autoZero"/>
        <c:auto val="1"/>
        <c:lblAlgn val="ctr"/>
        <c:lblOffset val="100"/>
        <c:noMultiLvlLbl val="0"/>
      </c:catAx>
      <c:valAx>
        <c:axId val="108383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38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7030A0"/>
                </a:gs>
                <a:gs pos="42000">
                  <a:schemeClr val="accent4">
                    <a:lumMod val="20000"/>
                    <a:lumOff val="80000"/>
                  </a:schemeClr>
                </a:gs>
                <a:gs pos="0">
                  <a:srgbClr val="FFFFA3"/>
                </a:gs>
              </a:gsLst>
              <a:path path="shape">
                <a:fillToRect l="50000" t="50000" r="50000" b="50000"/>
              </a:path>
            </a:gradFill>
            <a:scene3d>
              <a:camera prst="orthographicFront"/>
              <a:lightRig rig="threePt" dir="t"/>
            </a:scene3d>
            <a:sp3d>
              <a:bevelT w="107950" h="25400"/>
            </a:sp3d>
          </c:spPr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24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E55-48B5-98AE-9B8CA541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Лист1!$C$63:$C$79</c:f>
              <c:strCache>
                <c:ptCount val="17"/>
                <c:pt idx="0">
                  <c:v>Словения</c:v>
                </c:pt>
                <c:pt idx="1">
                  <c:v>РОССИЯ</c:v>
                </c:pt>
                <c:pt idx="2">
                  <c:v>Германия</c:v>
                </c:pt>
                <c:pt idx="3">
                  <c:v>Молдова</c:v>
                </c:pt>
                <c:pt idx="4">
                  <c:v>Австрия</c:v>
                </c:pt>
                <c:pt idx="5">
                  <c:v>Португалия</c:v>
                </c:pt>
                <c:pt idx="6">
                  <c:v>Польша</c:v>
                </c:pt>
                <c:pt idx="7">
                  <c:v>Грузия</c:v>
                </c:pt>
                <c:pt idx="8">
                  <c:v>Болгария</c:v>
                </c:pt>
                <c:pt idx="9">
                  <c:v>Эстония</c:v>
                </c:pt>
                <c:pt idx="10">
                  <c:v>Румыния</c:v>
                </c:pt>
                <c:pt idx="11">
                  <c:v>Хорватия</c:v>
                </c:pt>
                <c:pt idx="12">
                  <c:v>Венгрия</c:v>
                </c:pt>
                <c:pt idx="13">
                  <c:v>Черногория</c:v>
                </c:pt>
                <c:pt idx="14">
                  <c:v>Северная Македония</c:v>
                </c:pt>
                <c:pt idx="15">
                  <c:v>Чехия</c:v>
                </c:pt>
                <c:pt idx="16">
                  <c:v>Италия</c:v>
                </c:pt>
              </c:strCache>
            </c:strRef>
          </c:cat>
          <c:val>
            <c:numRef>
              <c:f>Лист1!$D$63:$D$79</c:f>
              <c:numCache>
                <c:formatCode>General</c:formatCode>
                <c:ptCount val="17"/>
                <c:pt idx="0">
                  <c:v>57.5</c:v>
                </c:pt>
                <c:pt idx="1">
                  <c:v>54</c:v>
                </c:pt>
                <c:pt idx="2">
                  <c:v>52.3</c:v>
                </c:pt>
                <c:pt idx="3">
                  <c:v>52</c:v>
                </c:pt>
                <c:pt idx="4">
                  <c:v>50.7</c:v>
                </c:pt>
                <c:pt idx="5">
                  <c:v>48.8</c:v>
                </c:pt>
                <c:pt idx="6">
                  <c:v>43.5</c:v>
                </c:pt>
                <c:pt idx="7">
                  <c:v>40.4</c:v>
                </c:pt>
                <c:pt idx="8">
                  <c:v>39.4</c:v>
                </c:pt>
                <c:pt idx="9">
                  <c:v>39.299999999999997</c:v>
                </c:pt>
                <c:pt idx="10">
                  <c:v>39.200000000000003</c:v>
                </c:pt>
                <c:pt idx="11">
                  <c:v>37.9</c:v>
                </c:pt>
                <c:pt idx="12">
                  <c:v>35.299999999999997</c:v>
                </c:pt>
                <c:pt idx="13">
                  <c:v>35.200000000000003</c:v>
                </c:pt>
                <c:pt idx="14">
                  <c:v>34.9</c:v>
                </c:pt>
                <c:pt idx="15">
                  <c:v>32.799999999999997</c:v>
                </c:pt>
                <c:pt idx="16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55-48B5-98AE-9B8CA54141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8246528"/>
        <c:axId val="108248064"/>
        <c:axId val="0"/>
      </c:bar3DChart>
      <c:catAx>
        <c:axId val="10824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108248064"/>
        <c:crosses val="autoZero"/>
        <c:auto val="1"/>
        <c:lblAlgn val="ctr"/>
        <c:lblOffset val="100"/>
        <c:noMultiLvlLbl val="0"/>
      </c:catAx>
      <c:valAx>
        <c:axId val="108248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24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0489331594735083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31"/>
            <c:spPr>
              <a:solidFill>
                <a:srgbClr val="0996FF"/>
              </a:solidFill>
            </c:spPr>
            <c:extLst>
              <c:ext xmlns:c16="http://schemas.microsoft.com/office/drawing/2014/chart" uri="{C3380CC4-5D6E-409C-BE32-E72D297353CC}">
                <c16:uniqueId val="{00000001-3206-4A67-A3F8-EC7E0C9A8159}"/>
              </c:ext>
            </c:extLst>
          </c:dPt>
          <c:dPt>
            <c:idx val="1"/>
            <c:bubble3D val="0"/>
            <c:explosion val="44"/>
            <c:spPr>
              <a:solidFill>
                <a:srgbClr val="EE0000"/>
              </a:solidFill>
            </c:spPr>
            <c:extLst>
              <c:ext xmlns:c16="http://schemas.microsoft.com/office/drawing/2014/chart" uri="{C3380CC4-5D6E-409C-BE32-E72D297353CC}">
                <c16:uniqueId val="{00000003-3206-4A67-A3F8-EC7E0C9A8159}"/>
              </c:ext>
            </c:extLst>
          </c:dPt>
          <c:dPt>
            <c:idx val="2"/>
            <c:bubble3D val="0"/>
            <c:explosion val="0"/>
            <c:spPr>
              <a:solidFill>
                <a:srgbClr val="00DA63"/>
              </a:solidFill>
            </c:spPr>
            <c:extLst>
              <c:ext xmlns:c16="http://schemas.microsoft.com/office/drawing/2014/chart" uri="{C3380CC4-5D6E-409C-BE32-E72D297353CC}">
                <c16:uniqueId val="{00000005-3206-4A67-A3F8-EC7E0C9A8159}"/>
              </c:ext>
            </c:extLst>
          </c:dPt>
          <c:dLbls>
            <c:dLbl>
              <c:idx val="0"/>
              <c:layout>
                <c:manualLayout>
                  <c:x val="-0.12504277990892165"/>
                  <c:y val="5.97973467141303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06-4A67-A3F8-EC7E0C9A8159}"/>
                </c:ext>
              </c:extLst>
            </c:dLbl>
            <c:dLbl>
              <c:idx val="1"/>
              <c:layout>
                <c:manualLayout>
                  <c:x val="-0.12410920429818068"/>
                  <c:y val="-0.203031777820169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06-4A67-A3F8-EC7E0C9A8159}"/>
                </c:ext>
              </c:extLst>
            </c:dLbl>
            <c:dLbl>
              <c:idx val="2"/>
              <c:layout>
                <c:manualLayout>
                  <c:x val="0.19467061489108733"/>
                  <c:y val="-6.13804069917540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06-4A67-A3F8-EC7E0C9A81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Лист1!$H$7:$H$9</c:f>
              <c:strCache>
                <c:ptCount val="3"/>
                <c:pt idx="0">
                  <c:v>Ответственность лежит на самом клиенте банка</c:v>
                </c:pt>
                <c:pt idx="1">
                  <c:v>Возмещать ущерб должно государство</c:v>
                </c:pt>
                <c:pt idx="2">
                  <c:v>Возмещать ущерб должен банк</c:v>
                </c:pt>
              </c:strCache>
            </c:strRef>
          </c:cat>
          <c:val>
            <c:numRef>
              <c:f>Лист1!$I$7:$I$9</c:f>
              <c:numCache>
                <c:formatCode>0%</c:formatCode>
                <c:ptCount val="3"/>
                <c:pt idx="0">
                  <c:v>0.32</c:v>
                </c:pt>
                <c:pt idx="1">
                  <c:v>0.17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06-4A67-A3F8-EC7E0C9A81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219338202188061"/>
          <c:y val="0.21374423788977906"/>
          <c:w val="0.33780661797811939"/>
          <c:h val="0.5551637249777347"/>
        </c:manualLayout>
      </c:layout>
      <c:overlay val="0"/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Лист1!$B$12</c:f>
              <c:strCache>
                <c:ptCount val="1"/>
                <c:pt idx="0">
                  <c:v>Средства клиентов, всего</c:v>
                </c:pt>
              </c:strCache>
            </c:strRef>
          </c:tx>
          <c:spPr>
            <a:gradFill flip="none" rotWithShape="1">
              <a:gsLst>
                <a:gs pos="0">
                  <a:srgbClr val="F79646">
                    <a:lumMod val="60000"/>
                    <a:lumOff val="40000"/>
                  </a:srgbClr>
                </a:gs>
                <a:gs pos="0">
                  <a:srgbClr val="92D050"/>
                </a:gs>
                <a:gs pos="100000">
                  <a:srgbClr val="00B050"/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 w="19050" h="82550"/>
            </a:sp3d>
          </c:spPr>
          <c:invertIfNegative val="0"/>
          <c:dLbls>
            <c:dLbl>
              <c:idx val="0"/>
              <c:layout>
                <c:manualLayout>
                  <c:x val="1.7815080030389441E-2"/>
                  <c:y val="-4.5514656077640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02-40CF-9EB5-76F10251C51C}"/>
                </c:ext>
              </c:extLst>
            </c:dLbl>
            <c:dLbl>
              <c:idx val="1"/>
              <c:layout>
                <c:manualLayout>
                  <c:x val="2.1378096036467328E-2"/>
                  <c:y val="-3.413599205823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02-40CF-9EB5-76F10251C51C}"/>
                </c:ext>
              </c:extLst>
            </c:dLbl>
            <c:dLbl>
              <c:idx val="2"/>
              <c:layout>
                <c:manualLayout>
                  <c:x val="1.4252064024311553E-2"/>
                  <c:y val="-3.9825324067935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02-40CF-9EB5-76F10251C51C}"/>
                </c:ext>
              </c:extLst>
            </c:dLbl>
            <c:dLbl>
              <c:idx val="3"/>
              <c:layout>
                <c:manualLayout>
                  <c:x val="2.8504128048623106E-2"/>
                  <c:y val="-3.1291326053377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02-40CF-9EB5-76F10251C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Лист1!$C$12:$F$12</c:f>
              <c:numCache>
                <c:formatCode>General</c:formatCode>
                <c:ptCount val="4"/>
                <c:pt idx="0">
                  <c:v>138.80000000000001</c:v>
                </c:pt>
                <c:pt idx="1">
                  <c:v>172.4</c:v>
                </c:pt>
                <c:pt idx="2" formatCode="0.0">
                  <c:v>207</c:v>
                </c:pt>
                <c:pt idx="3">
                  <c:v>224.1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02-40CF-9EB5-76F10251C51C}"/>
            </c:ext>
          </c:extLst>
        </c:ser>
        <c:ser>
          <c:idx val="1"/>
          <c:order val="1"/>
          <c:tx>
            <c:strRef>
              <c:f>Лист1!$B$13</c:f>
              <c:strCache>
                <c:ptCount val="1"/>
                <c:pt idx="0">
                  <c:v>Вклады (депозиты) физических лиц</c:v>
                </c:pt>
              </c:strCache>
            </c:strRef>
          </c:tx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48000">
                  <a:srgbClr val="00B0F0"/>
                </a:gs>
                <a:gs pos="100000">
                  <a:srgbClr val="0070C0"/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>
              <a:bevelT w="38100" h="82550"/>
            </a:sp3d>
          </c:spPr>
          <c:invertIfNegative val="0"/>
          <c:dLbls>
            <c:dLbl>
              <c:idx val="0"/>
              <c:layout>
                <c:manualLayout>
                  <c:x val="2.1378096036467328E-2"/>
                  <c:y val="-3.4135992058230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02-40CF-9EB5-76F10251C51C}"/>
                </c:ext>
              </c:extLst>
            </c:dLbl>
            <c:dLbl>
              <c:idx val="1"/>
              <c:layout>
                <c:manualLayout>
                  <c:x val="2.4941112042545215E-2"/>
                  <c:y val="-2.844666004852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02-40CF-9EB5-76F10251C51C}"/>
                </c:ext>
              </c:extLst>
            </c:dLbl>
            <c:dLbl>
              <c:idx val="2"/>
              <c:layout>
                <c:manualLayout>
                  <c:x val="2.3159604039506274E-2"/>
                  <c:y val="-2.275732803882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02-40CF-9EB5-76F10251C51C}"/>
                </c:ext>
              </c:extLst>
            </c:dLbl>
            <c:dLbl>
              <c:idx val="3"/>
              <c:layout>
                <c:manualLayout>
                  <c:x val="2.672262004558416E-2"/>
                  <c:y val="-2.275732803882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02-40CF-9EB5-76F10251C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Лист1!$C$13:$F$13</c:f>
              <c:numCache>
                <c:formatCode>General</c:formatCode>
                <c:ptCount val="4"/>
                <c:pt idx="0">
                  <c:v>75.400000000000006</c:v>
                </c:pt>
                <c:pt idx="1">
                  <c:v>88.1</c:v>
                </c:pt>
                <c:pt idx="2">
                  <c:v>105.3</c:v>
                </c:pt>
                <c:pt idx="3">
                  <c:v>124.1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902-40CF-9EB5-76F10251C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980096"/>
        <c:axId val="108981632"/>
        <c:axId val="0"/>
      </c:bar3DChart>
      <c:catAx>
        <c:axId val="108980096"/>
        <c:scaling>
          <c:orientation val="minMax"/>
        </c:scaling>
        <c:delete val="1"/>
        <c:axPos val="b"/>
        <c:majorTickMark val="out"/>
        <c:minorTickMark val="none"/>
        <c:tickLblPos val="nextTo"/>
        <c:crossAx val="108981632"/>
        <c:crosses val="autoZero"/>
        <c:auto val="1"/>
        <c:lblAlgn val="ctr"/>
        <c:lblOffset val="100"/>
        <c:noMultiLvlLbl val="0"/>
      </c:catAx>
      <c:valAx>
        <c:axId val="108981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9800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Лист1!$B$19</c:f>
              <c:strCache>
                <c:ptCount val="1"/>
                <c:pt idx="0">
                  <c:v>Задолженость по кредитам, предоставленных физическим лицам по Республике Крым</c:v>
                </c:pt>
              </c:strCache>
            </c:strRef>
          </c:tx>
          <c:spPr>
            <a:gradFill flip="none" rotWithShape="1">
              <a:gsLst>
                <a:gs pos="0">
                  <a:srgbClr val="00B0F0"/>
                </a:gs>
                <a:gs pos="25000">
                  <a:srgbClr val="00B0F0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444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Лист1!$C$18:$G$18</c:f>
              <c:strCache>
                <c:ptCount val="5"/>
                <c:pt idx="0">
                  <c:v>01.01.2017</c:v>
                </c:pt>
                <c:pt idx="1">
                  <c:v>01.01.2018</c:v>
                </c:pt>
                <c:pt idx="2">
                  <c:v>01.01.2019</c:v>
                </c:pt>
                <c:pt idx="3">
                  <c:v>01.01.2020</c:v>
                </c:pt>
                <c:pt idx="4">
                  <c:v>01.01.2021</c:v>
                </c:pt>
              </c:strCache>
            </c:strRef>
          </c:cat>
          <c:val>
            <c:numRef>
              <c:f>Лист1!$C$19:$G$19</c:f>
              <c:numCache>
                <c:formatCode>General</c:formatCode>
                <c:ptCount val="5"/>
                <c:pt idx="0">
                  <c:v>11057</c:v>
                </c:pt>
                <c:pt idx="1">
                  <c:v>16442</c:v>
                </c:pt>
                <c:pt idx="2">
                  <c:v>29432</c:v>
                </c:pt>
                <c:pt idx="3">
                  <c:v>44501</c:v>
                </c:pt>
                <c:pt idx="4">
                  <c:v>61563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B-4E07-95FB-FACC5BE37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781568"/>
        <c:axId val="108783104"/>
        <c:axId val="0"/>
      </c:bar3DChart>
      <c:catAx>
        <c:axId val="10878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B0F0"/>
                </a:solidFill>
              </a:defRPr>
            </a:pPr>
            <a:endParaRPr lang="ru-RU"/>
          </a:p>
        </c:txPr>
        <c:crossAx val="108783104"/>
        <c:crosses val="autoZero"/>
        <c:auto val="1"/>
        <c:lblAlgn val="ctr"/>
        <c:lblOffset val="100"/>
        <c:noMultiLvlLbl val="0"/>
      </c:catAx>
      <c:valAx>
        <c:axId val="108783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781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в т.ч. просроченная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0">
                  <a:srgbClr val="FF0000"/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Лист1!$C$18:$G$18</c:f>
              <c:strCache>
                <c:ptCount val="5"/>
                <c:pt idx="0">
                  <c:v>01.01.2017</c:v>
                </c:pt>
                <c:pt idx="1">
                  <c:v>01.01.2018</c:v>
                </c:pt>
                <c:pt idx="2">
                  <c:v>01.01.2019</c:v>
                </c:pt>
                <c:pt idx="3">
                  <c:v>01.01.2020</c:v>
                </c:pt>
                <c:pt idx="4">
                  <c:v>01.01.2021</c:v>
                </c:pt>
              </c:strCache>
            </c:strRef>
          </c:cat>
          <c:val>
            <c:numRef>
              <c:f>Лист1!$C$21:$G$21</c:f>
              <c:numCache>
                <c:formatCode>General</c:formatCode>
                <c:ptCount val="5"/>
                <c:pt idx="0">
                  <c:v>138</c:v>
                </c:pt>
                <c:pt idx="1">
                  <c:v>364</c:v>
                </c:pt>
                <c:pt idx="2">
                  <c:v>813</c:v>
                </c:pt>
                <c:pt idx="3">
                  <c:v>1104</c:v>
                </c:pt>
                <c:pt idx="4">
                  <c:v>1810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4-488E-9786-DA76A0C65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815872"/>
        <c:axId val="108817408"/>
        <c:axId val="0"/>
      </c:bar3DChart>
      <c:catAx>
        <c:axId val="10881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08817408"/>
        <c:crosses val="autoZero"/>
        <c:auto val="1"/>
        <c:lblAlgn val="ctr"/>
        <c:lblOffset val="100"/>
        <c:noMultiLvlLbl val="0"/>
      </c:catAx>
      <c:valAx>
        <c:axId val="108817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88158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052812620821324"/>
          <c:y val="0"/>
          <c:w val="0.49894349846743752"/>
          <c:h val="0.1139246776980613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tx2">
          <a:lumMod val="75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"/>
      <c:rotY val="9"/>
      <c:rAngAx val="0"/>
      <c:perspective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762824802412135E-2"/>
          <c:y val="5.4152051313474177E-2"/>
          <c:w val="0.77783889645336568"/>
          <c:h val="0.80956127349536045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FF99"/>
                </a:gs>
                <a:gs pos="35000">
                  <a:srgbClr val="00FFCC"/>
                </a:gs>
                <a:gs pos="75000">
                  <a:srgbClr val="66CCFF"/>
                </a:gs>
                <a:gs pos="100000">
                  <a:srgbClr val="0070C0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w="171450" h="127000"/>
              <a:bevelB w="6350" h="101600"/>
            </a:sp3d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21500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AE-4C21-AFFF-51E1B0F2E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Лист1!$C$5:$C$8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Лист1!$D$5:$D$8</c:f>
              <c:numCache>
                <c:formatCode>General</c:formatCode>
                <c:ptCount val="4"/>
                <c:pt idx="0">
                  <c:v>1000</c:v>
                </c:pt>
                <c:pt idx="1">
                  <c:v>3000</c:v>
                </c:pt>
                <c:pt idx="2">
                  <c:v>15000</c:v>
                </c:pt>
                <c:pt idx="3">
                  <c:v>16500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AE-4C21-AFFF-51E1B0F2E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432"/>
        <c:shape val="box"/>
        <c:axId val="99232768"/>
        <c:axId val="99242752"/>
        <c:axId val="0"/>
      </c:bar3DChart>
      <c:catAx>
        <c:axId val="99232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6600"/>
                </a:solidFill>
              </a:defRPr>
            </a:pPr>
            <a:endParaRPr lang="ru-RU"/>
          </a:p>
        </c:txPr>
        <c:crossAx val="99242752"/>
        <c:crosses val="autoZero"/>
        <c:auto val="0"/>
        <c:lblAlgn val="ctr"/>
        <c:lblOffset val="100"/>
        <c:noMultiLvlLbl val="0"/>
      </c:catAx>
      <c:valAx>
        <c:axId val="99242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92327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7F-CA41-48D6-9A7C-DAAAFC5108D7}" type="datetimeFigureOut">
              <a:rPr lang="uk-UA" smtClean="0"/>
              <a:t>16.08.2021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83BF-A427-4377-B36C-4FAB41E4CA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18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90" algn="l" defTabSz="912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128" algn="l" defTabSz="912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166" algn="l" defTabSz="912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254" algn="l" defTabSz="912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243" algn="l" defTabSz="912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233" algn="l" defTabSz="912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336" algn="l" defTabSz="912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395" algn="l" defTabSz="912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83BF-A427-4377-B36C-4FAB41E4CA6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616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383BF-A427-4377-B36C-4FAB41E4CA6F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38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38F4D-BEE6-470C-8FA6-0270221D46F5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4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990" indent="0" algn="ctr">
              <a:buNone/>
              <a:defRPr sz="2000"/>
            </a:lvl2pPr>
            <a:lvl3pPr marL="912128" indent="0" algn="ctr">
              <a:buNone/>
              <a:defRPr sz="1800"/>
            </a:lvl3pPr>
            <a:lvl4pPr marL="1368166" indent="0" algn="ctr">
              <a:buNone/>
              <a:defRPr sz="1600"/>
            </a:lvl4pPr>
            <a:lvl5pPr marL="1824254" indent="0" algn="ctr">
              <a:buNone/>
              <a:defRPr sz="1600"/>
            </a:lvl5pPr>
            <a:lvl6pPr marL="2280243" indent="0" algn="ctr">
              <a:buNone/>
              <a:defRPr sz="1600"/>
            </a:lvl6pPr>
            <a:lvl7pPr marL="2736233" indent="0" algn="ctr">
              <a:buNone/>
              <a:defRPr sz="1600"/>
            </a:lvl7pPr>
            <a:lvl8pPr marL="3192336" indent="0" algn="ctr">
              <a:buNone/>
              <a:defRPr sz="1600"/>
            </a:lvl8pPr>
            <a:lvl9pPr marL="364839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187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81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5137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99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976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3"/>
            <a:ext cx="914399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6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16.08.2021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40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2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2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6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9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2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85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16.08.2021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73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16.08.2021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860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90" indent="0">
              <a:buNone/>
              <a:defRPr sz="1500" b="1"/>
            </a:lvl2pPr>
            <a:lvl3pPr marL="684644" indent="0">
              <a:buNone/>
              <a:defRPr sz="1400" b="1"/>
            </a:lvl3pPr>
            <a:lvl4pPr marL="1026966" indent="0">
              <a:buNone/>
              <a:defRPr sz="1200" b="1"/>
            </a:lvl4pPr>
            <a:lvl5pPr marL="1369288" indent="0">
              <a:buNone/>
              <a:defRPr sz="1200" b="1"/>
            </a:lvl5pPr>
            <a:lvl6pPr marL="1711643" indent="0">
              <a:buNone/>
              <a:defRPr sz="1200" b="1"/>
            </a:lvl6pPr>
            <a:lvl7pPr marL="2053931" indent="0">
              <a:buNone/>
              <a:defRPr sz="1200" b="1"/>
            </a:lvl7pPr>
            <a:lvl8pPr marL="2396220" indent="0">
              <a:buNone/>
              <a:defRPr sz="1200" b="1"/>
            </a:lvl8pPr>
            <a:lvl9pPr marL="273851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90" indent="0">
              <a:buNone/>
              <a:defRPr sz="1500" b="1"/>
            </a:lvl2pPr>
            <a:lvl3pPr marL="684644" indent="0">
              <a:buNone/>
              <a:defRPr sz="1400" b="1"/>
            </a:lvl3pPr>
            <a:lvl4pPr marL="1026966" indent="0">
              <a:buNone/>
              <a:defRPr sz="1200" b="1"/>
            </a:lvl4pPr>
            <a:lvl5pPr marL="1369288" indent="0">
              <a:buNone/>
              <a:defRPr sz="1200" b="1"/>
            </a:lvl5pPr>
            <a:lvl6pPr marL="1711643" indent="0">
              <a:buNone/>
              <a:defRPr sz="1200" b="1"/>
            </a:lvl6pPr>
            <a:lvl7pPr marL="2053931" indent="0">
              <a:buNone/>
              <a:defRPr sz="1200" b="1"/>
            </a:lvl7pPr>
            <a:lvl8pPr marL="2396220" indent="0">
              <a:buNone/>
              <a:defRPr sz="1200" b="1"/>
            </a:lvl8pPr>
            <a:lvl9pPr marL="273851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16.08.2021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9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16.08.2021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838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16.08.2021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54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90" indent="0">
              <a:buNone/>
              <a:defRPr sz="1100"/>
            </a:lvl2pPr>
            <a:lvl3pPr marL="684644" indent="0">
              <a:buNone/>
              <a:defRPr sz="900"/>
            </a:lvl3pPr>
            <a:lvl4pPr marL="1026966" indent="0">
              <a:buNone/>
              <a:defRPr sz="800"/>
            </a:lvl4pPr>
            <a:lvl5pPr marL="1369288" indent="0">
              <a:buNone/>
              <a:defRPr sz="800"/>
            </a:lvl5pPr>
            <a:lvl6pPr marL="1711643" indent="0">
              <a:buNone/>
              <a:defRPr sz="800"/>
            </a:lvl6pPr>
            <a:lvl7pPr marL="2053931" indent="0">
              <a:buNone/>
              <a:defRPr sz="800"/>
            </a:lvl7pPr>
            <a:lvl8pPr marL="2396220" indent="0">
              <a:buNone/>
              <a:defRPr sz="800"/>
            </a:lvl8pPr>
            <a:lvl9pPr marL="273851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16.08.2021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29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290" indent="0">
              <a:buNone/>
              <a:defRPr sz="2100"/>
            </a:lvl2pPr>
            <a:lvl3pPr marL="684644" indent="0">
              <a:buNone/>
              <a:defRPr sz="1800"/>
            </a:lvl3pPr>
            <a:lvl4pPr marL="1026966" indent="0">
              <a:buNone/>
              <a:defRPr sz="1500"/>
            </a:lvl4pPr>
            <a:lvl5pPr marL="1369288" indent="0">
              <a:buNone/>
              <a:defRPr sz="1500"/>
            </a:lvl5pPr>
            <a:lvl6pPr marL="1711643" indent="0">
              <a:buNone/>
              <a:defRPr sz="1500"/>
            </a:lvl6pPr>
            <a:lvl7pPr marL="2053931" indent="0">
              <a:buNone/>
              <a:defRPr sz="1500"/>
            </a:lvl7pPr>
            <a:lvl8pPr marL="2396220" indent="0">
              <a:buNone/>
              <a:defRPr sz="1500"/>
            </a:lvl8pPr>
            <a:lvl9pPr marL="273851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290" indent="0">
              <a:buNone/>
              <a:defRPr sz="1100"/>
            </a:lvl2pPr>
            <a:lvl3pPr marL="684644" indent="0">
              <a:buNone/>
              <a:defRPr sz="900"/>
            </a:lvl3pPr>
            <a:lvl4pPr marL="1026966" indent="0">
              <a:buNone/>
              <a:defRPr sz="800"/>
            </a:lvl4pPr>
            <a:lvl5pPr marL="1369288" indent="0">
              <a:buNone/>
              <a:defRPr sz="800"/>
            </a:lvl5pPr>
            <a:lvl6pPr marL="1711643" indent="0">
              <a:buNone/>
              <a:defRPr sz="800"/>
            </a:lvl6pPr>
            <a:lvl7pPr marL="2053931" indent="0">
              <a:buNone/>
              <a:defRPr sz="800"/>
            </a:lvl7pPr>
            <a:lvl8pPr marL="2396220" indent="0">
              <a:buNone/>
              <a:defRPr sz="800"/>
            </a:lvl8pPr>
            <a:lvl9pPr marL="273851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16.08.2021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25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16.08.2021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58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4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16.08.2021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55555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5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НАФИ_Основной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1"/>
          </p:nvPr>
        </p:nvSpPr>
        <p:spPr>
          <a:xfrm>
            <a:off x="398746" y="1005581"/>
            <a:ext cx="8375612" cy="3456199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6261" indent="-213973">
              <a:buClr>
                <a:schemeClr val="accent6"/>
              </a:buClr>
              <a:buFont typeface="Arial" panose="020B0604020202020204" pitchFamily="34" charset="0"/>
              <a:buChar char="•"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5821" indent="-171178">
              <a:buClr>
                <a:schemeClr val="bg2"/>
              </a:buClr>
              <a:buFont typeface="Arial" panose="020B0604020202020204" pitchFamily="34" charset="0"/>
              <a:buChar char="−"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6"/>
              </a:buClr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0400" indent="-171178">
              <a:buClr>
                <a:schemeClr val="accent6"/>
              </a:buClr>
              <a:buFont typeface="Courier New" panose="02070309020205020404" pitchFamily="49" charset="0"/>
              <a:buChar char="o"/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4"/>
          </p:nvPr>
        </p:nvSpPr>
        <p:spPr>
          <a:xfrm>
            <a:off x="7965832" y="4767267"/>
            <a:ext cx="793712" cy="273844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6ED3E-A000-40C2-B3DA-4821217A77D8}" type="slidenum">
              <a:rPr lang="ru-RU" smtClean="0">
                <a:solidFill>
                  <a:srgbClr val="AFD293"/>
                </a:solidFill>
              </a:rPr>
              <a:pPr/>
              <a:t>‹#›</a:t>
            </a:fld>
            <a:endParaRPr lang="ru-RU" dirty="0">
              <a:solidFill>
                <a:srgbClr val="AFD293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98746" y="249493"/>
            <a:ext cx="8374154" cy="313544"/>
          </a:xfrm>
        </p:spPr>
        <p:txBody>
          <a:bodyPr>
            <a:normAutofit/>
          </a:bodyPr>
          <a:lstStyle>
            <a:lvl1pPr algn="l"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98585" y="681039"/>
            <a:ext cx="8360020" cy="216694"/>
          </a:xfrm>
        </p:spPr>
        <p:txBody>
          <a:bodyPr>
            <a:noAutofit/>
          </a:bodyPr>
          <a:lstStyle>
            <a:lvl1pPr marL="0" marR="0" indent="0" algn="l" defTabSz="6846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strike="noStrike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46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900" cap="all" baseline="0" dirty="0">
                <a:solidFill>
                  <a:schemeClr val="bg2"/>
                </a:solidFill>
              </a:rPr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76313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10" indent="0" algn="ctr">
              <a:buNone/>
              <a:defRPr sz="2000"/>
            </a:lvl2pPr>
            <a:lvl3pPr marL="913478" indent="0" algn="ctr">
              <a:buNone/>
              <a:defRPr sz="1800"/>
            </a:lvl3pPr>
            <a:lvl4pPr marL="1370206" indent="0" algn="ctr">
              <a:buNone/>
              <a:defRPr sz="1600"/>
            </a:lvl4pPr>
            <a:lvl5pPr marL="1826954" indent="0" algn="ctr">
              <a:buNone/>
              <a:defRPr sz="1600"/>
            </a:lvl5pPr>
            <a:lvl6pPr marL="2283663" indent="0" algn="ctr">
              <a:buNone/>
              <a:defRPr sz="1600"/>
            </a:lvl6pPr>
            <a:lvl7pPr marL="2740373" indent="0" algn="ctr">
              <a:buNone/>
              <a:defRPr sz="1600"/>
            </a:lvl7pPr>
            <a:lvl8pPr marL="3197120" indent="0" algn="ctr">
              <a:buNone/>
              <a:defRPr sz="1600"/>
            </a:lvl8pPr>
            <a:lvl9pPr marL="36538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08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16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710" indent="0">
              <a:buNone/>
              <a:defRPr sz="2000"/>
            </a:lvl2pPr>
            <a:lvl3pPr marL="913478" indent="0">
              <a:buNone/>
              <a:defRPr sz="1800"/>
            </a:lvl3pPr>
            <a:lvl4pPr marL="1370206" indent="0">
              <a:buNone/>
              <a:defRPr sz="1600"/>
            </a:lvl4pPr>
            <a:lvl5pPr marL="1826954" indent="0">
              <a:buNone/>
              <a:defRPr sz="1600"/>
            </a:lvl5pPr>
            <a:lvl6pPr marL="2283663" indent="0">
              <a:buNone/>
              <a:defRPr sz="1600"/>
            </a:lvl6pPr>
            <a:lvl7pPr marL="2740373" indent="0">
              <a:buNone/>
              <a:defRPr sz="1600"/>
            </a:lvl7pPr>
            <a:lvl8pPr marL="3197120" indent="0">
              <a:buNone/>
              <a:defRPr sz="1600"/>
            </a:lvl8pPr>
            <a:lvl9pPr marL="365385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66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1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5990" indent="0">
              <a:buNone/>
              <a:defRPr sz="2000"/>
            </a:lvl2pPr>
            <a:lvl3pPr marL="912128" indent="0">
              <a:buNone/>
              <a:defRPr sz="1800"/>
            </a:lvl3pPr>
            <a:lvl4pPr marL="1368166" indent="0">
              <a:buNone/>
              <a:defRPr sz="1600"/>
            </a:lvl4pPr>
            <a:lvl5pPr marL="1824254" indent="0">
              <a:buNone/>
              <a:defRPr sz="1600"/>
            </a:lvl5pPr>
            <a:lvl6pPr marL="2280243" indent="0">
              <a:buNone/>
              <a:defRPr sz="1600"/>
            </a:lvl6pPr>
            <a:lvl7pPr marL="2736233" indent="0">
              <a:buNone/>
              <a:defRPr sz="1600"/>
            </a:lvl7pPr>
            <a:lvl8pPr marL="3192336" indent="0">
              <a:buNone/>
              <a:defRPr sz="1600"/>
            </a:lvl8pPr>
            <a:lvl9pPr marL="364839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9659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67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924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62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710" indent="0">
              <a:buNone/>
              <a:defRPr sz="1400"/>
            </a:lvl2pPr>
            <a:lvl3pPr marL="913478" indent="0">
              <a:buNone/>
              <a:defRPr sz="1200"/>
            </a:lvl3pPr>
            <a:lvl4pPr marL="1370206" indent="0">
              <a:buNone/>
              <a:defRPr sz="1000"/>
            </a:lvl4pPr>
            <a:lvl5pPr marL="1826954" indent="0">
              <a:buNone/>
              <a:defRPr sz="1000"/>
            </a:lvl5pPr>
            <a:lvl6pPr marL="2283663" indent="0">
              <a:buNone/>
              <a:defRPr sz="1000"/>
            </a:lvl6pPr>
            <a:lvl7pPr marL="2740373" indent="0">
              <a:buNone/>
              <a:defRPr sz="1000"/>
            </a:lvl7pPr>
            <a:lvl8pPr marL="3197120" indent="0">
              <a:buNone/>
              <a:defRPr sz="1000"/>
            </a:lvl8pPr>
            <a:lvl9pPr marL="365385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75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710" indent="0">
              <a:buNone/>
              <a:defRPr sz="2800"/>
            </a:lvl2pPr>
            <a:lvl3pPr marL="913478" indent="0">
              <a:buNone/>
              <a:defRPr sz="2400"/>
            </a:lvl3pPr>
            <a:lvl4pPr marL="1370206" indent="0">
              <a:buNone/>
              <a:defRPr sz="2000"/>
            </a:lvl4pPr>
            <a:lvl5pPr marL="1826954" indent="0">
              <a:buNone/>
              <a:defRPr sz="2000"/>
            </a:lvl5pPr>
            <a:lvl6pPr marL="2283663" indent="0">
              <a:buNone/>
              <a:defRPr sz="2000"/>
            </a:lvl6pPr>
            <a:lvl7pPr marL="2740373" indent="0">
              <a:buNone/>
              <a:defRPr sz="2000"/>
            </a:lvl7pPr>
            <a:lvl8pPr marL="3197120" indent="0">
              <a:buNone/>
              <a:defRPr sz="2000"/>
            </a:lvl8pPr>
            <a:lvl9pPr marL="36538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710" indent="0">
              <a:buNone/>
              <a:defRPr sz="1400"/>
            </a:lvl2pPr>
            <a:lvl3pPr marL="913478" indent="0">
              <a:buNone/>
              <a:defRPr sz="1200"/>
            </a:lvl3pPr>
            <a:lvl4pPr marL="1370206" indent="0">
              <a:buNone/>
              <a:defRPr sz="1000"/>
            </a:lvl4pPr>
            <a:lvl5pPr marL="1826954" indent="0">
              <a:buNone/>
              <a:defRPr sz="1000"/>
            </a:lvl5pPr>
            <a:lvl6pPr marL="2283663" indent="0">
              <a:buNone/>
              <a:defRPr sz="1000"/>
            </a:lvl6pPr>
            <a:lvl7pPr marL="2740373" indent="0">
              <a:buNone/>
              <a:defRPr sz="1000"/>
            </a:lvl7pPr>
            <a:lvl8pPr marL="3197120" indent="0">
              <a:buNone/>
              <a:defRPr sz="1000"/>
            </a:lvl8pPr>
            <a:lvl9pPr marL="365385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4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31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97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73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21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6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57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45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7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13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64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41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10" indent="0">
              <a:buNone/>
              <a:defRPr sz="1200"/>
            </a:lvl2pPr>
            <a:lvl3pPr marL="913478" indent="0">
              <a:buNone/>
              <a:defRPr sz="1000"/>
            </a:lvl3pPr>
            <a:lvl4pPr marL="1370206" indent="0">
              <a:buNone/>
              <a:defRPr sz="900"/>
            </a:lvl4pPr>
            <a:lvl5pPr marL="1826954" indent="0">
              <a:buNone/>
              <a:defRPr sz="900"/>
            </a:lvl5pPr>
            <a:lvl6pPr marL="2283663" indent="0">
              <a:buNone/>
              <a:defRPr sz="900"/>
            </a:lvl6pPr>
            <a:lvl7pPr marL="2740373" indent="0">
              <a:buNone/>
              <a:defRPr sz="900"/>
            </a:lvl7pPr>
            <a:lvl8pPr marL="3197120" indent="0">
              <a:buNone/>
              <a:defRPr sz="900"/>
            </a:lvl8pPr>
            <a:lvl9pPr marL="365385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19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10" indent="0">
              <a:buNone/>
              <a:defRPr sz="2800"/>
            </a:lvl2pPr>
            <a:lvl3pPr marL="913478" indent="0">
              <a:buNone/>
              <a:defRPr sz="2400"/>
            </a:lvl3pPr>
            <a:lvl4pPr marL="1370206" indent="0">
              <a:buNone/>
              <a:defRPr sz="2000"/>
            </a:lvl4pPr>
            <a:lvl5pPr marL="1826954" indent="0">
              <a:buNone/>
              <a:defRPr sz="2000"/>
            </a:lvl5pPr>
            <a:lvl6pPr marL="2283663" indent="0">
              <a:buNone/>
              <a:defRPr sz="2000"/>
            </a:lvl6pPr>
            <a:lvl7pPr marL="2740373" indent="0">
              <a:buNone/>
              <a:defRPr sz="2000"/>
            </a:lvl7pPr>
            <a:lvl8pPr marL="3197120" indent="0">
              <a:buNone/>
              <a:defRPr sz="2000"/>
            </a:lvl8pPr>
            <a:lvl9pPr marL="365385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10" indent="0">
              <a:buNone/>
              <a:defRPr sz="1200"/>
            </a:lvl2pPr>
            <a:lvl3pPr marL="913478" indent="0">
              <a:buNone/>
              <a:defRPr sz="1000"/>
            </a:lvl3pPr>
            <a:lvl4pPr marL="1370206" indent="0">
              <a:buNone/>
              <a:defRPr sz="900"/>
            </a:lvl4pPr>
            <a:lvl5pPr marL="1826954" indent="0">
              <a:buNone/>
              <a:defRPr sz="900"/>
            </a:lvl5pPr>
            <a:lvl6pPr marL="2283663" indent="0">
              <a:buNone/>
              <a:defRPr sz="900"/>
            </a:lvl6pPr>
            <a:lvl7pPr marL="2740373" indent="0">
              <a:buNone/>
              <a:defRPr sz="900"/>
            </a:lvl7pPr>
            <a:lvl8pPr marL="3197120" indent="0">
              <a:buNone/>
              <a:defRPr sz="900"/>
            </a:lvl8pPr>
            <a:lvl9pPr marL="365385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6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29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02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10" indent="0" algn="ctr">
              <a:buNone/>
              <a:defRPr sz="2000"/>
            </a:lvl2pPr>
            <a:lvl3pPr marL="913478" indent="0" algn="ctr">
              <a:buNone/>
              <a:defRPr sz="1800"/>
            </a:lvl3pPr>
            <a:lvl4pPr marL="1370206" indent="0" algn="ctr">
              <a:buNone/>
              <a:defRPr sz="1600"/>
            </a:lvl4pPr>
            <a:lvl5pPr marL="1826954" indent="0" algn="ctr">
              <a:buNone/>
              <a:defRPr sz="1600"/>
            </a:lvl5pPr>
            <a:lvl6pPr marL="2283663" indent="0" algn="ctr">
              <a:buNone/>
              <a:defRPr sz="1600"/>
            </a:lvl6pPr>
            <a:lvl7pPr marL="2740373" indent="0" algn="ctr">
              <a:buNone/>
              <a:defRPr sz="1600"/>
            </a:lvl7pPr>
            <a:lvl8pPr marL="3197120" indent="0" algn="ctr">
              <a:buNone/>
              <a:defRPr sz="1600"/>
            </a:lvl8pPr>
            <a:lvl9pPr marL="36538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10C6D-EF70-49B0-8943-1FBC1BEB369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63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04E64-9E00-4CF1-A941-B399757A751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7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990" indent="0">
              <a:buNone/>
              <a:defRPr sz="2000" b="1"/>
            </a:lvl2pPr>
            <a:lvl3pPr marL="912128" indent="0">
              <a:buNone/>
              <a:defRPr sz="1800" b="1"/>
            </a:lvl3pPr>
            <a:lvl4pPr marL="1368166" indent="0">
              <a:buNone/>
              <a:defRPr sz="1600" b="1"/>
            </a:lvl4pPr>
            <a:lvl5pPr marL="1824254" indent="0">
              <a:buNone/>
              <a:defRPr sz="1600" b="1"/>
            </a:lvl5pPr>
            <a:lvl6pPr marL="2280243" indent="0">
              <a:buNone/>
              <a:defRPr sz="1600" b="1"/>
            </a:lvl6pPr>
            <a:lvl7pPr marL="2736233" indent="0">
              <a:buNone/>
              <a:defRPr sz="1600" b="1"/>
            </a:lvl7pPr>
            <a:lvl8pPr marL="3192336" indent="0">
              <a:buNone/>
              <a:defRPr sz="1600" b="1"/>
            </a:lvl8pPr>
            <a:lvl9pPr marL="364839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409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6710" indent="0">
              <a:buNone/>
              <a:defRPr sz="2000"/>
            </a:lvl2pPr>
            <a:lvl3pPr marL="913478" indent="0">
              <a:buNone/>
              <a:defRPr sz="1800"/>
            </a:lvl3pPr>
            <a:lvl4pPr marL="1370206" indent="0">
              <a:buNone/>
              <a:defRPr sz="1600"/>
            </a:lvl4pPr>
            <a:lvl5pPr marL="1826954" indent="0">
              <a:buNone/>
              <a:defRPr sz="1600"/>
            </a:lvl5pPr>
            <a:lvl6pPr marL="2283663" indent="0">
              <a:buNone/>
              <a:defRPr sz="1600"/>
            </a:lvl6pPr>
            <a:lvl7pPr marL="2740373" indent="0">
              <a:buNone/>
              <a:defRPr sz="1600"/>
            </a:lvl7pPr>
            <a:lvl8pPr marL="3197120" indent="0">
              <a:buNone/>
              <a:defRPr sz="1600"/>
            </a:lvl8pPr>
            <a:lvl9pPr marL="365385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AC024-25C7-4779-9A39-D068C36A660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20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F69ED-E9F8-483B-B19D-0A7A21F76D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56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681A4-E045-41C7-BD20-ABAEDD1B433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68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66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56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710" indent="0">
              <a:buNone/>
              <a:defRPr sz="1400"/>
            </a:lvl2pPr>
            <a:lvl3pPr marL="913478" indent="0">
              <a:buNone/>
              <a:defRPr sz="1200"/>
            </a:lvl3pPr>
            <a:lvl4pPr marL="1370206" indent="0">
              <a:buNone/>
              <a:defRPr sz="1000"/>
            </a:lvl4pPr>
            <a:lvl5pPr marL="1826954" indent="0">
              <a:buNone/>
              <a:defRPr sz="1000"/>
            </a:lvl5pPr>
            <a:lvl6pPr marL="2283663" indent="0">
              <a:buNone/>
              <a:defRPr sz="1000"/>
            </a:lvl6pPr>
            <a:lvl7pPr marL="2740373" indent="0">
              <a:buNone/>
              <a:defRPr sz="1000"/>
            </a:lvl7pPr>
            <a:lvl8pPr marL="3197120" indent="0">
              <a:buNone/>
              <a:defRPr sz="1000"/>
            </a:lvl8pPr>
            <a:lvl9pPr marL="365385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17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6710" indent="0">
              <a:buNone/>
              <a:defRPr sz="2800"/>
            </a:lvl2pPr>
            <a:lvl3pPr marL="913478" indent="0">
              <a:buNone/>
              <a:defRPr sz="2400"/>
            </a:lvl3pPr>
            <a:lvl4pPr marL="1370206" indent="0">
              <a:buNone/>
              <a:defRPr sz="2000"/>
            </a:lvl4pPr>
            <a:lvl5pPr marL="1826954" indent="0">
              <a:buNone/>
              <a:defRPr sz="2000"/>
            </a:lvl5pPr>
            <a:lvl6pPr marL="2283663" indent="0">
              <a:buNone/>
              <a:defRPr sz="2000"/>
            </a:lvl6pPr>
            <a:lvl7pPr marL="2740373" indent="0">
              <a:buNone/>
              <a:defRPr sz="2000"/>
            </a:lvl7pPr>
            <a:lvl8pPr marL="3197120" indent="0">
              <a:buNone/>
              <a:defRPr sz="2000"/>
            </a:lvl8pPr>
            <a:lvl9pPr marL="36538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710" indent="0">
              <a:buNone/>
              <a:defRPr sz="1400"/>
            </a:lvl2pPr>
            <a:lvl3pPr marL="913478" indent="0">
              <a:buNone/>
              <a:defRPr sz="1200"/>
            </a:lvl3pPr>
            <a:lvl4pPr marL="1370206" indent="0">
              <a:buNone/>
              <a:defRPr sz="1000"/>
            </a:lvl4pPr>
            <a:lvl5pPr marL="1826954" indent="0">
              <a:buNone/>
              <a:defRPr sz="1000"/>
            </a:lvl5pPr>
            <a:lvl6pPr marL="2283663" indent="0">
              <a:buNone/>
              <a:defRPr sz="1000"/>
            </a:lvl6pPr>
            <a:lvl7pPr marL="2740373" indent="0">
              <a:buNone/>
              <a:defRPr sz="1000"/>
            </a:lvl7pPr>
            <a:lvl8pPr marL="3197120" indent="0">
              <a:buNone/>
              <a:defRPr sz="1000"/>
            </a:lvl8pPr>
            <a:lvl9pPr marL="365385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29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04EA9-6B14-4854-97DB-DDDC37C615E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07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3DF57-B85D-4B4E-84E8-89C2285DC1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26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917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5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F0E7-B3A9-4742-89BD-774DD1C75FC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15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910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5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14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7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691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47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33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10" indent="0">
              <a:buNone/>
              <a:defRPr sz="1200"/>
            </a:lvl2pPr>
            <a:lvl3pPr marL="913478" indent="0">
              <a:buNone/>
              <a:defRPr sz="1000"/>
            </a:lvl3pPr>
            <a:lvl4pPr marL="1370206" indent="0">
              <a:buNone/>
              <a:defRPr sz="900"/>
            </a:lvl4pPr>
            <a:lvl5pPr marL="1826954" indent="0">
              <a:buNone/>
              <a:defRPr sz="900"/>
            </a:lvl5pPr>
            <a:lvl6pPr marL="2283663" indent="0">
              <a:buNone/>
              <a:defRPr sz="900"/>
            </a:lvl6pPr>
            <a:lvl7pPr marL="2740373" indent="0">
              <a:buNone/>
              <a:defRPr sz="900"/>
            </a:lvl7pPr>
            <a:lvl8pPr marL="3197120" indent="0">
              <a:buNone/>
              <a:defRPr sz="900"/>
            </a:lvl8pPr>
            <a:lvl9pPr marL="365385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139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10" indent="0">
              <a:buNone/>
              <a:defRPr sz="2800"/>
            </a:lvl2pPr>
            <a:lvl3pPr marL="913478" indent="0">
              <a:buNone/>
              <a:defRPr sz="2400"/>
            </a:lvl3pPr>
            <a:lvl4pPr marL="1370206" indent="0">
              <a:buNone/>
              <a:defRPr sz="2000"/>
            </a:lvl4pPr>
            <a:lvl5pPr marL="1826954" indent="0">
              <a:buNone/>
              <a:defRPr sz="2000"/>
            </a:lvl5pPr>
            <a:lvl6pPr marL="2283663" indent="0">
              <a:buNone/>
              <a:defRPr sz="2000"/>
            </a:lvl6pPr>
            <a:lvl7pPr marL="2740373" indent="0">
              <a:buNone/>
              <a:defRPr sz="2000"/>
            </a:lvl7pPr>
            <a:lvl8pPr marL="3197120" indent="0">
              <a:buNone/>
              <a:defRPr sz="2000"/>
            </a:lvl8pPr>
            <a:lvl9pPr marL="365385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60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10" indent="0">
              <a:buNone/>
              <a:defRPr sz="1200"/>
            </a:lvl2pPr>
            <a:lvl3pPr marL="913478" indent="0">
              <a:buNone/>
              <a:defRPr sz="1000"/>
            </a:lvl3pPr>
            <a:lvl4pPr marL="1370206" indent="0">
              <a:buNone/>
              <a:defRPr sz="900"/>
            </a:lvl4pPr>
            <a:lvl5pPr marL="1826954" indent="0">
              <a:buNone/>
              <a:defRPr sz="900"/>
            </a:lvl5pPr>
            <a:lvl6pPr marL="2283663" indent="0">
              <a:buNone/>
              <a:defRPr sz="900"/>
            </a:lvl6pPr>
            <a:lvl7pPr marL="2740373" indent="0">
              <a:buNone/>
              <a:defRPr sz="900"/>
            </a:lvl7pPr>
            <a:lvl8pPr marL="3197120" indent="0">
              <a:buNone/>
              <a:defRPr sz="900"/>
            </a:lvl8pPr>
            <a:lvl9pPr marL="365385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374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50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7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8E1F-0004-4118-90D4-56913D0B230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42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08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361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210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227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6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40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24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95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710" indent="0">
              <a:buNone/>
              <a:defRPr sz="1200"/>
            </a:lvl2pPr>
            <a:lvl3pPr marL="913478" indent="0">
              <a:buNone/>
              <a:defRPr sz="1000"/>
            </a:lvl3pPr>
            <a:lvl4pPr marL="1370206" indent="0">
              <a:buNone/>
              <a:defRPr sz="900"/>
            </a:lvl4pPr>
            <a:lvl5pPr marL="1826954" indent="0">
              <a:buNone/>
              <a:defRPr sz="900"/>
            </a:lvl5pPr>
            <a:lvl6pPr marL="2283663" indent="0">
              <a:buNone/>
              <a:defRPr sz="900"/>
            </a:lvl6pPr>
            <a:lvl7pPr marL="2740373" indent="0">
              <a:buNone/>
              <a:defRPr sz="900"/>
            </a:lvl7pPr>
            <a:lvl8pPr marL="3197120" indent="0">
              <a:buNone/>
              <a:defRPr sz="900"/>
            </a:lvl8pPr>
            <a:lvl9pPr marL="365385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425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710" indent="0">
              <a:buNone/>
              <a:defRPr sz="2800"/>
            </a:lvl2pPr>
            <a:lvl3pPr marL="913478" indent="0">
              <a:buNone/>
              <a:defRPr sz="2400"/>
            </a:lvl3pPr>
            <a:lvl4pPr marL="1370206" indent="0">
              <a:buNone/>
              <a:defRPr sz="2000"/>
            </a:lvl4pPr>
            <a:lvl5pPr marL="1826954" indent="0">
              <a:buNone/>
              <a:defRPr sz="2000"/>
            </a:lvl5pPr>
            <a:lvl6pPr marL="2283663" indent="0">
              <a:buNone/>
              <a:defRPr sz="2000"/>
            </a:lvl6pPr>
            <a:lvl7pPr marL="2740373" indent="0">
              <a:buNone/>
              <a:defRPr sz="2000"/>
            </a:lvl7pPr>
            <a:lvl8pPr marL="3197120" indent="0">
              <a:buNone/>
              <a:defRPr sz="2000"/>
            </a:lvl8pPr>
            <a:lvl9pPr marL="3653855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10" indent="0">
              <a:buNone/>
              <a:defRPr sz="1200"/>
            </a:lvl2pPr>
            <a:lvl3pPr marL="913478" indent="0">
              <a:buNone/>
              <a:defRPr sz="1000"/>
            </a:lvl3pPr>
            <a:lvl4pPr marL="1370206" indent="0">
              <a:buNone/>
              <a:defRPr sz="900"/>
            </a:lvl4pPr>
            <a:lvl5pPr marL="1826954" indent="0">
              <a:buNone/>
              <a:defRPr sz="900"/>
            </a:lvl5pPr>
            <a:lvl6pPr marL="2283663" indent="0">
              <a:buNone/>
              <a:defRPr sz="900"/>
            </a:lvl6pPr>
            <a:lvl7pPr marL="2740373" indent="0">
              <a:buNone/>
              <a:defRPr sz="900"/>
            </a:lvl7pPr>
            <a:lvl8pPr marL="3197120" indent="0">
              <a:buNone/>
              <a:defRPr sz="900"/>
            </a:lvl8pPr>
            <a:lvl9pPr marL="365385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058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5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7B7EA-3CD7-47F9-B18C-FA3BF51D42B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787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16.08.2021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5990" indent="0">
              <a:buNone/>
              <a:defRPr sz="2800"/>
            </a:lvl2pPr>
            <a:lvl3pPr marL="912128" indent="0">
              <a:buNone/>
              <a:defRPr sz="2400"/>
            </a:lvl3pPr>
            <a:lvl4pPr marL="1368166" indent="0">
              <a:buNone/>
              <a:defRPr sz="2000"/>
            </a:lvl4pPr>
            <a:lvl5pPr marL="1824254" indent="0">
              <a:buNone/>
              <a:defRPr sz="2000"/>
            </a:lvl5pPr>
            <a:lvl6pPr marL="2280243" indent="0">
              <a:buNone/>
              <a:defRPr sz="2000"/>
            </a:lvl6pPr>
            <a:lvl7pPr marL="2736233" indent="0">
              <a:buNone/>
              <a:defRPr sz="2000"/>
            </a:lvl7pPr>
            <a:lvl8pPr marL="3192336" indent="0">
              <a:buNone/>
              <a:defRPr sz="2000"/>
            </a:lvl8pPr>
            <a:lvl9pPr marL="364839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1543051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5990" indent="0">
              <a:buNone/>
              <a:defRPr sz="1400"/>
            </a:lvl2pPr>
            <a:lvl3pPr marL="912128" indent="0">
              <a:buNone/>
              <a:defRPr sz="1200"/>
            </a:lvl3pPr>
            <a:lvl4pPr marL="1368166" indent="0">
              <a:buNone/>
              <a:defRPr sz="1000"/>
            </a:lvl4pPr>
            <a:lvl5pPr marL="1824254" indent="0">
              <a:buNone/>
              <a:defRPr sz="1000"/>
            </a:lvl5pPr>
            <a:lvl6pPr marL="2280243" indent="0">
              <a:buNone/>
              <a:defRPr sz="1000"/>
            </a:lvl6pPr>
            <a:lvl7pPr marL="2736233" indent="0">
              <a:buNone/>
              <a:defRPr sz="1000"/>
            </a:lvl7pPr>
            <a:lvl8pPr marL="3192336" indent="0">
              <a:buNone/>
              <a:defRPr sz="1000"/>
            </a:lvl8pPr>
            <a:lvl9pPr marL="364839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6223D-06C7-456D-AB64-3EB6FB37AD8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626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5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2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81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42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993" indent="-34199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131" indent="-28504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122" indent="-22799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160" indent="-2279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248" indent="-2279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237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326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365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403" indent="-227994" algn="l" defTabSz="912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90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28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6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254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4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33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336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95" algn="l" defTabSz="9121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78" tIns="34289" rIns="68478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478" tIns="34289" rIns="68478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78" tIns="34289" rIns="6847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44" eaLnBrk="1" fontAlgn="auto" hangingPunct="1">
              <a:spcBef>
                <a:spcPts val="0"/>
              </a:spcBef>
              <a:spcAft>
                <a:spcPts val="0"/>
              </a:spcAft>
            </a:pPr>
            <a:fld id="{18867C19-A4CE-4C4C-BE9B-5DD25F2B35F0}" type="datetimeFigureOut">
              <a:rPr lang="ru-RU" smtClean="0">
                <a:solidFill>
                  <a:srgbClr val="555555">
                    <a:tint val="75000"/>
                  </a:srgbClr>
                </a:solidFill>
                <a:latin typeface="Calibri" panose="020F0502020204030204"/>
                <a:cs typeface="+mn-cs"/>
              </a:rPr>
              <a:pPr defTabSz="684644" eaLnBrk="1" fontAlgn="auto" hangingPunct="1">
                <a:spcBef>
                  <a:spcPts val="0"/>
                </a:spcBef>
                <a:spcAft>
                  <a:spcPts val="0"/>
                </a:spcAft>
              </a:pPr>
              <a:t>16.08.2021</a:t>
            </a:fld>
            <a:endParaRPr lang="ru-RU">
              <a:solidFill>
                <a:srgbClr val="555555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78" tIns="34289" rIns="6847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44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555555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78" tIns="34289" rIns="6847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644" eaLnBrk="1" fontAlgn="auto" hangingPunct="1">
              <a:spcBef>
                <a:spcPts val="0"/>
              </a:spcBef>
              <a:spcAft>
                <a:spcPts val="0"/>
              </a:spcAft>
            </a:pPr>
            <a:fld id="{B09F5EA8-65D9-41E3-94C2-4E0158D3296A}" type="slidenum">
              <a:rPr lang="ru-RU" smtClean="0">
                <a:solidFill>
                  <a:srgbClr val="555555">
                    <a:tint val="75000"/>
                  </a:srgbClr>
                </a:solidFill>
                <a:latin typeface="Calibri" panose="020F0502020204030204"/>
                <a:cs typeface="+mn-cs"/>
              </a:rPr>
              <a:pPr defTabSz="68464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555555">
                  <a:tint val="75000"/>
                </a:srgb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7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7" r:id="rId14"/>
  </p:sldLayoutIdLst>
  <p:txStyles>
    <p:titleStyle>
      <a:lvl1pPr algn="l" defTabSz="68464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78" indent="-171178" algn="l" defTabSz="68464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533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821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110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400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754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076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398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9753" indent="-171178" algn="l" defTabSz="68464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290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44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966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288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643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931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220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510" algn="l" defTabSz="68464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0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67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34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02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69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533" indent="-34253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1" indent="-28546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32" indent="-22835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0" indent="-22835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08" indent="-22835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17" indent="-228354" algn="l" defTabSz="9134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6" indent="-228354" algn="l" defTabSz="9134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5" indent="-228354" algn="l" defTabSz="9134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3" indent="-228354" algn="l" defTabSz="9134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8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6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4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7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5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8" tIns="45679" rIns="91358" bIns="4567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8" tIns="45679" rIns="91358" bIns="4567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8" tIns="45679" rIns="91358" bIns="456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16.08.2021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8" tIns="45679" rIns="91358" bIns="456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8" tIns="45679" rIns="91358" bIns="456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9134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33" indent="-342533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1" indent="-285463" algn="l" defTabSz="913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32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0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08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17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6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5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3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8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6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4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7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5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F8F0627-8832-4D7A-A913-EC738C3CB51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1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67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34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02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69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533" indent="-34253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1" indent="-28546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32" indent="-228354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0" indent="-22835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08" indent="-22835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17" indent="-228354" algn="l" defTabSz="9134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6" indent="-228354" algn="l" defTabSz="9134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5" indent="-228354" algn="l" defTabSz="9134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3" indent="-228354" algn="l" defTabSz="9134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8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6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4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7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5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58" tIns="45679" rIns="91358" bIns="4567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8" tIns="45679" rIns="91358" bIns="4567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8" tIns="45679" rIns="91358" bIns="456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991A529-CCBC-49ED-BDDD-0B0E889E2AA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16.08.2021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8" tIns="45679" rIns="91358" bIns="456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8" tIns="45679" rIns="91358" bIns="456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056BC4E-9C6E-4626-A351-0B4750646E7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32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ctr" defTabSz="9134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33" indent="-342533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1" indent="-285463" algn="l" defTabSz="913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32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0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08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17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6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5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3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8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6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4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7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5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358" tIns="45679" rIns="91358" bIns="45679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58" tIns="45679" rIns="91358" bIns="4567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58" tIns="45679" rIns="91358" bIns="456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3572320-BD0F-46A0-8015-65122FB1DEE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16.08.2021</a:t>
            </a:fld>
            <a:endParaRPr lang="uk-U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58" tIns="45679" rIns="91358" bIns="456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58" tIns="45679" rIns="91358" bIns="456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2872407-8B5B-44BA-8CDC-7A98CEA47735}" type="slidenum">
              <a:rPr lang="uk-U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16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defTabSz="9134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33" indent="-342533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1" indent="-285463" algn="l" defTabSz="913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32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0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08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17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6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5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3" indent="-228354" algn="l" defTabSz="913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8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6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4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73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5" algn="l" defTabSz="9134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0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9196" y="195487"/>
            <a:ext cx="9036496" cy="2098982"/>
          </a:xfrm>
          <a:prstGeom prst="rect">
            <a:avLst/>
          </a:prstGeom>
          <a:solidFill>
            <a:srgbClr val="00CC99">
              <a:alpha val="59000"/>
            </a:srgbClr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238" tIns="45619" rIns="91238" bIns="45619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ФИНАНСОВАЯ ГРАМОТНОСТЬ В                           РЕСПУБЛИКЕ КРЫМ: РЕГИОНАЛЬНАЯ ПРАКТИКА И ПЕРЕСПЕКТИВЫ ПОВЫШЕНИЯ</a:t>
            </a:r>
            <a:endParaRPr lang="ru-RU" sz="4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75742"/>
            <a:ext cx="2664295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29368"/>
            <a:ext cx="9154886" cy="133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53" y="4297762"/>
            <a:ext cx="504056" cy="39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035" y="3855837"/>
            <a:ext cx="4224942" cy="1077014"/>
          </a:xfrm>
          <a:prstGeom prst="rect">
            <a:avLst/>
          </a:prstGeom>
        </p:spPr>
        <p:txBody>
          <a:bodyPr wrap="square" lIns="91238" tIns="45619" rIns="91238" bIns="45619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Ирина </a:t>
            </a:r>
            <a:r>
              <a:rPr lang="ru-RU" sz="1600" b="1" dirty="0" err="1">
                <a:solidFill>
                  <a:srgbClr val="002060"/>
                </a:solidFill>
              </a:rPr>
              <a:t>Кивико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Заместитель Председателя</a:t>
            </a:r>
          </a:p>
          <a:p>
            <a:r>
              <a:rPr lang="ru-RU" sz="1600" dirty="0">
                <a:solidFill>
                  <a:srgbClr val="002060"/>
                </a:solidFill>
              </a:rPr>
              <a:t>Совета министров Республики Крым-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министр финансов Республики Крым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4079085"/>
            <a:ext cx="2503937" cy="830793"/>
          </a:xfrm>
          <a:prstGeom prst="rect">
            <a:avLst/>
          </a:prstGeom>
        </p:spPr>
        <p:txBody>
          <a:bodyPr wrap="square" lIns="91238" tIns="45619" rIns="91238" bIns="45619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IV </a:t>
            </a:r>
            <a:r>
              <a:rPr lang="ru-RU" sz="1600" dirty="0">
                <a:solidFill>
                  <a:srgbClr val="002060"/>
                </a:solidFill>
              </a:rPr>
              <a:t>Всероссийская научно-практическая конференция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726862"/>
              </p:ext>
            </p:extLst>
          </p:nvPr>
        </p:nvGraphicFramePr>
        <p:xfrm>
          <a:off x="1115616" y="627534"/>
          <a:ext cx="68407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нутый угол 2"/>
          <p:cNvSpPr/>
          <p:nvPr/>
        </p:nvSpPr>
        <p:spPr>
          <a:xfrm>
            <a:off x="323528" y="339502"/>
            <a:ext cx="8496944" cy="720080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9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12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816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42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0243" algn="l" defTabSz="91212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6233" algn="l" defTabSz="91212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2336" algn="l" defTabSz="91212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8395" algn="l" defTabSz="91212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Ответственность за потерю денег жертвами мошенников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(по результатам опроса НАФИ)</a:t>
            </a:r>
          </a:p>
        </p:txBody>
      </p:sp>
    </p:spTree>
    <p:extLst>
      <p:ext uri="{BB962C8B-B14F-4D97-AF65-F5344CB8AC3E}">
        <p14:creationId xmlns:p14="http://schemas.microsoft.com/office/powerpoint/2010/main" val="293578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755577" y="209601"/>
            <a:ext cx="8216765" cy="39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38" tIns="45619" rIns="91238" bIns="456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uk-UA" sz="2000" b="1" dirty="0">
                <a:solidFill>
                  <a:srgbClr val="00AC7F"/>
                </a:solidFill>
              </a:rPr>
              <a:t>Индекс финансовой грамотности в Республике Крым</a:t>
            </a: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971553" y="681040"/>
            <a:ext cx="7129463" cy="11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uk-UA" sz="1600" b="1" dirty="0">
                <a:solidFill>
                  <a:srgbClr val="0070C0"/>
                </a:solidFill>
              </a:rPr>
              <a:t>Индекс отражает способность человека к разумному управлению личными финансами и состоит из нескольких отдельных компонент – знаний в области финансов, навыков управления финансами, установок в отношении финансов</a:t>
            </a:r>
            <a:r>
              <a:rPr lang="ru-RU" altLang="uk-UA" sz="1800" dirty="0"/>
              <a:t>.</a:t>
            </a:r>
          </a:p>
        </p:txBody>
      </p:sp>
      <p:sp>
        <p:nvSpPr>
          <p:cNvPr id="2052" name="Прямоугольник 5"/>
          <p:cNvSpPr>
            <a:spLocks noChangeArrowheads="1"/>
          </p:cNvSpPr>
          <p:nvPr/>
        </p:nvSpPr>
        <p:spPr bwMode="auto">
          <a:xfrm>
            <a:off x="935038" y="4137554"/>
            <a:ext cx="6913562" cy="7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38" tIns="45619" rIns="91238" bIns="4561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uk-UA" sz="1400" dirty="0"/>
              <a:t>Регионы упорядочены по значению Индекса - от наибольшего значения до наименьшего. Группа A (места 1-16), группа B (места 17-33), Группа С (места 34-52), Группа D (места 53-69), Группа Е (места 70-85).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8" t="39006" r="20267" b="18699"/>
          <a:stretch/>
        </p:blipFill>
        <p:spPr bwMode="auto">
          <a:xfrm>
            <a:off x="1103911" y="2067694"/>
            <a:ext cx="6587054" cy="214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9" y="2527601"/>
            <a:ext cx="1368152" cy="46166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11,87</a:t>
            </a:r>
            <a:endParaRPr lang="uk-U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399010"/>
              </p:ext>
            </p:extLst>
          </p:nvPr>
        </p:nvGraphicFramePr>
        <p:xfrm>
          <a:off x="611560" y="987574"/>
          <a:ext cx="7848872" cy="3420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78278" y="1275653"/>
            <a:ext cx="1221273" cy="228949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349459" y="123478"/>
            <a:ext cx="8496944" cy="864096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Динамика привлеченных средств в Республике Крым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5398" y="4401026"/>
            <a:ext cx="1407361" cy="369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358" tIns="45679" rIns="91358" bIns="45679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01.01.201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60" y="4407995"/>
            <a:ext cx="1407361" cy="369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358" tIns="45679" rIns="91358" bIns="45679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01.01.201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44" y="4401026"/>
            <a:ext cx="1407361" cy="369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358" tIns="45679" rIns="91358" bIns="45679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01.01.20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44" y="4401026"/>
            <a:ext cx="1407361" cy="369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358" tIns="45679" rIns="91358" bIns="45679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20966627">
            <a:off x="1440382" y="2826109"/>
            <a:ext cx="5765677" cy="796523"/>
          </a:xfrm>
          <a:prstGeom prst="curvedUp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66830">
            <a:off x="3731511" y="3102052"/>
            <a:ext cx="1732841" cy="400027"/>
          </a:xfrm>
          <a:prstGeom prst="rect">
            <a:avLst/>
          </a:prstGeom>
          <a:noFill/>
        </p:spPr>
        <p:txBody>
          <a:bodyPr wrap="square" lIns="91358" tIns="45679" rIns="91358" bIns="45679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61,5 %</a:t>
            </a:r>
          </a:p>
        </p:txBody>
      </p:sp>
    </p:spTree>
    <p:extLst>
      <p:ext uri="{BB962C8B-B14F-4D97-AF65-F5344CB8AC3E}">
        <p14:creationId xmlns:p14="http://schemas.microsoft.com/office/powerpoint/2010/main" val="284783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350860"/>
              </p:ext>
            </p:extLst>
          </p:nvPr>
        </p:nvGraphicFramePr>
        <p:xfrm>
          <a:off x="251520" y="2031690"/>
          <a:ext cx="5112568" cy="243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4" y="195486"/>
            <a:ext cx="8784976" cy="10801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Задолженность по кредитам, предоставленных физическим лицам </a:t>
            </a:r>
            <a:br>
              <a:rPr lang="ru-RU" sz="32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32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В РЕСПУБЛИКЕ КРЫМ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17" y="1493608"/>
            <a:ext cx="1600973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2281" tIns="51161" rIns="102281" bIns="51161" rtlCol="0" anchor="ctr"/>
          <a:lstStyle/>
          <a:p>
            <a:pPr algn="ctr"/>
            <a:r>
              <a:rPr lang="ru-RU" b="1" dirty="0">
                <a:solidFill>
                  <a:srgbClr val="BBE0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BBE0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619672" y="2139702"/>
            <a:ext cx="2461311" cy="1230673"/>
          </a:xfrm>
          <a:prstGeom prst="straightConnector1">
            <a:avLst/>
          </a:prstGeom>
          <a:ln w="76200">
            <a:solidFill>
              <a:srgbClr val="03A989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9927751">
            <a:off x="1468405" y="2365679"/>
            <a:ext cx="1567395" cy="457264"/>
          </a:xfrm>
          <a:prstGeom prst="rect">
            <a:avLst/>
          </a:prstGeom>
          <a:noFill/>
        </p:spPr>
        <p:txBody>
          <a:bodyPr wrap="square" lIns="102281" tIns="51161" rIns="102281" bIns="5116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3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556,7%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85548" y="4461960"/>
            <a:ext cx="2998420" cy="3240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Задолженность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375497"/>
              </p:ext>
            </p:extLst>
          </p:nvPr>
        </p:nvGraphicFramePr>
        <p:xfrm>
          <a:off x="5004048" y="2025812"/>
          <a:ext cx="4014192" cy="222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flipV="1">
            <a:off x="6228184" y="2273366"/>
            <a:ext cx="1800200" cy="846049"/>
          </a:xfrm>
          <a:prstGeom prst="straightConnector1">
            <a:avLst/>
          </a:prstGeom>
          <a:ln w="57150">
            <a:solidFill>
              <a:srgbClr val="03A989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058093">
            <a:off x="6105385" y="2360947"/>
            <a:ext cx="1451721" cy="380320"/>
          </a:xfrm>
          <a:prstGeom prst="rect">
            <a:avLst/>
          </a:prstGeom>
          <a:noFill/>
        </p:spPr>
        <p:txBody>
          <a:bodyPr wrap="square" lIns="102281" tIns="51161" rIns="102281" bIns="5116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1311,6%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71271" y="1601620"/>
            <a:ext cx="1600973" cy="21602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2281" tIns="51161" rIns="102281" bIns="51161" rtlCol="0" anchor="ctr"/>
          <a:lstStyle/>
          <a:p>
            <a:pPr algn="ctr"/>
            <a:r>
              <a:rPr lang="ru-RU" b="1" dirty="0">
                <a:solidFill>
                  <a:srgbClr val="BBE0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BBE0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41697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/>
              <a:t>14</a:t>
            </a:fld>
            <a:endParaRPr lang="ru-RU"/>
          </a:p>
        </p:txBody>
      </p:sp>
      <p:pic>
        <p:nvPicPr>
          <p:cNvPr id="1026" name="Picture 2" descr="D:\i36N0G6H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5" y="2409764"/>
            <a:ext cx="2105095" cy="984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586" y="182439"/>
            <a:ext cx="8712971" cy="1015580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2000" b="1" dirty="0">
                <a:solidFill>
                  <a:srgbClr val="00AC7F"/>
                </a:solidFill>
                <a:latin typeface="Arial" charset="0"/>
                <a:cs typeface="Arial" charset="0"/>
              </a:rPr>
              <a:t>КООРДИНАЦИОННЫЙ СОВЕТ ПО ПОВЫШЕНИЮ ФИНАНСОВОЙ ГРАМОТНОСТИ НАСЕЛЕНИЯ РЕСПУБЛИКИ КРЫМ ПОД РУКОВОДСТВОМ ГЛАВЫ РЕСПУБЛИКИ С. АКСЁНОВА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356617" y="1167632"/>
            <a:ext cx="6482584" cy="124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Cодействие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повышению финансовой грамотности населения Республики Крым, расширение форм и методов финансового  образования и защиты прав потребителей финансовых услуг</a:t>
            </a:r>
            <a:endParaRPr lang="ru-RU" sz="1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627784" y="2517744"/>
            <a:ext cx="640871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533" indent="-34253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Обеспечение согласованных действий органов власти  по повышению финансовой грамотности, их взаимодействие с образовательными и иными организациями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</a:endParaRPr>
          </a:p>
          <a:p>
            <a:pPr marL="342533" indent="-34253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</a:rPr>
              <a:t>Рассмотрение проблемных вопросов, касающихся финансовой грамотности населения и защиты прав потребителей финансовых услуг, имеющих общественное значение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1281923"/>
            <a:ext cx="1889070" cy="124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ЦЕЛЬ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19944" y="3394678"/>
            <a:ext cx="1889070" cy="124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8" tIns="45679" rIns="91358" bIns="4567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1211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:\_Оргобеспечение\IMG_45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6074"/>
            <a:ext cx="3744416" cy="2006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cenbum\ФИНГРАМОТНОСТЬ\Координационный совет заседания\Заседание 1 2019\21_01_1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51" y="1626072"/>
            <a:ext cx="4172953" cy="20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3530" y="123478"/>
            <a:ext cx="8496944" cy="1224136"/>
          </a:xfrm>
          <a:prstGeom prst="round2DiagRect">
            <a:avLst/>
          </a:prstGeom>
          <a:solidFill>
            <a:srgbClr val="00CC99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На базе Государственного бюджетного образовательного учреждения дополнительного профессионального образования Республики Крым «Крымский республиканский институт постдипломного образования» создан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РЕГИОНАЛЬНЫЙ ЦЕНТР ПО ФИНАНСОВОЙ ГРАМОТНОСТИ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5" y="3939903"/>
            <a:ext cx="8496944" cy="1008112"/>
          </a:xfrm>
          <a:prstGeom prst="round2DiagRect">
            <a:avLst/>
          </a:prstGeom>
          <a:solidFill>
            <a:srgbClr val="00CC99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32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2400" b="1" dirty="0">
                <a:solidFill>
                  <a:srgbClr val="2D2D8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общеобразовательных организаций Республики Крым являются пилотными площадками по апробации учебных программ курса «Финансовая грамотность» </a:t>
            </a:r>
          </a:p>
        </p:txBody>
      </p:sp>
    </p:spTree>
    <p:extLst>
      <p:ext uri="{BB962C8B-B14F-4D97-AF65-F5344CB8AC3E}">
        <p14:creationId xmlns:p14="http://schemas.microsoft.com/office/powerpoint/2010/main" val="304300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6" y="1105726"/>
            <a:ext cx="1635906" cy="1270370"/>
          </a:xfrm>
          <a:prstGeom prst="ellipse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4316751" y="1105726"/>
            <a:ext cx="1577897" cy="1270370"/>
          </a:xfrm>
          <a:prstGeom prst="ellipse">
            <a:avLst/>
          </a:prstGeom>
          <a:ln w="12700">
            <a:solidFill>
              <a:srgbClr val="292EF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Картинки по запросу &quot;министерство финансов РФ эмблем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35" y="1329612"/>
            <a:ext cx="1152129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cenbum\2019\Катя\минфин р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116" y="2931792"/>
            <a:ext cx="1635906" cy="1271876"/>
          </a:xfrm>
          <a:prstGeom prst="ellipse">
            <a:avLst/>
          </a:prstGeom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51" y="2931791"/>
            <a:ext cx="1577898" cy="1271876"/>
          </a:xfrm>
          <a:prstGeom prst="ellipse">
            <a:avLst/>
          </a:prstGeom>
          <a:ln w="9525">
            <a:solidFill>
              <a:srgbClr val="292EF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71579" y="182434"/>
            <a:ext cx="8712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ПОДПИСАНЫ СОГЛАШЕНИЯ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79512" y="1105726"/>
            <a:ext cx="2901759" cy="12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</a:rPr>
              <a:t>СОВЕТ МИНИСТРОВ 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</a:rPr>
              <a:t>РЕСПУБЛИКИ КРЫМ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5894649" y="1168068"/>
            <a:ext cx="3069839" cy="12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B050"/>
                </a:solidFill>
              </a:rPr>
              <a:t>МИНИСТЕРСТВО ФИНАНСОВ РОССИЙСКОЙ ФЕДЕРАЦИИ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5" y="3031444"/>
            <a:ext cx="290175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МИНИСТЕРСТВО ФИНАНСОВ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РЕСПУБЛИКИ КРЫМ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894648" y="3049540"/>
            <a:ext cx="3186343" cy="12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0000"/>
                </a:solidFill>
              </a:rPr>
              <a:t>ЮЖНОЕ ОТДЕЛЕНИЕ ЦЕНТРАЛЬНОГО БАНКА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36187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4" y="51470"/>
            <a:ext cx="8784976" cy="6375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4" algn="ctr" rtl="0">
              <a:spcBef>
                <a:spcPct val="0"/>
              </a:spcBef>
            </a:pP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budget.rk.ifinmon.ru</a:t>
            </a:r>
            <a:br>
              <a:rPr lang="ru-RU" sz="36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4731990"/>
            <a:ext cx="548640" cy="297180"/>
          </a:xfrm>
        </p:spPr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C:\Users\trubetskaya\Desktop\целевая-аудитор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536"/>
            <a:ext cx="9144000" cy="40975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9" y="764530"/>
            <a:ext cx="5904656" cy="3490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58" tIns="45679" rIns="91358" bIns="45679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бюджет           Республики Крым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5" y="732036"/>
            <a:ext cx="597902" cy="41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08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01766" y="1851671"/>
            <a:ext cx="2298047" cy="432048"/>
          </a:xfrm>
          <a:prstGeom prst="roundRect">
            <a:avLst/>
          </a:prstGeom>
          <a:solidFill>
            <a:srgbClr val="00CC99">
              <a:alpha val="69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340</a:t>
            </a:r>
            <a:r>
              <a:rPr lang="ru-RU" sz="1600" b="1" dirty="0">
                <a:solidFill>
                  <a:srgbClr val="FFFFFF"/>
                </a:solidFill>
              </a:rPr>
              <a:t> мероприятий</a:t>
            </a:r>
          </a:p>
        </p:txBody>
      </p:sp>
      <p:pic>
        <p:nvPicPr>
          <p:cNvPr id="2051" name="Picture 3" descr="H:\cenbum\ФИНГРАМОТНОСТЬ\НПК 2019\Неделя финансовой грамот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6" y="697801"/>
            <a:ext cx="2298047" cy="10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99595" y="2283726"/>
            <a:ext cx="7452827" cy="845615"/>
            <a:chOff x="782736" y="585811"/>
            <a:chExt cx="3568533" cy="111516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82736" y="585811"/>
              <a:ext cx="3568533" cy="1115166"/>
            </a:xfrm>
            <a:prstGeom prst="rect">
              <a:avLst/>
            </a:prstGeom>
            <a:ln>
              <a:noFill/>
            </a:ln>
          </p:spPr>
          <p:style>
            <a:lnRef idx="1">
              <a:scrgbClr r="0" g="0" b="0"/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782736" y="585811"/>
              <a:ext cx="3568533" cy="11151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5340" tIns="64770" rIns="64770" bIns="64770" numCol="1" spcCol="1270" anchor="ctr" anchorCtr="0">
              <a:noAutofit/>
            </a:bodyPr>
            <a:lstStyle/>
            <a:p>
              <a:pPr algn="ctr" defTabSz="754877">
                <a:lnSpc>
                  <a:spcPct val="90000"/>
                </a:lnSpc>
                <a:spcAft>
                  <a:spcPct val="35000"/>
                </a:spcAft>
              </a:pPr>
              <a:endParaRPr lang="ru-RU" sz="1700" b="1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3528" y="51524"/>
            <a:ext cx="7776865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Разнообразные форматы 2019 год</a:t>
            </a:r>
          </a:p>
        </p:txBody>
      </p:sp>
      <p:pic>
        <p:nvPicPr>
          <p:cNvPr id="2050" name="Picture 2" descr="D:\article4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37" y="688263"/>
            <a:ext cx="1638183" cy="106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843808" y="1851671"/>
            <a:ext cx="1872208" cy="432048"/>
          </a:xfrm>
          <a:prstGeom prst="roundRect">
            <a:avLst/>
          </a:prstGeom>
          <a:solidFill>
            <a:srgbClr val="00CC99">
              <a:alpha val="69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80 </a:t>
            </a:r>
            <a:r>
              <a:rPr lang="ru-RU" sz="1600" b="1" dirty="0">
                <a:solidFill>
                  <a:srgbClr val="FFFFFF"/>
                </a:solidFill>
              </a:rPr>
              <a:t>мероприятий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9" y="697829"/>
            <a:ext cx="1800200" cy="923247"/>
          </a:xfrm>
          <a:prstGeom prst="rect">
            <a:avLst/>
          </a:prstGeom>
          <a:ln>
            <a:gradFill>
              <a:gsLst>
                <a:gs pos="44000">
                  <a:srgbClr val="FF0000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Научно-практические конференции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1851671"/>
            <a:ext cx="1800200" cy="396915"/>
          </a:xfrm>
          <a:prstGeom prst="roundRect">
            <a:avLst/>
          </a:prstGeom>
          <a:solidFill>
            <a:srgbClr val="00CC99">
              <a:alpha val="69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650 участников  </a:t>
            </a:r>
            <a:endParaRPr lang="ru-RU" sz="1600" b="1" dirty="0">
              <a:solidFill>
                <a:srgbClr val="FFFFFF"/>
              </a:solidFill>
            </a:endParaRPr>
          </a:p>
        </p:txBody>
      </p:sp>
      <p:pic>
        <p:nvPicPr>
          <p:cNvPr id="16" name="Picture 2" descr="H:\cenbum\ФИНГРАМОТНОСТЬ\О проводимой работе\олипиада по ф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57" y="697803"/>
            <a:ext cx="1797961" cy="106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7092282" y="1759685"/>
            <a:ext cx="1808584" cy="524129"/>
          </a:xfrm>
          <a:prstGeom prst="roundRect">
            <a:avLst/>
          </a:prstGeom>
          <a:solidFill>
            <a:srgbClr val="00CC99">
              <a:alpha val="69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900" b="1" dirty="0">
                <a:solidFill>
                  <a:srgbClr val="FF0000"/>
                </a:solidFill>
              </a:rPr>
              <a:t>I Крымская олимпиада по </a:t>
            </a:r>
            <a:r>
              <a:rPr lang="ru-RU" sz="900" b="1" dirty="0">
                <a:solidFill>
                  <a:srgbClr val="FFFFFF"/>
                </a:solidFill>
              </a:rPr>
              <a:t>финансовой грамотности среди школьников - 94 участника из 20 школ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9437" y="2429457"/>
            <a:ext cx="2096341" cy="115040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550777" y="3723880"/>
            <a:ext cx="2016224" cy="1161368"/>
          </a:xfrm>
          <a:prstGeom prst="roundRect">
            <a:avLst/>
          </a:prstGeom>
          <a:solidFill>
            <a:srgbClr val="00CC99">
              <a:alpha val="69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900" b="1" dirty="0">
                <a:solidFill>
                  <a:srgbClr val="FF0000"/>
                </a:solidFill>
              </a:rPr>
              <a:t> </a:t>
            </a:r>
            <a:r>
              <a:rPr lang="ru-RU" sz="900" b="1" dirty="0">
                <a:solidFill>
                  <a:srgbClr val="FFFFFF"/>
                </a:solidFill>
              </a:rPr>
              <a:t>Образовательно-просветительские мероприятия по финансовой грамотности с молодежью, трудовыми коллективами, пенсионерами – более </a:t>
            </a:r>
            <a:r>
              <a:rPr lang="ru-RU" sz="900" b="1" dirty="0">
                <a:solidFill>
                  <a:srgbClr val="FF0000"/>
                </a:solidFill>
              </a:rPr>
              <a:t>1500 </a:t>
            </a:r>
            <a:r>
              <a:rPr lang="ru-RU" sz="900" b="1" dirty="0">
                <a:solidFill>
                  <a:srgbClr val="FFFFFF"/>
                </a:solidFill>
              </a:rPr>
              <a:t>участников </a:t>
            </a:r>
          </a:p>
          <a:p>
            <a:pPr algn="ctr"/>
            <a:endParaRPr lang="ru-RU" sz="900" b="1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2112" y="2412440"/>
            <a:ext cx="2015600" cy="116742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2852824" y="3723880"/>
            <a:ext cx="2016224" cy="1161368"/>
          </a:xfrm>
          <a:prstGeom prst="roundRect">
            <a:avLst/>
          </a:prstGeom>
          <a:solidFill>
            <a:srgbClr val="00CC99">
              <a:alpha val="69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900" b="1" dirty="0">
                <a:solidFill>
                  <a:srgbClr val="FFFFFF"/>
                </a:solidFill>
              </a:rPr>
              <a:t>Встречи со студентами, преподавателями  на базе Министерства финансов Республики Крым, ознакомительные экскурсии с работой министерства для более </a:t>
            </a:r>
            <a:r>
              <a:rPr lang="ru-RU" sz="900" b="1" dirty="0">
                <a:solidFill>
                  <a:srgbClr val="FF0000"/>
                </a:solidFill>
              </a:rPr>
              <a:t>500 участников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416" y="2412440"/>
            <a:ext cx="1768475" cy="116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77433"/>
            <a:ext cx="2191308" cy="169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4932040" y="3739852"/>
            <a:ext cx="2016224" cy="1161368"/>
          </a:xfrm>
          <a:prstGeom prst="roundRect">
            <a:avLst/>
          </a:prstGeom>
          <a:solidFill>
            <a:srgbClr val="00CC99">
              <a:alpha val="69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900" b="1" dirty="0">
                <a:solidFill>
                  <a:srgbClr val="FFFFFF"/>
                </a:solidFill>
              </a:rPr>
              <a:t>Интерактивные уроки со студентами                               КФУ им.  </a:t>
            </a:r>
            <a:r>
              <a:rPr lang="ru-RU" sz="900" b="1" dirty="0" err="1">
                <a:solidFill>
                  <a:srgbClr val="FFFFFF"/>
                </a:solidFill>
              </a:rPr>
              <a:t>В.И.Вернадского</a:t>
            </a:r>
            <a:r>
              <a:rPr lang="ru-RU" sz="900" b="1" dirty="0">
                <a:solidFill>
                  <a:srgbClr val="FFFFFF"/>
                </a:solidFill>
              </a:rPr>
              <a:t>, Крымского инженерно-педагогического университета более </a:t>
            </a:r>
            <a:r>
              <a:rPr lang="ru-RU" sz="900" b="1" dirty="0">
                <a:solidFill>
                  <a:srgbClr val="FF0000"/>
                </a:solidFill>
              </a:rPr>
              <a:t>6 000 участников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092280" y="3739852"/>
            <a:ext cx="2016224" cy="1161368"/>
          </a:xfrm>
          <a:prstGeom prst="roundRect">
            <a:avLst/>
          </a:prstGeom>
          <a:solidFill>
            <a:srgbClr val="00CC99">
              <a:alpha val="69000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900" b="1" dirty="0">
                <a:solidFill>
                  <a:srgbClr val="FFFFFF"/>
                </a:solidFill>
              </a:rPr>
              <a:t>Онлайн-</a:t>
            </a:r>
            <a:r>
              <a:rPr lang="ru-RU" sz="900" b="1" dirty="0" err="1">
                <a:solidFill>
                  <a:srgbClr val="FFFFFF"/>
                </a:solidFill>
              </a:rPr>
              <a:t>вебинары</a:t>
            </a:r>
            <a:r>
              <a:rPr lang="ru-RU" sz="900" b="1" dirty="0">
                <a:solidFill>
                  <a:srgbClr val="FFFFFF"/>
                </a:solidFill>
              </a:rPr>
              <a:t> и лекции  более </a:t>
            </a:r>
            <a:r>
              <a:rPr lang="ru-RU" sz="900" b="1" dirty="0">
                <a:solidFill>
                  <a:srgbClr val="FF0000"/>
                </a:solidFill>
              </a:rPr>
              <a:t>2000 участников  </a:t>
            </a:r>
          </a:p>
        </p:txBody>
      </p:sp>
    </p:spTree>
    <p:extLst>
      <p:ext uri="{BB962C8B-B14F-4D97-AF65-F5344CB8AC3E}">
        <p14:creationId xmlns:p14="http://schemas.microsoft.com/office/powerpoint/2010/main" val="1843537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2020 год </a:t>
            </a:r>
          </a:p>
        </p:txBody>
      </p:sp>
      <p:pic>
        <p:nvPicPr>
          <p:cNvPr id="3074" name="Picture 2" descr="D:\5ed7ab2761f5a7.87501876_z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9" y="2196641"/>
            <a:ext cx="3528394" cy="11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771572"/>
            <a:ext cx="4680522" cy="1107913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КФУ – онлайн урок «Финансовая безопасность в век цифровых технологий»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1,5 тысячи студентов </a:t>
            </a:r>
            <a:r>
              <a:rPr lang="ru-RU" sz="1400" dirty="0">
                <a:solidFill>
                  <a:srgbClr val="006666"/>
                </a:solidFill>
                <a:latin typeface="+mn-lt"/>
                <a:cs typeface="+mn-cs"/>
              </a:rPr>
              <a:t>высшего и среднего профессионального образования, а также руководители структурных подразделений и филиалов КФУ, эксперты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48144" y="2114675"/>
            <a:ext cx="4896544" cy="133882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FF0000"/>
                </a:solidFill>
                <a:latin typeface="Calibri"/>
              </a:rPr>
              <a:t> «</a:t>
            </a:r>
            <a:r>
              <a:rPr lang="uk-UA" sz="2000" b="1" dirty="0" err="1">
                <a:solidFill>
                  <a:srgbClr val="FF0000"/>
                </a:solidFill>
                <a:latin typeface="Calibri"/>
              </a:rPr>
              <a:t>Крымский</a:t>
            </a:r>
            <a:r>
              <a:rPr lang="uk-UA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Calibri"/>
              </a:rPr>
              <a:t>вундеркинд</a:t>
            </a:r>
            <a:r>
              <a:rPr lang="uk-UA" sz="2000" b="1" dirty="0">
                <a:solidFill>
                  <a:srgbClr val="FF0000"/>
                </a:solidFill>
                <a:latin typeface="Calibri"/>
              </a:rPr>
              <a:t>»                         2020 год -  11 </a:t>
            </a:r>
            <a:r>
              <a:rPr lang="uk-UA" sz="2000" b="1" dirty="0" err="1">
                <a:solidFill>
                  <a:srgbClr val="FF0000"/>
                </a:solidFill>
                <a:latin typeface="Calibri"/>
              </a:rPr>
              <a:t>крымских</a:t>
            </a:r>
            <a:r>
              <a:rPr lang="uk-UA" sz="2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uk-UA" sz="2000" b="1" dirty="0" err="1">
                <a:solidFill>
                  <a:srgbClr val="FF0000"/>
                </a:solidFill>
                <a:latin typeface="Calibri"/>
              </a:rPr>
              <a:t>школьников</a:t>
            </a:r>
            <a:r>
              <a:rPr lang="uk-UA" sz="2000" b="1" dirty="0">
                <a:solidFill>
                  <a:srgbClr val="FF0000"/>
                </a:solidFill>
                <a:latin typeface="Calibri"/>
              </a:rPr>
              <a:t>  </a:t>
            </a:r>
            <a:endParaRPr lang="uk-UA" sz="2000" b="1" dirty="0">
              <a:solidFill>
                <a:srgbClr val="073E87">
                  <a:lumMod val="60000"/>
                  <a:lumOff val="40000"/>
                </a:srgbClr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073E87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uk-UA" sz="2000" b="1" dirty="0" err="1">
                <a:solidFill>
                  <a:srgbClr val="006666"/>
                </a:solidFill>
                <a:latin typeface="Calibri"/>
              </a:rPr>
              <a:t>победители</a:t>
            </a:r>
            <a:r>
              <a:rPr lang="uk-UA" sz="2000" b="1" dirty="0">
                <a:solidFill>
                  <a:srgbClr val="006666"/>
                </a:solidFill>
                <a:latin typeface="Calibri"/>
              </a:rPr>
              <a:t> в  </a:t>
            </a:r>
            <a:r>
              <a:rPr lang="uk-UA" sz="2000" b="1" dirty="0" err="1">
                <a:solidFill>
                  <a:srgbClr val="006666"/>
                </a:solidFill>
                <a:latin typeface="Calibri"/>
              </a:rPr>
              <a:t>номинации</a:t>
            </a:r>
            <a:r>
              <a:rPr lang="uk-UA" sz="2000" b="1" dirty="0">
                <a:solidFill>
                  <a:srgbClr val="006666"/>
                </a:solidFill>
                <a:latin typeface="Calibri"/>
              </a:rPr>
              <a:t> «</a:t>
            </a:r>
            <a:r>
              <a:rPr lang="uk-UA" sz="2000" b="1" dirty="0" err="1">
                <a:solidFill>
                  <a:srgbClr val="006666"/>
                </a:solidFill>
                <a:latin typeface="Calibri"/>
              </a:rPr>
              <a:t>Юный</a:t>
            </a:r>
            <a:r>
              <a:rPr lang="uk-UA" sz="2000" b="1" dirty="0">
                <a:solidFill>
                  <a:srgbClr val="006666"/>
                </a:solidFill>
                <a:latin typeface="Calibri"/>
              </a:rPr>
              <a:t> </a:t>
            </a:r>
            <a:r>
              <a:rPr lang="uk-UA" sz="2000" b="1" dirty="0" err="1">
                <a:solidFill>
                  <a:srgbClr val="006666"/>
                </a:solidFill>
                <a:latin typeface="Calibri"/>
              </a:rPr>
              <a:t>финансист</a:t>
            </a:r>
            <a:r>
              <a:rPr lang="uk-UA" sz="2000" b="1" dirty="0">
                <a:solidFill>
                  <a:srgbClr val="006666"/>
                </a:solidFill>
                <a:latin typeface="Calibri"/>
              </a:rPr>
              <a:t>»</a:t>
            </a: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 descr="H:\cenbum\ФИНГРАМОТНОСТЬ\НПК 2019\5e5fb39091a048.61237531_IMG_5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6" y="771550"/>
            <a:ext cx="355229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:\cenbum\ФИНГРАМОТНОСТЬ\НПК 2019\5ea9833d26d0a3.34369195__MG_91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7" y="3651911"/>
            <a:ext cx="3373757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48144" y="3940774"/>
            <a:ext cx="4896544" cy="1027202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2000" b="1" dirty="0">
                <a:solidFill>
                  <a:srgbClr val="C6E7FC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2000" b="1" dirty="0">
                <a:solidFill>
                  <a:srgbClr val="006666"/>
                </a:solidFill>
                <a:latin typeface="Calibri"/>
              </a:rPr>
              <a:t>Цикл </a:t>
            </a:r>
            <a:r>
              <a:rPr lang="ru-RU" sz="2000" b="1" dirty="0" err="1">
                <a:solidFill>
                  <a:srgbClr val="006666"/>
                </a:solidFill>
                <a:latin typeface="Calibri"/>
              </a:rPr>
              <a:t>вебинаров</a:t>
            </a:r>
            <a:r>
              <a:rPr lang="ru-RU" sz="2000" b="1" dirty="0">
                <a:solidFill>
                  <a:srgbClr val="006666"/>
                </a:solidFill>
                <a:latin typeface="Calibri"/>
              </a:rPr>
              <a:t> по финансовой грамотности на базе КРИППО </a:t>
            </a:r>
            <a:r>
              <a:rPr lang="ru-RU" sz="2000" b="1" dirty="0">
                <a:solidFill>
                  <a:srgbClr val="C6E7FC">
                    <a:lumMod val="50000"/>
                  </a:srgbClr>
                </a:solidFill>
                <a:latin typeface="Calibri"/>
              </a:rPr>
              <a:t>–                        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2000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0532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323530" y="123478"/>
            <a:ext cx="8496944" cy="864096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8" tIns="45619" rIns="91238" bIns="45619" rtlCol="0" anchor="ctr"/>
          <a:lstStyle/>
          <a:p>
            <a:pPr algn="ctr"/>
            <a:r>
              <a:rPr lang="ru-RU" sz="2400" b="1" dirty="0">
                <a:solidFill>
                  <a:schemeClr val="accent3"/>
                </a:solidFill>
              </a:rPr>
              <a:t>Повышение финансовой грамотности в                   Российской Федерации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4360" y="1059582"/>
            <a:ext cx="8291264" cy="3607049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rgbClr val="006666"/>
                </a:solidFill>
              </a:rPr>
              <a:t>Реализация Стратегии повышения финансовой грамотности на 2017-2023 годы</a:t>
            </a:r>
          </a:p>
          <a:p>
            <a:pPr algn="just"/>
            <a:r>
              <a:rPr lang="ru-RU" sz="1800" dirty="0">
                <a:solidFill>
                  <a:srgbClr val="006666"/>
                </a:solidFill>
              </a:rPr>
              <a:t>Создана сеть федеральных и региональных методических центров по обучению и повышению квалификации педагогов общеобразовательных организаций</a:t>
            </a:r>
          </a:p>
          <a:p>
            <a:pPr algn="just"/>
            <a:r>
              <a:rPr lang="ru-RU" sz="1800" dirty="0">
                <a:solidFill>
                  <a:srgbClr val="006666"/>
                </a:solidFill>
              </a:rPr>
              <a:t>9 пилотных регионов в рамках проекта Минфина РФ</a:t>
            </a:r>
          </a:p>
          <a:p>
            <a:pPr algn="just"/>
            <a:endParaRPr lang="uk-UA" sz="1800" dirty="0">
              <a:solidFill>
                <a:srgbClr val="006666"/>
              </a:solidFill>
            </a:endParaRPr>
          </a:p>
        </p:txBody>
      </p:sp>
      <p:pic>
        <p:nvPicPr>
          <p:cNvPr id="1028" name="Picture 4" descr="D: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4" y="3077980"/>
            <a:ext cx="2083469" cy="10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Logotype_NIFI_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73797"/>
            <a:ext cx="237626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vashifinancy.ru/upload/medialibrary/836/836e73993f131fb9bfeb7c8a120152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 descr="D:\836e73993f131fb9bfeb7c8a120152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81909"/>
            <a:ext cx="1520021" cy="11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Без названия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67" y="4083918"/>
            <a:ext cx="2857034" cy="10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unname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7894"/>
            <a:ext cx="2232248" cy="12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be0a67a6-b9b0-4ff2-9a48-e3e4590dca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10" y="2952246"/>
            <a:ext cx="1728192" cy="121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077980"/>
            <a:ext cx="1780066" cy="78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2020 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1898" y="2344221"/>
            <a:ext cx="5040560" cy="715577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FF0000"/>
                </a:solidFill>
                <a:latin typeface="Calibri"/>
              </a:rPr>
              <a:t>  </a:t>
            </a:r>
            <a:r>
              <a:rPr lang="uk-UA" sz="2000" b="1" dirty="0" err="1">
                <a:solidFill>
                  <a:srgbClr val="006666"/>
                </a:solidFill>
                <a:latin typeface="Calibri"/>
              </a:rPr>
              <a:t>Участие</a:t>
            </a:r>
            <a:r>
              <a:rPr lang="uk-UA" sz="2000" b="1" dirty="0">
                <a:solidFill>
                  <a:srgbClr val="006666"/>
                </a:solidFill>
                <a:latin typeface="Calibri"/>
              </a:rPr>
              <a:t> </a:t>
            </a:r>
            <a:r>
              <a:rPr lang="uk-UA" sz="2000" b="1" dirty="0" err="1">
                <a:solidFill>
                  <a:srgbClr val="006666"/>
                </a:solidFill>
                <a:latin typeface="Calibri"/>
              </a:rPr>
              <a:t>крымчан</a:t>
            </a:r>
            <a:r>
              <a:rPr lang="uk-UA" sz="2000" b="1" dirty="0">
                <a:solidFill>
                  <a:srgbClr val="006666"/>
                </a:solidFill>
                <a:latin typeface="Calibri"/>
              </a:rPr>
              <a:t> 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3"/>
                </a:solidFill>
                <a:latin typeface="Calibri"/>
              </a:rPr>
              <a:t>VII </a:t>
            </a:r>
            <a:r>
              <a:rPr lang="uk-UA" sz="2000" b="1" dirty="0" err="1">
                <a:solidFill>
                  <a:schemeClr val="accent3"/>
                </a:solidFill>
                <a:latin typeface="Calibri"/>
              </a:rPr>
              <a:t>Семейном</a:t>
            </a:r>
            <a:r>
              <a:rPr lang="uk-UA" sz="2000" b="1" dirty="0">
                <a:solidFill>
                  <a:schemeClr val="accent3"/>
                </a:solidFill>
                <a:latin typeface="Calibri"/>
              </a:rPr>
              <a:t> </a:t>
            </a:r>
            <a:r>
              <a:rPr lang="uk-UA" sz="2000" b="1" dirty="0" err="1">
                <a:solidFill>
                  <a:schemeClr val="accent3"/>
                </a:solidFill>
                <a:latin typeface="Calibri"/>
              </a:rPr>
              <a:t>финансовом</a:t>
            </a:r>
            <a:r>
              <a:rPr lang="uk-UA" sz="2000" b="1" dirty="0">
                <a:solidFill>
                  <a:schemeClr val="accent3"/>
                </a:solidFill>
                <a:latin typeface="Calibri"/>
              </a:rPr>
              <a:t> </a:t>
            </a:r>
            <a:r>
              <a:rPr lang="uk-UA" sz="2000" b="1" dirty="0" err="1">
                <a:solidFill>
                  <a:schemeClr val="accent3"/>
                </a:solidFill>
                <a:latin typeface="Calibri"/>
              </a:rPr>
              <a:t>фестивале</a:t>
            </a:r>
            <a:r>
              <a:rPr lang="uk-UA" sz="2000" b="1" dirty="0">
                <a:solidFill>
                  <a:schemeClr val="accent3"/>
                </a:solidFill>
                <a:latin typeface="Calibri"/>
              </a:rPr>
              <a:t>»</a:t>
            </a: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9" name="Picture 3" descr="H:\cenbum\ФИНГРАМОТНОСТЬ\НПК 2019\5e8da732e98e69.3498981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9" y="617951"/>
            <a:ext cx="2915207" cy="142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10530" y="617958"/>
            <a:ext cx="5137936" cy="165044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2000" b="1" dirty="0">
                <a:solidFill>
                  <a:srgbClr val="006666"/>
                </a:solidFill>
                <a:latin typeface="Calibri"/>
              </a:rPr>
              <a:t>Минфин Крыма подготовил для заинтересованных </a:t>
            </a:r>
            <a:r>
              <a:rPr lang="ru-RU" sz="2000" b="1" dirty="0" err="1">
                <a:solidFill>
                  <a:srgbClr val="006666"/>
                </a:solidFill>
                <a:latin typeface="Calibri"/>
              </a:rPr>
              <a:t>крымчан</a:t>
            </a:r>
            <a:r>
              <a:rPr lang="ru-RU" sz="2000" b="1" dirty="0">
                <a:solidFill>
                  <a:srgbClr val="006666"/>
                </a:solidFill>
                <a:latin typeface="Calibri"/>
              </a:rPr>
              <a:t> буклет </a:t>
            </a:r>
            <a:r>
              <a:rPr lang="ru-RU" sz="2000" b="1" dirty="0">
                <a:solidFill>
                  <a:schemeClr val="accent3"/>
                </a:solidFill>
                <a:latin typeface="Calibri"/>
              </a:rPr>
              <a:t>«Бюджет для граждан» </a:t>
            </a:r>
            <a:r>
              <a:rPr lang="ru-RU" sz="2000" b="1" dirty="0">
                <a:solidFill>
                  <a:srgbClr val="C6E7FC">
                    <a:lumMod val="50000"/>
                  </a:srgbClr>
                </a:solidFill>
                <a:latin typeface="Calibri"/>
              </a:rPr>
              <a:t>- </a:t>
            </a:r>
            <a:r>
              <a:rPr lang="ru-RU" sz="2000" b="1" dirty="0">
                <a:solidFill>
                  <a:srgbClr val="006666"/>
                </a:solidFill>
                <a:latin typeface="Calibri"/>
              </a:rPr>
              <a:t>упрощенную версию главного финансового документа республики на 2020-2022 годы</a:t>
            </a:r>
            <a:endParaRPr lang="uk-UA" dirty="0"/>
          </a:p>
        </p:txBody>
      </p:sp>
      <p:pic>
        <p:nvPicPr>
          <p:cNvPr id="4100" name="Picture 4" descr="H:\cenbum\ФИНГРАМОТНОСТЬ\НПК 2019\5edf8ba7d98277.36873037_sem.fest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2" y="2044680"/>
            <a:ext cx="3314884" cy="13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3435887"/>
            <a:ext cx="33099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898" y="3611913"/>
            <a:ext cx="4868633" cy="120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3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2020 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32245" y="2379952"/>
            <a:ext cx="4896544" cy="1027202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Calibri"/>
              </a:rPr>
              <a:t>«Всероссийский экономический диктант» -  400 студентов </a:t>
            </a:r>
            <a:r>
              <a:rPr lang="ru-RU" sz="2000" b="1" dirty="0">
                <a:solidFill>
                  <a:srgbClr val="006666"/>
                </a:solidFill>
                <a:latin typeface="Calibri"/>
              </a:rPr>
              <a:t>1-4 курсов КФУ приняли участие в написании онлайн диктанта</a:t>
            </a:r>
            <a:endParaRPr lang="uk-UA" sz="2000" b="1" dirty="0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843598"/>
            <a:ext cx="4884722" cy="715577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alibri"/>
              </a:rPr>
              <a:t>Цикл передач </a:t>
            </a:r>
            <a:r>
              <a:rPr lang="ru-RU" sz="2000" b="1" dirty="0">
                <a:solidFill>
                  <a:srgbClr val="006666"/>
                </a:solidFill>
                <a:latin typeface="Calibri"/>
              </a:rPr>
              <a:t>по финансовой грамотности в эфире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радио «Спутник»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123" name="Picture 3" descr="H:\cenbum\ФИНГРАМОТНОСТЬ\НПК 2019\5f17dbfcb25278.59346297_zast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97716"/>
            <a:ext cx="3308785" cy="15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cenbum\ФИНГРАМОТНОСТЬ\НПК 2019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" y="2211710"/>
            <a:ext cx="3384376" cy="13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9913" y="3723913"/>
            <a:ext cx="5248876" cy="1169468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Calibri"/>
              </a:rPr>
              <a:t>Участие в  реализации комплексной программы по вовлечению в предпринимательскую деятельность выпускников и воспитанников детских домов, а также подростков из социально незащищенных слоев населения «Я выбираю сам!»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-                          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100 участников</a:t>
            </a:r>
            <a:endParaRPr lang="uk-UA" sz="14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125" name="Picture 5" descr="H:\cenbum\ФИНГРАМОТНОСТЬ\НПК 2019\5f71d7c859fc21.72317208_osnovna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95927"/>
            <a:ext cx="3316971" cy="132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2020 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2022762"/>
            <a:ext cx="5392893" cy="1384912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006666"/>
                </a:solidFill>
                <a:latin typeface="Calibri"/>
              </a:rPr>
              <a:t>Победитель V республиканского конкурса проектов                        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«Бюджет для граждан»-2020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Екатерина Любченко достойно представила Крым на федеральном уровне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rgbClr val="FF0000"/>
                </a:solidFill>
                <a:latin typeface="Calibri"/>
              </a:rPr>
              <a:t>9 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номинантов, в том числе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5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муниципальных образований республики,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2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физлица и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1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казенное учреждение по                           </a:t>
            </a:r>
            <a:r>
              <a:rPr lang="ru-RU" sz="1400" b="1" dirty="0">
                <a:solidFill>
                  <a:srgbClr val="FF0000"/>
                </a:solidFill>
                <a:latin typeface="Calibri"/>
              </a:rPr>
              <a:t>6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400" b="1" dirty="0">
                <a:solidFill>
                  <a:srgbClr val="006666"/>
                </a:solidFill>
                <a:latin typeface="Calibri"/>
              </a:rPr>
              <a:t>номинациям</a:t>
            </a:r>
            <a:endParaRPr lang="uk-UA" sz="1400" b="1" dirty="0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781546" y="751918"/>
            <a:ext cx="4966918" cy="923247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b="1" dirty="0">
                <a:solidFill>
                  <a:srgbClr val="006666"/>
                </a:solidFill>
                <a:latin typeface="Calibri"/>
              </a:rPr>
              <a:t>От Крыма участие в олимпиаде приняли  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                                 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30 </a:t>
            </a:r>
            <a:r>
              <a:rPr lang="ru-RU" b="1" dirty="0">
                <a:solidFill>
                  <a:srgbClr val="006666"/>
                </a:solidFill>
                <a:latin typeface="Calibri"/>
              </a:rPr>
              <a:t>педагогов и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 516 </a:t>
            </a:r>
            <a:r>
              <a:rPr lang="ru-RU" b="1" dirty="0">
                <a:solidFill>
                  <a:srgbClr val="006666"/>
                </a:solidFill>
                <a:latin typeface="Calibri"/>
              </a:rPr>
              <a:t>учащихся </a:t>
            </a:r>
            <a:r>
              <a:rPr lang="ru-RU" b="1" dirty="0">
                <a:solidFill>
                  <a:srgbClr val="FF0000"/>
                </a:solidFill>
                <a:latin typeface="Calibri"/>
              </a:rPr>
              <a:t>                                                                            6 - победителей , 37 – призеров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551669"/>
            <a:ext cx="5464901" cy="147724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alibri"/>
              </a:rPr>
              <a:t>В рамках фестиваля  педагогических инициатив-2020 впервые определены победители в номинации «Дружи с финансами»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Calibri"/>
              </a:rPr>
              <a:t>I место </a:t>
            </a:r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- </a:t>
            </a:r>
            <a:r>
              <a:rPr lang="ru-RU" sz="1200" b="1" dirty="0">
                <a:solidFill>
                  <a:srgbClr val="006666"/>
                </a:solidFill>
                <a:latin typeface="Calibri"/>
              </a:rPr>
              <a:t>учебная деловая игра «Город бизнеса» Симферопольский экономический лицей 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Calibri"/>
              </a:rPr>
              <a:t>II место </a:t>
            </a:r>
            <a:r>
              <a:rPr lang="ru-RU" sz="1200" b="1" dirty="0">
                <a:solidFill>
                  <a:srgbClr val="006666"/>
                </a:solidFill>
                <a:latin typeface="Calibri"/>
              </a:rPr>
              <a:t>–  Ялтинский «Детский сад № 22 «Росинка» </a:t>
            </a:r>
          </a:p>
          <a:p>
            <a:pPr algn="ctr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Calibri"/>
              </a:rPr>
              <a:t>III место </a:t>
            </a:r>
            <a:r>
              <a:rPr lang="ru-RU" sz="1200" b="1" dirty="0">
                <a:solidFill>
                  <a:srgbClr val="006666"/>
                </a:solidFill>
                <a:latin typeface="Calibri"/>
              </a:rPr>
              <a:t>– «</a:t>
            </a:r>
            <a:r>
              <a:rPr lang="ru-RU" sz="1200" b="1" dirty="0" err="1">
                <a:solidFill>
                  <a:srgbClr val="006666"/>
                </a:solidFill>
                <a:latin typeface="Calibri"/>
              </a:rPr>
              <a:t>Чистенская</a:t>
            </a:r>
            <a:r>
              <a:rPr lang="ru-RU" sz="1200" b="1" dirty="0">
                <a:solidFill>
                  <a:srgbClr val="006666"/>
                </a:solidFill>
                <a:latin typeface="Calibri"/>
              </a:rPr>
              <a:t> школа-гимназия» с образовательными проектами по формированию финансовой грамотности через проектную деятельность</a:t>
            </a:r>
            <a:endParaRPr lang="uk-UA" sz="1200" b="1" dirty="0">
              <a:solidFill>
                <a:srgbClr val="006666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46" y="595738"/>
            <a:ext cx="3084590" cy="132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D:\5fbf730b93a5e4.14312699_IMG_6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4" y="2004306"/>
            <a:ext cx="3084590" cy="151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5fbd0d401a1800.75809859_za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1" y="3551669"/>
            <a:ext cx="3091648" cy="15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1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2020 год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2022762"/>
            <a:ext cx="5392893" cy="1138690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400" b="1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Calibri"/>
              </a:rPr>
              <a:t>II научно-методическая конференция «Финансовая грамотность в системе образования Республики Крым»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в формате онлайн 180 участников</a:t>
            </a:r>
            <a:endParaRPr lang="uk-UA" b="1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555526"/>
            <a:ext cx="5030372" cy="1323356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r>
              <a:rPr lang="ru-RU" sz="1600" b="1" dirty="0">
                <a:solidFill>
                  <a:srgbClr val="006666"/>
                </a:solidFill>
                <a:latin typeface="Calibri"/>
              </a:rPr>
              <a:t>Урок финансовой грамотности в МБОУ «Лицей» Симферопольского района – </a:t>
            </a:r>
            <a:r>
              <a:rPr lang="ru-RU" sz="1600" b="1" dirty="0">
                <a:solidFill>
                  <a:srgbClr val="FF0000"/>
                </a:solidFill>
                <a:latin typeface="Calibri"/>
              </a:rPr>
              <a:t>150 участников</a:t>
            </a:r>
          </a:p>
          <a:p>
            <a:pPr algn="ctr"/>
            <a:r>
              <a:rPr lang="ru-RU" sz="1600" b="1" dirty="0">
                <a:solidFill>
                  <a:srgbClr val="006666"/>
                </a:solidFill>
                <a:latin typeface="Calibri"/>
              </a:rPr>
              <a:t>Интерактивный урок - </a:t>
            </a:r>
            <a:r>
              <a:rPr lang="ru-RU" sz="1600" b="1" dirty="0">
                <a:solidFill>
                  <a:srgbClr val="FF0000"/>
                </a:solidFill>
                <a:latin typeface="Calibri"/>
              </a:rPr>
              <a:t>2 тысяч студентов </a:t>
            </a:r>
            <a:r>
              <a:rPr lang="ru-RU" sz="1600" b="1" dirty="0">
                <a:solidFill>
                  <a:srgbClr val="006666"/>
                </a:solidFill>
                <a:latin typeface="Calibri"/>
              </a:rPr>
              <a:t>КИПУ, филиала КИПУ (г. Керчь), инженерно-педагогического колледжа (Бахчисарайский р-н) и их преподаватели</a:t>
            </a:r>
            <a:endParaRPr lang="uk-UA" sz="1600" b="1" dirty="0">
              <a:solidFill>
                <a:srgbClr val="006666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551669"/>
            <a:ext cx="5464901" cy="1323356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/>
            <a:endParaRPr lang="ru-RU" sz="2000" b="1" dirty="0">
              <a:solidFill>
                <a:schemeClr val="bg2">
                  <a:lumMod val="50000"/>
                </a:schemeClr>
              </a:solidFill>
              <a:latin typeface="Calibri"/>
            </a:endParaRPr>
          </a:p>
          <a:p>
            <a:pPr algn="ctr"/>
            <a:r>
              <a:rPr lang="ru-RU" sz="2000" b="1" dirty="0">
                <a:solidFill>
                  <a:srgbClr val="006666"/>
                </a:solidFill>
                <a:latin typeface="Calibri"/>
              </a:rPr>
              <a:t>Активное участие в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Всероссийских </a:t>
            </a:r>
            <a:r>
              <a:rPr lang="ru-RU" sz="2000" b="1" dirty="0" err="1">
                <a:solidFill>
                  <a:srgbClr val="FF0000"/>
                </a:solidFill>
                <a:latin typeface="Calibri"/>
              </a:rPr>
              <a:t>квестах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 </a:t>
            </a:r>
            <a:r>
              <a:rPr lang="ru-RU" sz="2000" b="1" dirty="0">
                <a:solidFill>
                  <a:srgbClr val="006666"/>
                </a:solidFill>
                <a:latin typeface="Calibri"/>
              </a:rPr>
              <a:t>по финансовой грамотности для детей и молодежи</a:t>
            </a:r>
            <a:endParaRPr lang="uk-UA" sz="2000" b="1" dirty="0">
              <a:solidFill>
                <a:srgbClr val="006666"/>
              </a:solidFill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8354"/>
            <a:ext cx="3165557" cy="15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5f983c878b6886.92892978_IMG_6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8" y="2083640"/>
            <a:ext cx="3090922" cy="14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Без названи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3629025"/>
            <a:ext cx="3040268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78159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AC7F"/>
                </a:solidFill>
                <a:latin typeface="Arial" charset="0"/>
                <a:cs typeface="Arial" charset="0"/>
              </a:rPr>
              <a:t>2021 год </a:t>
            </a:r>
            <a:br>
              <a:rPr lang="ru-RU" b="1" dirty="0">
                <a:solidFill>
                  <a:srgbClr val="00AC7F"/>
                </a:solidFill>
                <a:latin typeface="Arial" charset="0"/>
                <a:cs typeface="Arial" charset="0"/>
              </a:rPr>
            </a:br>
            <a:endParaRPr lang="uk-UA" dirty="0"/>
          </a:p>
        </p:txBody>
      </p:sp>
      <p:pic>
        <p:nvPicPr>
          <p:cNvPr id="4" name="Picture 2" descr="D:\mymoneyfest-bnr-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62" y="1779661"/>
            <a:ext cx="288032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6058c10eca78b4.21600444_zast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5526"/>
            <a:ext cx="25202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39552" y="2067693"/>
            <a:ext cx="2376264" cy="1080121"/>
          </a:xfrm>
          <a:prstGeom prst="rect">
            <a:avLst/>
          </a:prstGeom>
        </p:spPr>
        <p:txBody>
          <a:bodyPr vert="horz" lIns="91358" tIns="45679" rIns="91358" bIns="45679" rtlCol="0">
            <a:normAutofit/>
          </a:bodyPr>
          <a:lstStyle>
            <a:lvl1pPr marL="342533" indent="-342533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211" indent="-285463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32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560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08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17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766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95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223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КИПУ - интерактивный урок более 1,5 тыс. студентов</a:t>
            </a:r>
          </a:p>
        </p:txBody>
      </p:sp>
      <p:pic>
        <p:nvPicPr>
          <p:cNvPr id="3075" name="Picture 3" descr="D:\605a0904bd90a4.73314639_za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8595"/>
            <a:ext cx="2605296" cy="14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72200" y="2067693"/>
            <a:ext cx="2533288" cy="2526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Студенты</a:t>
            </a:r>
            <a:r>
              <a:rPr lang="uk-UA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 </a:t>
            </a:r>
            <a:r>
              <a:rPr lang="uk-UA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Крымск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их</a:t>
            </a:r>
            <a:r>
              <a:rPr lang="uk-UA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 </a:t>
            </a:r>
            <a:r>
              <a:rPr lang="uk-UA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колледжей</a:t>
            </a:r>
            <a:r>
              <a:rPr lang="uk-UA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 – </a:t>
            </a:r>
            <a:r>
              <a:rPr lang="uk-UA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более</a:t>
            </a:r>
            <a:r>
              <a:rPr lang="uk-UA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 500 </a:t>
            </a:r>
            <a:r>
              <a:rPr lang="uk-UA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участников</a:t>
            </a:r>
            <a:endParaRPr lang="uk-UA" sz="1600" b="1" i="1" dirty="0">
              <a:solidFill>
                <a:schemeClr val="tx2">
                  <a:lumMod val="60000"/>
                  <a:lumOff val="40000"/>
                </a:schemeClr>
              </a:solidFill>
              <a:latin typeface="Roboto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131840" y="627534"/>
            <a:ext cx="2952328" cy="1333649"/>
          </a:xfrm>
          <a:prstGeom prst="rect">
            <a:avLst/>
          </a:prstGeom>
        </p:spPr>
        <p:txBody>
          <a:bodyPr vert="horz" lIns="91358" tIns="45679" rIns="91358" bIns="45679" rtlCol="0">
            <a:normAutofit/>
          </a:bodyPr>
          <a:lstStyle>
            <a:lvl1pPr marL="342533" indent="-342533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211" indent="-285463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32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560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08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17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766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95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223" indent="-228354" algn="l" defTabSz="9134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</a:rPr>
              <a:t>Мероприятия во всех городах и районах Республики Крым</a:t>
            </a:r>
          </a:p>
        </p:txBody>
      </p:sp>
      <p:pic>
        <p:nvPicPr>
          <p:cNvPr id="3077" name="Picture 5" descr="D:\605da4edaef128.77242258_zast.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9" y="3395322"/>
            <a:ext cx="3112346" cy="14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386789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  <a:cs typeface="+mn-cs"/>
              </a:rPr>
              <a:t>Финансовый </a:t>
            </a:r>
            <a:r>
              <a:rPr lang="ru-RU" sz="16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  <a:cs typeface="+mn-cs"/>
              </a:rPr>
              <a:t>квест</a:t>
            </a:r>
            <a:r>
              <a:rPr lang="ru-RU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  <a:cs typeface="+mn-cs"/>
              </a:rPr>
              <a:t> среди школьников крымской столицы</a:t>
            </a:r>
            <a:endParaRPr lang="uk-UA" sz="1600" b="1" i="1" dirty="0">
              <a:solidFill>
                <a:schemeClr val="tx2">
                  <a:lumMod val="60000"/>
                  <a:lumOff val="40000"/>
                </a:schemeClr>
              </a:solidFill>
              <a:latin typeface="Roboto"/>
              <a:cs typeface="+mn-cs"/>
            </a:endParaRPr>
          </a:p>
        </p:txBody>
      </p:sp>
      <p:pic>
        <p:nvPicPr>
          <p:cNvPr id="3078" name="Picture 6" descr="D:\605b5d96548646.16730330_IMG_7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63301"/>
            <a:ext cx="2455457" cy="144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7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64" y="278938"/>
            <a:ext cx="2736304" cy="129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51669"/>
            <a:ext cx="7344816" cy="32198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736188"/>
              </p:ext>
            </p:extLst>
          </p:nvPr>
        </p:nvGraphicFramePr>
        <p:xfrm>
          <a:off x="0" y="1586403"/>
          <a:ext cx="7740860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hape 12"/>
          <p:cNvSpPr/>
          <p:nvPr/>
        </p:nvSpPr>
        <p:spPr>
          <a:xfrm rot="10800000" flipH="1" flipV="1">
            <a:off x="1043608" y="2360317"/>
            <a:ext cx="4785155" cy="2008408"/>
          </a:xfrm>
          <a:prstGeom prst="swooshArrow">
            <a:avLst>
              <a:gd name="adj1" fmla="val 17925"/>
              <a:gd name="adj2" fmla="val 66515"/>
            </a:avLst>
          </a:prstGeom>
          <a:solidFill>
            <a:srgbClr val="0C788E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srgbClr val="00A278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612000">
            <a:off x="1906974" y="2451746"/>
            <a:ext cx="194567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21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AC7F"/>
                </a:solidFill>
                <a:latin typeface="Arial" charset="0"/>
                <a:cs typeface="Arial" charset="0"/>
              </a:rPr>
              <a:t>ДИНАМИКА </a:t>
            </a:r>
          </a:p>
          <a:p>
            <a:pPr algn="ctr"/>
            <a:r>
              <a:rPr lang="ru-RU" sz="2400" b="1" dirty="0">
                <a:solidFill>
                  <a:srgbClr val="00AC7F"/>
                </a:solidFill>
                <a:latin typeface="Arial" charset="0"/>
                <a:cs typeface="Arial" charset="0"/>
              </a:rPr>
              <a:t>количества участников мероприятий по финансовой грамотности</a:t>
            </a:r>
          </a:p>
        </p:txBody>
      </p:sp>
      <p:sp>
        <p:nvSpPr>
          <p:cNvPr id="5" name="Овал 4"/>
          <p:cNvSpPr/>
          <p:nvPr/>
        </p:nvSpPr>
        <p:spPr>
          <a:xfrm>
            <a:off x="6372200" y="2170698"/>
            <a:ext cx="2448272" cy="2259179"/>
          </a:xfrm>
          <a:prstGeom prst="ellipse">
            <a:avLst/>
          </a:prstGeom>
          <a:solidFill>
            <a:schemeClr val="bg2">
              <a:lumMod val="9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rgbClr val="FF0000"/>
                </a:solidFill>
              </a:rPr>
              <a:t>Более</a:t>
            </a:r>
            <a:r>
              <a:rPr lang="uk-UA" b="1" dirty="0">
                <a:solidFill>
                  <a:srgbClr val="FF0000"/>
                </a:solidFill>
              </a:rPr>
              <a:t> 100 </a:t>
            </a:r>
            <a:r>
              <a:rPr lang="uk-UA" b="1" dirty="0" err="1">
                <a:solidFill>
                  <a:srgbClr val="FF0000"/>
                </a:solidFill>
              </a:rPr>
              <a:t>мероприятий</a:t>
            </a:r>
            <a:r>
              <a:rPr lang="uk-UA" b="1" dirty="0">
                <a:solidFill>
                  <a:srgbClr val="FF0000"/>
                </a:solidFill>
              </a:rPr>
              <a:t>!</a:t>
            </a:r>
          </a:p>
          <a:p>
            <a:pPr algn="ctr"/>
            <a:endParaRPr lang="uk-UA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163247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3914-EA60-4397-8231-D5B4B025BD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175"/>
            <a:ext cx="8712968" cy="584775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00AC7F"/>
                </a:solidFill>
                <a:latin typeface="Arial" charset="0"/>
                <a:cs typeface="Arial" charset="0"/>
              </a:rPr>
              <a:t>ПЕРСПЕКТИВЫ РАЗВИТИЯ</a:t>
            </a:r>
          </a:p>
        </p:txBody>
      </p:sp>
      <p:sp>
        <p:nvSpPr>
          <p:cNvPr id="5" name="AutoShape 2" descr="https://rk.gov.ru/uploads/minfin/attachments/photo-reports/d4/1d/8c/d98f00b204e9800998ecf8427e/5e5fb39091a048.61237531_IMG_5119.JPG?1.5.3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58" tIns="45679" rIns="91358" bIns="45679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2" y="699542"/>
            <a:ext cx="883919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>
                <a:solidFill>
                  <a:srgbClr val="006666"/>
                </a:solidFill>
              </a:rPr>
              <a:t>Новые федеральные образовательные стандартах (ФГОС) - </a:t>
            </a:r>
          </a:p>
          <a:p>
            <a:pPr algn="ctr"/>
            <a:r>
              <a:rPr lang="ru-RU" sz="2000" u="sng" dirty="0">
                <a:solidFill>
                  <a:srgbClr val="006666"/>
                </a:solidFill>
              </a:rPr>
              <a:t> </a:t>
            </a:r>
            <a:r>
              <a:rPr lang="ru-RU" sz="2000" u="sng" dirty="0">
                <a:solidFill>
                  <a:srgbClr val="FF0000"/>
                </a:solidFill>
              </a:rPr>
              <a:t>элементы финансовой грамотности для начальной и основной школы</a:t>
            </a:r>
            <a:r>
              <a:rPr lang="ru-RU" sz="2000" u="sng" dirty="0">
                <a:solidFill>
                  <a:srgbClr val="006666"/>
                </a:solidFill>
              </a:rPr>
              <a:t>, которые вступят в силу </a:t>
            </a:r>
            <a:r>
              <a:rPr lang="ru-RU" sz="2000" u="sng" dirty="0">
                <a:solidFill>
                  <a:srgbClr val="FF0000"/>
                </a:solidFill>
              </a:rPr>
              <a:t>1 сентября 2022 года</a:t>
            </a:r>
          </a:p>
          <a:p>
            <a:pPr algn="ctr"/>
            <a:endParaRPr lang="ru-RU" sz="2000" u="sng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Начальная  школа знания о финансах на уроках математики и окружающего мира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Ученики 5-9 классов – на уроках обществознании, математике и географии </a:t>
            </a:r>
          </a:p>
          <a:p>
            <a:pPr algn="ctr"/>
            <a:r>
              <a:rPr lang="ru-RU" sz="2800" b="1" dirty="0">
                <a:solidFill>
                  <a:srgbClr val="006666"/>
                </a:solidFill>
              </a:rPr>
              <a:t>К 2023 году изучение проблематики финансовой грамотности в том или ином формате охватит 100% школьников и студентов</a:t>
            </a:r>
            <a:endParaRPr lang="uk-UA" sz="28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49459" y="123478"/>
            <a:ext cx="8496944" cy="864096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Финансовая грамотность населения в странах ОЭСР и в России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162828"/>
              </p:ext>
            </p:extLst>
          </p:nvPr>
        </p:nvGraphicFramePr>
        <p:xfrm>
          <a:off x="588521" y="811849"/>
          <a:ext cx="8018819" cy="429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 rot="18861104">
            <a:off x="3847991" y="4069541"/>
            <a:ext cx="989243" cy="2786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</p:spTree>
    <p:extLst>
      <p:ext uri="{BB962C8B-B14F-4D97-AF65-F5344CB8AC3E}">
        <p14:creationId xmlns:p14="http://schemas.microsoft.com/office/powerpoint/2010/main" val="377525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49459" y="123478"/>
            <a:ext cx="8496944" cy="864096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Финансовые знания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180466"/>
              </p:ext>
            </p:extLst>
          </p:nvPr>
        </p:nvGraphicFramePr>
        <p:xfrm>
          <a:off x="539553" y="1275606"/>
          <a:ext cx="8136904" cy="370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9" y="104030"/>
            <a:ext cx="1178059" cy="8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 rot="18820886">
            <a:off x="2619218" y="3948100"/>
            <a:ext cx="925350" cy="2786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</p:spTree>
    <p:extLst>
      <p:ext uri="{BB962C8B-B14F-4D97-AF65-F5344CB8AC3E}">
        <p14:creationId xmlns:p14="http://schemas.microsoft.com/office/powerpoint/2010/main" val="156596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49459" y="123478"/>
            <a:ext cx="8496944" cy="864096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Доля населения, следящего за состоянием своих финансов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076348"/>
              </p:ext>
            </p:extLst>
          </p:nvPr>
        </p:nvGraphicFramePr>
        <p:xfrm>
          <a:off x="349459" y="878681"/>
          <a:ext cx="8496943" cy="414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37" l="5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0977"/>
            <a:ext cx="106024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 rot="18861104">
            <a:off x="1654799" y="3922334"/>
            <a:ext cx="908517" cy="36126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</p:spTree>
    <p:extLst>
      <p:ext uri="{BB962C8B-B14F-4D97-AF65-F5344CB8AC3E}">
        <p14:creationId xmlns:p14="http://schemas.microsoft.com/office/powerpoint/2010/main" val="360914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349459" y="123478"/>
            <a:ext cx="8496944" cy="864096"/>
          </a:xfrm>
          <a:prstGeom prst="foldedCorne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8" tIns="45679" rIns="91358" bIns="45679" rtlCol="0" anchor="ctr"/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Доля населения, имеющего долгосрочные финансовые цели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031887"/>
              </p:ext>
            </p:extLst>
          </p:nvPr>
        </p:nvGraphicFramePr>
        <p:xfrm>
          <a:off x="251520" y="1068834"/>
          <a:ext cx="8594883" cy="407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 rot="18861104">
            <a:off x="731515" y="4091252"/>
            <a:ext cx="935798" cy="26058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</p:txBody>
      </p:sp>
    </p:spTree>
    <p:extLst>
      <p:ext uri="{BB962C8B-B14F-4D97-AF65-F5344CB8AC3E}">
        <p14:creationId xmlns:p14="http://schemas.microsoft.com/office/powerpoint/2010/main" val="191571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131390"/>
              </p:ext>
            </p:extLst>
          </p:nvPr>
        </p:nvGraphicFramePr>
        <p:xfrm>
          <a:off x="323528" y="1131590"/>
          <a:ext cx="8000319" cy="3763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79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71" marR="269371" marT="188560" marB="107748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% </a:t>
                      </a:r>
                      <a:r>
                        <a:rPr lang="uk-UA" sz="1400" dirty="0" err="1">
                          <a:effectLst/>
                        </a:rPr>
                        <a:t>россиян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  <a:r>
                        <a:rPr lang="uk-UA" sz="1400" dirty="0" err="1">
                          <a:effectLst/>
                        </a:rPr>
                        <a:t>которые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знают</a:t>
                      </a:r>
                      <a:r>
                        <a:rPr lang="uk-UA" sz="1400" dirty="0">
                          <a:effectLst/>
                        </a:rPr>
                        <a:t> о </a:t>
                      </a:r>
                      <a:r>
                        <a:rPr lang="uk-UA" sz="1400" dirty="0" err="1">
                          <a:effectLst/>
                        </a:rPr>
                        <a:t>существовании</a:t>
                      </a:r>
                      <a:r>
                        <a:rPr lang="uk-UA" sz="1400" dirty="0">
                          <a:effectLst/>
                        </a:rPr>
                        <a:t> того </a:t>
                      </a:r>
                      <a:r>
                        <a:rPr lang="uk-UA" sz="1400" dirty="0" err="1">
                          <a:effectLst/>
                        </a:rPr>
                        <a:t>или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иного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способа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оплаты</a:t>
                      </a:r>
                      <a:endParaRPr lang="uk-U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71" marR="269371" marT="188560" marB="107748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% </a:t>
                      </a:r>
                      <a:r>
                        <a:rPr lang="uk-UA" sz="1400" dirty="0" err="1">
                          <a:effectLst/>
                        </a:rPr>
                        <a:t>россиян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  <a:r>
                        <a:rPr lang="uk-UA" sz="1400" dirty="0" err="1">
                          <a:effectLst/>
                        </a:rPr>
                        <a:t>которые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пользуются</a:t>
                      </a:r>
                      <a:r>
                        <a:rPr lang="uk-UA" sz="1400" dirty="0">
                          <a:effectLst/>
                        </a:rPr>
                        <a:t> тем </a:t>
                      </a:r>
                      <a:r>
                        <a:rPr lang="uk-UA" sz="1400" dirty="0" err="1">
                          <a:effectLst/>
                        </a:rPr>
                        <a:t>или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иным</a:t>
                      </a:r>
                      <a:r>
                        <a:rPr lang="uk-UA" sz="1400" dirty="0">
                          <a:effectLst/>
                        </a:rPr>
                        <a:t> способом </a:t>
                      </a:r>
                      <a:r>
                        <a:rPr lang="uk-UA" sz="1400" dirty="0" err="1">
                          <a:effectLst/>
                        </a:rPr>
                        <a:t>оплаты</a:t>
                      </a: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71" marR="269371" marT="188560" marB="1077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92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Банковские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пластиковые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карты</a:t>
                      </a:r>
                      <a:r>
                        <a:rPr lang="uk-UA" sz="1200" dirty="0">
                          <a:effectLst/>
                        </a:rPr>
                        <a:t>, оплата </a:t>
                      </a:r>
                      <a:r>
                        <a:rPr lang="uk-UA" sz="1200" dirty="0" err="1">
                          <a:effectLst/>
                        </a:rPr>
                        <a:t>которыми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производится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бесконтактно</a:t>
                      </a:r>
                      <a:endParaRPr lang="uk-U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71" marR="269371" marT="134686" marB="1077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3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94</a:t>
                      </a:r>
                      <a:endParaRPr lang="uk-UA" sz="36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71" marR="269371" marT="134686" marB="107748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3600" kern="1200" dirty="0">
                        <a:solidFill>
                          <a:srgbClr val="00CC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3600" kern="1200" dirty="0">
                          <a:solidFill>
                            <a:srgbClr val="00CC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269371" marR="269371" marT="134686" marB="1077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42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Мобильный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телефон с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функцией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бесконтактной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оплаты</a:t>
                      </a:r>
                      <a:endParaRPr lang="uk-U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371" marR="269371" marT="134686" marB="1077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3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3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269371" marR="269371" marT="134686" marB="1077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3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3600" kern="1200" dirty="0">
                          <a:solidFill>
                            <a:srgbClr val="00CC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269371" marR="269371" marT="134686" marB="1077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92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Специальные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наручные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часы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браслеты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функцией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бесконтактной</a:t>
                      </a:r>
                      <a:r>
                        <a:rPr lang="uk-UA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оплаты</a:t>
                      </a:r>
                      <a:endParaRPr lang="uk-UA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9371" marR="269371" marT="134686" marB="107748"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3600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3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269371" marR="269371" marT="134686" marB="10774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sz="3600" kern="1200" dirty="0">
                        <a:solidFill>
                          <a:srgbClr val="00CC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3600" kern="1200" dirty="0">
                          <a:solidFill>
                            <a:srgbClr val="00CC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269371" marR="269371" marT="134686" marB="1077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47056" y="63193"/>
            <a:ext cx="849694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                                     </a:t>
            </a:r>
            <a:r>
              <a:rPr lang="uk-UA" altLang="uk-UA" sz="1800" b="1" dirty="0" err="1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Знание</a:t>
            </a:r>
            <a:r>
              <a:rPr lang="uk-UA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 и </a:t>
            </a:r>
            <a:r>
              <a:rPr lang="uk-UA" altLang="uk-UA" sz="1800" b="1" dirty="0" err="1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опыт</a:t>
            </a:r>
            <a:r>
              <a:rPr lang="uk-UA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uk-UA" altLang="uk-UA" sz="1800" b="1" dirty="0" err="1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использования</a:t>
            </a:r>
            <a:r>
              <a:rPr lang="uk-UA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uk-UA" altLang="uk-UA" sz="1800" b="1" dirty="0" err="1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различных</a:t>
            </a:r>
            <a:r>
              <a:rPr lang="uk-UA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 </a:t>
            </a:r>
            <a:br>
              <a:rPr lang="en-US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                                          </a:t>
            </a:r>
            <a:r>
              <a:rPr lang="uk-UA" altLang="uk-UA" sz="1800" b="1" dirty="0" err="1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бесконтактных</a:t>
            </a:r>
            <a:r>
              <a:rPr lang="uk-UA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uk-UA" altLang="uk-UA" sz="1800" b="1" dirty="0" err="1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способов</a:t>
            </a:r>
            <a:r>
              <a:rPr lang="uk-UA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 </a:t>
            </a:r>
            <a:br>
              <a:rPr lang="en-US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                                      </a:t>
            </a:r>
            <a:r>
              <a:rPr lang="uk-UA" altLang="uk-UA" sz="1800" b="1" dirty="0" err="1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оплаты</a:t>
            </a:r>
            <a:br>
              <a:rPr lang="en-US" altLang="uk-UA" sz="18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</a:br>
            <a:r>
              <a:rPr lang="uk-UA" altLang="uk-UA" sz="2000" b="1" dirty="0">
                <a:solidFill>
                  <a:srgbClr val="00AC7F"/>
                </a:solidFill>
                <a:latin typeface="Arial" charset="0"/>
                <a:ea typeface="+mn-ea"/>
                <a:cs typeface="Arial" charset="0"/>
              </a:rPr>
              <a:t> </a:t>
            </a:r>
            <a:br>
              <a:rPr kumimoji="0" lang="uk-UA" altLang="uk-UA" sz="2000" b="0" i="1" u="none" strike="noStrike" cap="none" normalizeH="0" baseline="0" dirty="0">
                <a:ln>
                  <a:noFill/>
                </a:ln>
                <a:solidFill>
                  <a:srgbClr val="28282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uk-UA" altLang="uk-UA" sz="2000" i="1" dirty="0">
              <a:solidFill>
                <a:srgbClr val="282828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860CE1-2DDE-4A78-9478-6E58ABC3029B}"/>
              </a:ext>
            </a:extLst>
          </p:cNvPr>
          <p:cNvSpPr/>
          <p:nvPr/>
        </p:nvSpPr>
        <p:spPr>
          <a:xfrm>
            <a:off x="323528" y="26319"/>
            <a:ext cx="3096344" cy="1177243"/>
          </a:xfrm>
          <a:prstGeom prst="rect">
            <a:avLst/>
          </a:prstGeom>
        </p:spPr>
        <p:txBody>
          <a:bodyPr wrap="square" lIns="68466" tIns="34289" rIns="68466" bIns="34289">
            <a:spAutoFit/>
          </a:bodyPr>
          <a:lstStyle/>
          <a:p>
            <a:pPr algn="ctr" defTabSz="68450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предпочитающих безналичную оплату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выросла за год 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68450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16% до 29%</a:t>
            </a:r>
          </a:p>
        </p:txBody>
      </p:sp>
      <p:pic>
        <p:nvPicPr>
          <p:cNvPr id="1026" name="Picture 2" descr="D:\applep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1590"/>
            <a:ext cx="3240360" cy="11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03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610744" cy="85725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006666"/>
                </a:solidFill>
              </a:rPr>
              <a:t>Насколько хорошо Вы знакомы с темой инвестиций</a:t>
            </a:r>
            <a:r>
              <a:rPr lang="ru-RU" sz="2000" dirty="0"/>
              <a:t>? инвестиционных инструментов</a:t>
            </a:r>
            <a:r>
              <a:rPr lang="ru-RU" dirty="0"/>
              <a:t>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049667"/>
              </p:ext>
            </p:extLst>
          </p:nvPr>
        </p:nvGraphicFramePr>
        <p:xfrm>
          <a:off x="467544" y="699542"/>
          <a:ext cx="3672408" cy="4365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solidFill>
                            <a:srgbClr val="00CC99"/>
                          </a:solidFill>
                          <a:effectLst/>
                        </a:rPr>
                        <a:t>% от всех опрошенных</a:t>
                      </a:r>
                      <a:endParaRPr lang="uk-UA" sz="1200" dirty="0">
                        <a:solidFill>
                          <a:srgbClr val="00CC99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6666"/>
                          </a:solidFill>
                          <a:effectLst/>
                        </a:rPr>
                        <a:t>Совсем не разбираетесь в этом</a:t>
                      </a:r>
                      <a:endParaRPr lang="uk-UA" sz="1400" b="1" dirty="0">
                        <a:solidFill>
                          <a:srgbClr val="006666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6666"/>
                          </a:solidFill>
                          <a:effectLst/>
                        </a:rPr>
                        <a:t>65</a:t>
                      </a:r>
                      <a:endParaRPr lang="uk-UA" sz="1400" b="1" dirty="0">
                        <a:solidFill>
                          <a:srgbClr val="006666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1" kern="1200" dirty="0">
                        <a:solidFill>
                          <a:srgbClr val="0066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 поверхностные знания, понимаете, но в общих чертах</a:t>
                      </a:r>
                      <a:endParaRPr lang="uk-UA" sz="1400" b="1" kern="1200" dirty="0">
                        <a:solidFill>
                          <a:srgbClr val="0066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6666"/>
                          </a:solidFill>
                          <a:effectLst/>
                        </a:rPr>
                        <a:t>29</a:t>
                      </a:r>
                      <a:endParaRPr lang="uk-UA" sz="1400" b="1" dirty="0">
                        <a:solidFill>
                          <a:srgbClr val="006666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1" kern="1200" dirty="0">
                        <a:solidFill>
                          <a:srgbClr val="0066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 знаете об инвестициях, разбираетесь в инвестиционных инструментах</a:t>
                      </a:r>
                      <a:endParaRPr lang="en-US" sz="1400" b="1" kern="1200" dirty="0">
                        <a:solidFill>
                          <a:srgbClr val="0066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uk-UA" sz="1400" b="1" kern="1200" dirty="0">
                        <a:solidFill>
                          <a:srgbClr val="0066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6666"/>
                          </a:solidFill>
                          <a:effectLst/>
                        </a:rPr>
                        <a:t>3</a:t>
                      </a:r>
                      <a:endParaRPr lang="uk-UA" sz="1400" b="1" dirty="0">
                        <a:solidFill>
                          <a:srgbClr val="006666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200" dirty="0">
                          <a:solidFill>
                            <a:srgbClr val="00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Затрудняюсь ответить</a:t>
                      </a:r>
                      <a:endParaRPr lang="uk-UA" sz="1400" b="1" kern="1200" dirty="0">
                        <a:solidFill>
                          <a:srgbClr val="0066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6666"/>
                          </a:solidFill>
                          <a:effectLst/>
                        </a:rPr>
                        <a:t>3</a:t>
                      </a:r>
                      <a:endParaRPr lang="uk-UA" sz="1400" b="1" dirty="0">
                        <a:solidFill>
                          <a:srgbClr val="006666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49" name="Picture 1" descr="H:\cenbum\ФИНГРАМОТНОСТЬ\Конференция\Конференция 2021\Инвестор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5837" r="8825" b="3765"/>
          <a:stretch/>
        </p:blipFill>
        <p:spPr bwMode="auto">
          <a:xfrm>
            <a:off x="5724128" y="929367"/>
            <a:ext cx="2594331" cy="40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28303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ТИПИЧНЫЙ ПОРТРЕТ ИНВЕСТОРА</a:t>
            </a:r>
            <a:endParaRPr lang="uk-UA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337223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По данным НАФИ</a:t>
            </a:r>
            <a:endParaRPr lang="uk-UA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0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959424" y="2139702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📞</a:t>
            </a:r>
            <a:r>
              <a:rPr lang="ru-RU" sz="1600" dirty="0"/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звонк</a:t>
            </a:r>
            <a:r>
              <a:rPr lang="en-US" sz="1600" b="1" dirty="0">
                <a:solidFill>
                  <a:srgbClr val="FF0000"/>
                </a:solidFill>
              </a:rPr>
              <a:t>и</a:t>
            </a:r>
            <a:r>
              <a:rPr lang="ru-RU" sz="1600" b="1" dirty="0">
                <a:solidFill>
                  <a:srgbClr val="FF0000"/>
                </a:solidFill>
              </a:rPr>
              <a:t> по телефону</a:t>
            </a:r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ru-RU" sz="1600" dirty="0">
                <a:solidFill>
                  <a:srgbClr val="FF0000"/>
                </a:solidFill>
              </a:rPr>
              <a:t>📝 </a:t>
            </a:r>
            <a:r>
              <a:rPr lang="ru-RU" sz="1600" b="1" dirty="0" err="1">
                <a:solidFill>
                  <a:srgbClr val="00B050"/>
                </a:solidFill>
              </a:rPr>
              <a:t>текстовы</a:t>
            </a:r>
            <a:r>
              <a:rPr lang="en-US" sz="1600" b="1" dirty="0">
                <a:solidFill>
                  <a:srgbClr val="00B050"/>
                </a:solidFill>
              </a:rPr>
              <a:t>е</a:t>
            </a:r>
            <a:r>
              <a:rPr lang="ru-RU" sz="1600" b="1" dirty="0">
                <a:solidFill>
                  <a:srgbClr val="00B050"/>
                </a:solidFill>
              </a:rPr>
              <a:t> сообщения</a:t>
            </a:r>
          </a:p>
          <a:p>
            <a:pPr algn="ctr"/>
            <a:r>
              <a:rPr lang="ru-RU" sz="1600" b="1" dirty="0">
                <a:solidFill>
                  <a:srgbClr val="00B050"/>
                </a:solidFill>
              </a:rPr>
              <a:t>📩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электронны</a:t>
            </a:r>
            <a:r>
              <a:rPr lang="en-US" sz="1600" b="1" dirty="0">
                <a:solidFill>
                  <a:srgbClr val="FF0000"/>
                </a:solidFill>
              </a:rPr>
              <a:t>е</a:t>
            </a:r>
            <a:r>
              <a:rPr lang="ru-RU" sz="1600" b="1" dirty="0">
                <a:solidFill>
                  <a:srgbClr val="FF0000"/>
                </a:solidFill>
              </a:rPr>
              <a:t> письма с вредоносными ссылками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79862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6666"/>
                </a:solidFill>
              </a:rPr>
              <a:t>По данным Генпрокуратуры в январе этого года было зарегистрировано                   </a:t>
            </a:r>
            <a:r>
              <a:rPr lang="ru-RU" b="1" dirty="0">
                <a:solidFill>
                  <a:srgbClr val="FF0000"/>
                </a:solidFill>
              </a:rPr>
              <a:t>11,8 тыс.  краж </a:t>
            </a:r>
            <a:r>
              <a:rPr lang="ru-RU" b="1" dirty="0">
                <a:solidFill>
                  <a:srgbClr val="006666"/>
                </a:solidFill>
              </a:rPr>
              <a:t>с банковских карт, что на </a:t>
            </a:r>
            <a:r>
              <a:rPr lang="ru-RU" b="1" dirty="0">
                <a:solidFill>
                  <a:srgbClr val="FF0000"/>
                </a:solidFill>
              </a:rPr>
              <a:t>30 %</a:t>
            </a:r>
            <a:r>
              <a:rPr lang="ru-RU" b="1" dirty="0">
                <a:solidFill>
                  <a:srgbClr val="006666"/>
                </a:solidFill>
              </a:rPr>
              <a:t> больше, чем в прошлом году.               </a:t>
            </a:r>
          </a:p>
          <a:p>
            <a:pPr algn="just"/>
            <a:r>
              <a:rPr lang="ru-RU" b="1" dirty="0">
                <a:solidFill>
                  <a:srgbClr val="006666"/>
                </a:solidFill>
              </a:rPr>
              <a:t>На </a:t>
            </a:r>
            <a:r>
              <a:rPr lang="ru-RU" b="1" dirty="0">
                <a:solidFill>
                  <a:srgbClr val="FF0000"/>
                </a:solidFill>
              </a:rPr>
              <a:t>7,6 %</a:t>
            </a:r>
            <a:r>
              <a:rPr lang="ru-RU" b="1" dirty="0">
                <a:solidFill>
                  <a:srgbClr val="006666"/>
                </a:solidFill>
              </a:rPr>
              <a:t> выросло число различных мошенничеств, в январе зарегистрировано </a:t>
            </a:r>
            <a:r>
              <a:rPr lang="ru-RU" b="1" dirty="0">
                <a:solidFill>
                  <a:srgbClr val="FF0000"/>
                </a:solidFill>
              </a:rPr>
              <a:t>24 </a:t>
            </a:r>
            <a:r>
              <a:rPr lang="ru-RU" b="1" dirty="0" err="1">
                <a:solidFill>
                  <a:srgbClr val="FF0000"/>
                </a:solidFill>
              </a:rPr>
              <a:t>тыс.хищений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7108" y="46136"/>
            <a:ext cx="2118627" cy="448384"/>
          </a:xfrm>
          <a:prstGeom prst="homePlate">
            <a:avLst/>
          </a:prstGeom>
          <a:solidFill>
            <a:srgbClr val="0054A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 73%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7136" y="1"/>
            <a:ext cx="6405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возросло число преступлений  по финансовому мошенничеству в 2020 году 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12749" y="646332"/>
            <a:ext cx="2168624" cy="413250"/>
          </a:xfrm>
          <a:prstGeom prst="homePlate">
            <a:avLst/>
          </a:prstGeom>
          <a:solidFill>
            <a:srgbClr val="0054A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150 млрд рублей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7137" y="695081"/>
            <a:ext cx="4353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0070C0"/>
                </a:solidFill>
              </a:rPr>
              <a:t>злоумышленники</a:t>
            </a:r>
            <a:r>
              <a:rPr lang="uk-UA" b="1" dirty="0">
                <a:solidFill>
                  <a:srgbClr val="0070C0"/>
                </a:solidFill>
              </a:rPr>
              <a:t> украли у </a:t>
            </a:r>
            <a:r>
              <a:rPr lang="uk-UA" b="1" dirty="0" err="1">
                <a:solidFill>
                  <a:srgbClr val="0070C0"/>
                </a:solidFill>
              </a:rPr>
              <a:t>россиян</a:t>
            </a:r>
            <a:r>
              <a:rPr lang="uk-UA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131840" y="1131590"/>
            <a:ext cx="2168624" cy="413250"/>
          </a:xfrm>
          <a:prstGeom prst="homePlate">
            <a:avLst/>
          </a:prstGeom>
          <a:solidFill>
            <a:srgbClr val="0054A6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66 млрд рублей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8495" y="1175508"/>
            <a:ext cx="458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перевели </a:t>
            </a:r>
            <a:r>
              <a:rPr lang="uk-UA" b="1" dirty="0" err="1">
                <a:solidFill>
                  <a:srgbClr val="0070C0"/>
                </a:solidFill>
              </a:rPr>
              <a:t>псевдосотрудникам</a:t>
            </a:r>
            <a:r>
              <a:rPr lang="uk-UA" b="1" dirty="0">
                <a:solidFill>
                  <a:srgbClr val="0070C0"/>
                </a:solidFill>
              </a:rPr>
              <a:t> </a:t>
            </a:r>
            <a:r>
              <a:rPr lang="uk-UA" b="1" dirty="0" err="1">
                <a:solidFill>
                  <a:srgbClr val="0070C0"/>
                </a:solidFill>
              </a:rPr>
              <a:t>банков</a:t>
            </a:r>
            <a:r>
              <a:rPr lang="uk-UA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42456" y="1707654"/>
            <a:ext cx="4357536" cy="1802144"/>
          </a:xfrm>
          <a:prstGeom prst="homePlate">
            <a:avLst/>
          </a:prstGeom>
          <a:solidFill>
            <a:schemeClr val="tx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45 % </a:t>
            </a:r>
            <a:r>
              <a:rPr lang="ru-RU" sz="2400" b="1" i="1" dirty="0">
                <a:solidFill>
                  <a:srgbClr val="FF0000"/>
                </a:solidFill>
              </a:rPr>
              <a:t>владельцев банковских карт столкнулись с мошенничеством в 2020 году 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474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Тема Office">
  <a:themeElements>
    <a:clrScheme name="Другая 1">
      <a:dk1>
        <a:srgbClr val="555555"/>
      </a:dk1>
      <a:lt1>
        <a:srgbClr val="FFFFFF"/>
      </a:lt1>
      <a:dk2>
        <a:srgbClr val="22B085"/>
      </a:dk2>
      <a:lt2>
        <a:srgbClr val="AFD293"/>
      </a:lt2>
      <a:accent1>
        <a:srgbClr val="EDC026"/>
      </a:accent1>
      <a:accent2>
        <a:srgbClr val="739EC7"/>
      </a:accent2>
      <a:accent3>
        <a:srgbClr val="AFD293"/>
      </a:accent3>
      <a:accent4>
        <a:srgbClr val="ED7468"/>
      </a:accent4>
      <a:accent5>
        <a:srgbClr val="2FB9CD"/>
      </a:accent5>
      <a:accent6>
        <a:srgbClr val="22B085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Другая 1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0000"/>
      </a:accent3>
      <a:accent4>
        <a:srgbClr val="0000FF"/>
      </a:accent4>
      <a:accent5>
        <a:srgbClr val="FF3300"/>
      </a:accent5>
      <a:accent6>
        <a:srgbClr val="FF0000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Тема Office">
  <a:themeElements>
    <a:clrScheme name="Другая 1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FF0000"/>
      </a:accent3>
      <a:accent4>
        <a:srgbClr val="0000FF"/>
      </a:accent4>
      <a:accent5>
        <a:srgbClr val="FF3300"/>
      </a:accent5>
      <a:accent6>
        <a:srgbClr val="FF0000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15458</TotalTime>
  <Words>1167</Words>
  <Application>Microsoft Office PowerPoint</Application>
  <PresentationFormat>Экран (16:9)</PresentationFormat>
  <Paragraphs>194</Paragraphs>
  <Slides>26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Roboto</vt:lpstr>
      <vt:lpstr>Tahoma</vt:lpstr>
      <vt:lpstr>Times New Roman</vt:lpstr>
      <vt:lpstr>Wingdings</vt:lpstr>
      <vt:lpstr>Diseño predeterminado</vt:lpstr>
      <vt:lpstr>8_Тема Office</vt:lpstr>
      <vt:lpstr>1_Diseño predeterminado</vt:lpstr>
      <vt:lpstr>1_Тема Office</vt:lpstr>
      <vt:lpstr>2_Diseño predeterminado</vt:lpstr>
      <vt:lpstr>11_Тема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Знание и опыт использования различных                                            бесконтактных способов                                        оплаты   </vt:lpstr>
      <vt:lpstr>Насколько хорошо Вы знакомы с темой инвестиций? инвестиционных инструментов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Задолженность по кредитам, предоставленных физическим лицам  В РЕСПУБЛИКЕ КРЫМ</vt:lpstr>
      <vt:lpstr>Презентация PowerPoint</vt:lpstr>
      <vt:lpstr>Презентация PowerPoint</vt:lpstr>
      <vt:lpstr>Презентация PowerPoint</vt:lpstr>
      <vt:lpstr> budget.rk.ifinmon.ru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2021 год  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Fesenko</cp:lastModifiedBy>
  <cp:revision>1103</cp:revision>
  <dcterms:created xsi:type="dcterms:W3CDTF">2010-05-23T14:28:12Z</dcterms:created>
  <dcterms:modified xsi:type="dcterms:W3CDTF">2021-08-16T08:20:37Z</dcterms:modified>
</cp:coreProperties>
</file>