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5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609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9560"/>
            <a:ext cx="7238520" cy="4845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368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7238520" cy="484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2290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3532320" cy="484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166640" y="1609560"/>
            <a:ext cx="3532320" cy="484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189790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796054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320040"/>
            <a:ext cx="723852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4674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166640" y="1609560"/>
            <a:ext cx="3532320" cy="484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414072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329869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3532320" cy="484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16664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166640" y="414072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620609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16664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4140720"/>
            <a:ext cx="72385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807383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72385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4140720"/>
            <a:ext cx="72385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994568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166640" y="160956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414072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166640" y="4140720"/>
            <a:ext cx="353232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886940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956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2904840" y="160956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352480" y="160956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414072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2904840" y="414072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5352480" y="4140720"/>
            <a:ext cx="2330640" cy="23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6158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A1A1A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 hidden="1"/>
          <p:cNvSpPr/>
          <p:nvPr/>
        </p:nvSpPr>
        <p:spPr>
          <a:xfrm flipH="1">
            <a:off x="8152560" y="0"/>
            <a:ext cx="990000" cy="6857280"/>
          </a:xfrm>
          <a:prstGeom prst="rect">
            <a:avLst/>
          </a:prstGeom>
          <a:blipFill rotWithShape="0">
            <a:blip r:embed="rId14">
              <a:alphaModFix amt="43000"/>
            </a:blip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CustomShape 2"/>
          <p:cNvSpPr/>
          <p:nvPr/>
        </p:nvSpPr>
        <p:spPr>
          <a:xfrm flipH="1">
            <a:off x="2666160" y="0"/>
            <a:ext cx="6476400" cy="6857280"/>
          </a:xfrm>
          <a:prstGeom prst="rect">
            <a:avLst/>
          </a:prstGeom>
          <a:blipFill rotWithShape="0">
            <a:blip r:embed="rId14">
              <a:alphaModFix amt="43000"/>
            </a:blip>
            <a:tile/>
          </a:blipFill>
          <a:ln>
            <a:noFill/>
          </a:ln>
          <a:effectLst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 flipV="1">
            <a:off x="2666880" y="0"/>
            <a:ext cx="0" cy="6858000"/>
          </a:xfrm>
          <a:prstGeom prst="line">
            <a:avLst/>
          </a:prstGeom>
          <a:ln w="11520">
            <a:solidFill>
              <a:schemeClr val="bg1">
                <a:shade val="9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160" cy="1142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flipH="1">
            <a:off x="8152560" y="0"/>
            <a:ext cx="990000" cy="6857280"/>
          </a:xfrm>
          <a:prstGeom prst="rect">
            <a:avLst/>
          </a:prstGeom>
          <a:blipFill rotWithShape="0">
            <a:blip r:embed="rId14">
              <a:alphaModFix amt="43000"/>
            </a:blip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 flipH="1">
            <a:off x="8152560" y="0"/>
            <a:ext cx="990000" cy="6857280"/>
          </a:xfrm>
          <a:prstGeom prst="rect">
            <a:avLst/>
          </a:prstGeom>
          <a:blipFill rotWithShape="0">
            <a:blip r:embed="rId14">
              <a:alphaModFix amt="43000"/>
            </a:blip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 rotWithShape="0">
            <a:blip r:embed="rId14">
              <a:alphaModFix amt="43000"/>
            </a:blip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45720" tIns="0" rIns="45720" bIns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800" b="1" strike="noStrike" cap="all" spc="-1">
                <a:solidFill>
                  <a:srgbClr val="FDF2E8"/>
                </a:solidFill>
                <a:latin typeface="Trebuchet MS"/>
              </a:rPr>
              <a:t>Образец заголовка</a:t>
            </a:r>
            <a:endParaRPr lang="ru-RU" sz="3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609560"/>
            <a:ext cx="7238520" cy="48459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601"/>
              </a:spcBef>
              <a:buClr>
                <a:srgbClr val="B13F9A"/>
              </a:buClr>
              <a:buSzPct val="73000"/>
              <a:buFont typeface="Wingdings 2" charset="2"/>
              <a:buChar char=""/>
            </a:pPr>
            <a:r>
              <a:rPr lang="ru-RU" sz="2600" b="0" strike="noStrike" spc="-1">
                <a:solidFill>
                  <a:srgbClr val="000000"/>
                </a:solidFill>
                <a:latin typeface="Trebuchet MS"/>
              </a:rPr>
              <a:t>Образец текста</a:t>
            </a:r>
          </a:p>
          <a:p>
            <a:pPr marL="521280" lvl="1" indent="-228240">
              <a:lnSpc>
                <a:spcPct val="100000"/>
              </a:lnSpc>
              <a:spcBef>
                <a:spcPts val="499"/>
              </a:spcBef>
              <a:buClr>
                <a:srgbClr val="F9B639"/>
              </a:buClr>
              <a:buSzPct val="80000"/>
              <a:buFont typeface="Wingdings 2" charset="2"/>
              <a:buChar char=""/>
            </a:pPr>
            <a:r>
              <a:rPr lang="ru-RU" sz="2300" b="0" strike="noStrike" spc="-1">
                <a:solidFill>
                  <a:srgbClr val="6F6F6F"/>
                </a:solidFill>
                <a:latin typeface="Trebuchet MS"/>
              </a:rPr>
              <a:t>Второй уровень</a:t>
            </a:r>
            <a:endParaRPr lang="ru-RU" sz="2300" b="0" strike="noStrike" spc="-1">
              <a:solidFill>
                <a:srgbClr val="000000"/>
              </a:solidFill>
              <a:latin typeface="Trebuchet MS"/>
            </a:endParaRPr>
          </a:p>
          <a:p>
            <a:pPr marL="758880" lvl="2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60000"/>
              <a:buFont typeface="Wingdings" charset="2"/>
              <a:buChar char=""/>
            </a:pPr>
            <a:r>
              <a:rPr lang="ru-RU" sz="2000" b="0" strike="noStrike" spc="-1">
                <a:solidFill>
                  <a:srgbClr val="000000"/>
                </a:solidFill>
                <a:latin typeface="Trebuchet MS"/>
              </a:rPr>
              <a:t>Третий уровень</a:t>
            </a:r>
            <a:endParaRPr lang="ru-RU" sz="2000" b="0" strike="noStrike" spc="-1">
              <a:solidFill>
                <a:srgbClr val="6F6F6F"/>
              </a:solidFill>
              <a:latin typeface="Trebuchet MS"/>
            </a:endParaRPr>
          </a:p>
          <a:p>
            <a:pPr marL="1005840" lvl="3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80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6F6F6F"/>
                </a:solidFill>
                <a:latin typeface="Trebuchet MS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latin typeface="Trebuchet MS"/>
            </a:endParaRPr>
          </a:p>
          <a:p>
            <a:pPr marL="1280160" lvl="4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70000"/>
              <a:buFont typeface="Wingdings" charset="2"/>
              <a:buChar char=""/>
            </a:pPr>
            <a:r>
              <a:rPr lang="ru-RU" sz="1800" b="0" strike="noStrike" spc="-1">
                <a:solidFill>
                  <a:srgbClr val="000000"/>
                </a:solidFill>
                <a:latin typeface="Trebuchet MS"/>
              </a:rPr>
              <a:t>Пятый уровень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4245840" y="6558120"/>
            <a:ext cx="2001960" cy="226440"/>
          </a:xfrm>
          <a:prstGeom prst="rect">
            <a:avLst/>
          </a:prstGeom>
        </p:spPr>
        <p:txBody>
          <a:bodyPr lIns="90000" tIns="0" rIns="90000" bIns="0" anchor="b">
            <a:noAutofit/>
          </a:bodyPr>
          <a:lstStyle/>
          <a:p>
            <a:pPr>
              <a:lnSpc>
                <a:spcPct val="100000"/>
              </a:lnSpc>
            </a:pPr>
            <a:fld id="{EECCB839-6634-4630-BD8C-0A9A8E7BDE2B}" type="datetime">
              <a:rPr lang="ru-RU" sz="1000" b="0" strike="noStrike" spc="-1">
                <a:solidFill>
                  <a:srgbClr val="B13F9A"/>
                </a:solidFill>
                <a:latin typeface="Trebuchet MS"/>
              </a:rPr>
              <a:t>25.08.2023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457200" y="6558120"/>
            <a:ext cx="3657240" cy="228240"/>
          </a:xfrm>
          <a:prstGeom prst="rect">
            <a:avLst/>
          </a:prstGeom>
        </p:spPr>
        <p:txBody>
          <a:bodyPr lIns="90000" tIns="0" rIns="90000" bIns="0" anchor="b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6251400" y="6556320"/>
            <a:ext cx="587880" cy="228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E40DB6E-3B7F-4535-9812-F87A072EB7FA}" type="slidenum">
              <a:rPr lang="ru-RU" sz="1100" b="0" strike="noStrike" spc="-1">
                <a:solidFill>
                  <a:srgbClr val="B13F9A"/>
                </a:solidFill>
                <a:latin typeface="Trebuchet MS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075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3366720" y="533520"/>
            <a:ext cx="5104800" cy="2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0" rIns="45720" bIns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3600" b="1" strike="noStrike" cap="all" spc="-1">
                <a:solidFill>
                  <a:srgbClr val="FDF2E8"/>
                </a:solidFill>
                <a:latin typeface="Trebuchet MS"/>
              </a:rPr>
              <a:t>О результатах ОГЭ и ЕГЭ по истории и обществознанию в 2023 г. 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3708000" y="4149000"/>
            <a:ext cx="5114160" cy="110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0" rIns="45720" bIns="0">
            <a:noAutofit/>
          </a:bodyPr>
          <a:lstStyle/>
          <a:p>
            <a:pPr algn="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2200" b="0" strike="noStrike" spc="-1">
                <a:solidFill>
                  <a:srgbClr val="FFFFFF"/>
                </a:solidFill>
                <a:latin typeface="Trebuchet MS"/>
              </a:rPr>
              <a:t>Методист МБОУ ДО </a:t>
            </a:r>
            <a:endParaRPr lang="ru-RU" sz="22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2200" b="0" strike="noStrike" spc="-1">
                <a:solidFill>
                  <a:srgbClr val="FFFFFF"/>
                </a:solidFill>
                <a:latin typeface="Trebuchet MS"/>
              </a:rPr>
              <a:t>«Александренко В.В.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457200" y="320040"/>
            <a:ext cx="7642800" cy="732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45720" tIns="0" rIns="45720" bIns="0" anchor="b">
            <a:normAutofit fontScale="96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-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</a:rPr>
              <a:t>ЕГЭ-2023  (история)</a:t>
            </a:r>
            <a:endParaRPr kumimoji="0" lang="ru-RU" sz="3200" b="0" i="0" u="none" strike="noStrike" kern="120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467640" y="1340640"/>
            <a:ext cx="7704360" cy="4896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>
            <a:normAutofit fontScale="98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</a:rPr>
              <a:t>В написании ЕГЭ по истории приняли участие 71 выпускник 11-х классов из 28 образовательных учреждений района (на 17 человек больше, чем в 2022 году), что составило 13,7% от общего количества одиннадцатиклассников (519 человек) в 2022/2023 учебном году. </a:t>
            </a:r>
            <a:endParaRPr kumimoji="0" lang="ru-RU" sz="2600" b="0" i="0" u="none" strike="noStrike" kern="1200" cap="none" spc="-1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</a:rPr>
              <a:t>Для определения показателей качества и успешности написания экзаменационной работы вторичные тестовые баллы переведены в пятибалльную систему: </a:t>
            </a:r>
            <a:endParaRPr kumimoji="0" lang="ru-RU" sz="2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</a:rPr>
              <a:t>0-31 – «2», 32-49 – «3», 50-67 – «4», 68-100 – «5».</a:t>
            </a:r>
            <a:endParaRPr kumimoji="0" lang="ru-RU" sz="2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0339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57200" y="320040"/>
            <a:ext cx="7238520" cy="114264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all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</a:rPr>
              <a:t>Результаты</a:t>
            </a:r>
            <a:endParaRPr kumimoji="0" lang="ru-RU" sz="3800" b="0" i="0" u="none" strike="noStrike" kern="120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/>
            </a:endParaRPr>
          </a:p>
        </p:txBody>
      </p:sp>
      <p:graphicFrame>
        <p:nvGraphicFramePr>
          <p:cNvPr id="91" name="Table 2"/>
          <p:cNvGraphicFramePr/>
          <p:nvPr/>
        </p:nvGraphicFramePr>
        <p:xfrm>
          <a:off x="611640" y="2061000"/>
          <a:ext cx="7238520" cy="1650960"/>
        </p:xfrm>
        <a:graphic>
          <a:graphicData uri="http://schemas.openxmlformats.org/drawingml/2006/table">
            <a:tbl>
              <a:tblPr/>
              <a:tblGrid>
                <a:gridCol w="2026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«2»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«3»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«4»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«5»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2022-2023 уч.г.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28,1%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29,5%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19,7%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22,5%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2021-2022 уч.г.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13%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51,8%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25,9%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9,3%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2" name="Table 3"/>
          <p:cNvGraphicFramePr/>
          <p:nvPr/>
        </p:nvGraphicFramePr>
        <p:xfrm>
          <a:off x="1182960" y="4345560"/>
          <a:ext cx="6095520" cy="1381680"/>
        </p:xfrm>
        <a:graphic>
          <a:graphicData uri="http://schemas.openxmlformats.org/drawingml/2006/table">
            <a:tbl>
              <a:tblPr/>
              <a:tblGrid>
                <a:gridCol w="203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Качество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Успешность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2022-2023 уч.г.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42,3%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71,8%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2021-2022 уч.г.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35,2%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87%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2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67640" y="1196640"/>
            <a:ext cx="7238520" cy="484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Максимальный процент качества знаний (100%) в 4 МБОУ (на 1 больше, чем в 2022 году</a:t>
            </a:r>
            <a:r>
              <a:rPr kumimoji="0" 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1.«Гвардейская школа-гимназия №2» (2 участника), 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2. «Пожарская школа» (1 участник)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3.«Чайкинская школа» (1 участник)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4.«Чистенская школа-гимназия им. И.С. Тарасюка»   (3 участника</a:t>
            </a:r>
            <a:r>
              <a:rPr kumimoji="0" lang="ru-RU" sz="2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)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2283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720000" y="1008000"/>
            <a:ext cx="7238520" cy="484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Показатель качества знаний «0» в 11 МБОУ (на 1 больше, чем в 2022 году): </a:t>
            </a:r>
            <a:endParaRPr kumimoji="0" lang="ru-RU" sz="28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1. «Денисовская школа» (1 участник), 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2. «Заречненская школа им. 126 ОГББО» (2 участника)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3. «Константиновская школа» (4 участника), 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4. «Мазанская школа»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5.«Маленская школа»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6. «Мирновская школа №2»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7.«Новоселовская школа»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8.  «Партизанская школа им. А.П. Богданова» (1 участник),   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9. «Перовская школа-гимназия им. Г.А. Хачирашвили»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10.«Укромновская школа» (1 участник)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11. «Широковская школа» (1 участник).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9478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37480" y="620640"/>
            <a:ext cx="7238520" cy="484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Максимальный показатель успешности (100%) в 14 образовательных учреждениях района (так же, как в 2022 году</a:t>
            </a:r>
            <a:r>
              <a:rPr kumimoji="0" lang="ru-RU" sz="28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Показатель успешности «0» в 5 МБОУ (на 2 больше, чем в 2022 году): 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1.«Денисовская школа» (1 участник), 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2. «</a:t>
            </a:r>
            <a:r>
              <a:rPr kumimoji="0" lang="ru-RU" sz="2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Мазанская</a:t>
            </a: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школа» (1 участник), 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3. «</a:t>
            </a:r>
            <a:r>
              <a:rPr kumimoji="0" lang="ru-RU" sz="2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Маленская</a:t>
            </a: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школа» (1 участник), 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4. «</a:t>
            </a:r>
            <a:r>
              <a:rPr kumimoji="0" lang="ru-RU" sz="2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Мирновская</a:t>
            </a: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школа №2» (1 участник)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5. «</a:t>
            </a:r>
            <a:r>
              <a:rPr kumimoji="0" lang="ru-RU" sz="2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Широковская</a:t>
            </a: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школа» (1 участник)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9341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648000" y="770040"/>
            <a:ext cx="7238520" cy="484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 итогам написания экзаменационной работы 16 выпускников (22,5%)  выполнили работу на отметку «5» по </a:t>
            </a:r>
            <a:r>
              <a:rPr kumimoji="0" lang="ru-RU" sz="2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пятибальной</a:t>
            </a: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 системе, набрав 68 и более вторичных (тестовых) баллов. </a:t>
            </a:r>
            <a:endParaRPr kumimoji="0" lang="ru-RU" sz="2800" b="0" i="0" u="none" strike="noStrike" kern="1200" cap="none" spc="-1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Лучший результат показал Бородин Д., учащийся МБОУ «Кубанская школа им. С.П. Королева» (91 из 100). 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90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620640"/>
            <a:ext cx="7642800" cy="5834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87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Наибольшие трудности у участников единого государственного экзамена по истории  вызвали задания второй части, требующие развернутого ответа. 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Особые затруднения вызвали: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задания 13 и 14 представляющие собой комплекс заданий, связанных с анализом письменного исторического источника (предполагают проведение атрибуции источника, привлечение исторических знаний для анализа проблематики источника, извлечение информации);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задания 15 и 16 представляющие собой комплекс заданий, связанных с анализом изображений (требуется сделать вывод на основе анализа изображения, сформулировать объяснение сделанного вывода, исходя из знаний по истории культуры выбрать изображение и указать связанный с ним факт);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задание 17 посвященное Великой Отечественной войне (в задании требуется проанализировать два исторических источника, на основе анализа сделать вывод о событии, которому они посвящены, а также извлечь информацию из источников по заданному критерию);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задание 18 нацеленное на проверку умения устанавливать причинно-следственные связи;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задание 19 нацеленное на проверку знания исторических понятий и умения использовать соответствующие термины в историческом контексте;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задание 20 проверяющее умение сравнивать исторические события, процессы, явления;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задание 21 проверяющее умение формулировать аргументы для данной в задании точки зрения.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rPr>
              <a:t>Меньше всего выпускники справились с заданиями 18-20.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55769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200" y="320040"/>
            <a:ext cx="7642440" cy="731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0" rIns="45720" bIns="0" anchor="b">
            <a:normAutofit fontScale="96000"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cap="all" spc="-1" dirty="0" smtClean="0">
                <a:solidFill>
                  <a:srgbClr val="FF0000"/>
                </a:solidFill>
                <a:latin typeface="Trebuchet MS"/>
              </a:rPr>
              <a:t>ЕГЭ-2023 (обществознание)</a:t>
            </a:r>
            <a:endParaRPr lang="ru-RU" sz="32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467640" y="1340640"/>
            <a:ext cx="7704000" cy="489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1000" lnSpcReduction="10000"/>
          </a:bodyPr>
          <a:lstStyle/>
          <a:p>
            <a:pPr algn="just"/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В написании ЕГЭ по обществознанию приняли участие 213 учащихся 11 классов из 34 образовательных учреждений района, что составило 41% от общего количества одиннадцатиклассников (519 человек) в 2022/2023 учебном году (на 2,3% больше, чем в 2022 году – 38,7%). </a:t>
            </a:r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endParaRPr lang="ru-RU" sz="2000" spc="-1" dirty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Наибольшее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число участников ЕГЭ по обществознанию от количества выпускников в МБОУ </a:t>
            </a:r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«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Винницкая школа» (71%), </a:t>
            </a:r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«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</a:rPr>
              <a:t>Новоандреевская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 школа им. В.А. Осипова» (71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%),</a:t>
            </a: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«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</a:rPr>
              <a:t>Широковская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 школа» (75%). </a:t>
            </a:r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endParaRPr lang="ru-RU" sz="2000" spc="-1" dirty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Меньше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всего обществознание выбрали для сдачи ЕГЭ учащиеся  МБОУ «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</a:rPr>
              <a:t>Новоселовская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 школа» (14%), </a:t>
            </a:r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«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</a:rPr>
              <a:t>Трудовская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 школа» (14%). </a:t>
            </a:r>
            <a:endParaRPr lang="ru-RU" sz="2000" b="0" strike="noStrike" spc="-1" dirty="0">
              <a:latin typeface="Arial"/>
            </a:endParaRPr>
          </a:p>
          <a:p>
            <a:pPr algn="just"/>
            <a:endParaRPr lang="ru-RU" sz="2000" b="0" strike="noStrike" spc="-1" dirty="0" smtClean="0">
              <a:solidFill>
                <a:srgbClr val="000000"/>
              </a:solidFill>
              <a:latin typeface="Trebuchet MS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</a:rPr>
              <a:t>Для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определения показателей качества и успешности написания экзаменационной работы вторичные тестовые баллы переведены в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</a:rPr>
              <a:t>пятибальну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rebuchet MS"/>
                <a:ea typeface="Tahoma"/>
              </a:rPr>
              <a:t>ю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 систему: </a:t>
            </a:r>
            <a:endParaRPr lang="ru-RU" sz="2000" b="0" strike="noStrike" spc="-1" dirty="0">
              <a:latin typeface="Arial"/>
            </a:endParaRPr>
          </a:p>
          <a:p>
            <a:pPr algn="just"/>
            <a:r>
              <a:rPr lang="ru-RU" sz="2000" b="0" strike="noStrike" spc="-1" dirty="0">
                <a:solidFill>
                  <a:srgbClr val="000000"/>
                </a:solidFill>
                <a:latin typeface="Trebuchet MS"/>
              </a:rPr>
              <a:t>0-41 – «2», 42-57 – «3», 58-69 – «4», 70-100 – «5».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457200" y="320040"/>
            <a:ext cx="723816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0" rIns="45720" bIns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800" b="1" strike="noStrike" cap="all" spc="-1" dirty="0">
                <a:solidFill>
                  <a:srgbClr val="FF0000"/>
                </a:solidFill>
                <a:latin typeface="Trebuchet MS"/>
              </a:rPr>
              <a:t>Результаты</a:t>
            </a:r>
            <a:endParaRPr lang="ru-RU" sz="3800" b="0" strike="noStrike" spc="-1" dirty="0">
              <a:solidFill>
                <a:srgbClr val="FF0000"/>
              </a:solidFill>
              <a:latin typeface="Arial"/>
            </a:endParaRPr>
          </a:p>
        </p:txBody>
      </p:sp>
      <p:graphicFrame>
        <p:nvGraphicFramePr>
          <p:cNvPr id="124" name="Table 2"/>
          <p:cNvGraphicFramePr/>
          <p:nvPr/>
        </p:nvGraphicFramePr>
        <p:xfrm>
          <a:off x="611640" y="2061000"/>
          <a:ext cx="7238520" cy="1650960"/>
        </p:xfrm>
        <a:graphic>
          <a:graphicData uri="http://schemas.openxmlformats.org/drawingml/2006/table">
            <a:tbl>
              <a:tblPr/>
              <a:tblGrid>
                <a:gridCol w="2026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«2»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«3»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«4»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«5»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2022-2023 уч.г.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39%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31,9%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14,1%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15%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2021-2022 уч.г.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27%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40,4%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25,9%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6,7%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5" name="Table 3"/>
          <p:cNvGraphicFramePr/>
          <p:nvPr/>
        </p:nvGraphicFramePr>
        <p:xfrm>
          <a:off x="1182960" y="4345560"/>
          <a:ext cx="6095520" cy="1381680"/>
        </p:xfrm>
        <a:graphic>
          <a:graphicData uri="http://schemas.openxmlformats.org/drawingml/2006/table">
            <a:tbl>
              <a:tblPr/>
              <a:tblGrid>
                <a:gridCol w="203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Качество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Trebuchet MS"/>
                        </a:rPr>
                        <a:t>Успешность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83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2022-2023 уч.г.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29,1%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61%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</a:rPr>
                        <a:t>2021-2022 уч.г.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32,6%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rebuchet MS"/>
                          <a:ea typeface="Times New Roman"/>
                        </a:rPr>
                        <a:t>73%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467640" y="1196640"/>
            <a:ext cx="7238160" cy="34861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/>
            <a:r>
              <a:rPr lang="ru-RU" sz="24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Максимальный процент качества знаний (100%) в 3  МБОУ: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2400" b="0" strike="noStrike" spc="-1" dirty="0">
              <a:latin typeface="Arial"/>
            </a:endParaRPr>
          </a:p>
          <a:p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Перевальненская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школа им. Ф.И. Федоренко» (2 участника)</a:t>
            </a:r>
            <a:endParaRPr lang="ru-RU" sz="2400" b="0" strike="noStrike" spc="-1" dirty="0">
              <a:latin typeface="Arial"/>
            </a:endParaRPr>
          </a:p>
          <a:p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Трудовская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(1 участник)</a:t>
            </a:r>
            <a:endParaRPr lang="ru-RU" sz="2400" b="0" strike="noStrike" spc="-1" dirty="0">
              <a:latin typeface="Arial"/>
            </a:endParaRPr>
          </a:p>
          <a:p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Чайкинская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 (1 участник). 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720000" y="678873"/>
            <a:ext cx="7238160" cy="58050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Показатель качества знаний «0» в 10 МБОУ (на 1 больше, чем в 2022 году): </a:t>
            </a:r>
            <a:endParaRPr lang="ru-RU" sz="2000" b="1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«Винницкая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(5 участников)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«Гвардейская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школа-гимназия №2» (5 участников)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Мазанская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             (4 участника)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Маленская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(2 участника)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Новоселовская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(2 участника)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«Первомайская школа» (3 участника)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«Пожарская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(8 участников)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Тепловская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школа»(7 участников)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Укромновская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(2 участника)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Широковская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(6 участников).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spcBef>
                <a:spcPts val="6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37480" y="620640"/>
            <a:ext cx="7238160" cy="484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Максимальный показатель успешности (100%) в 8 образовательных учреждениях района (так же, как и прошлом 2022 году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</a:p>
          <a:p>
            <a:pPr algn="just"/>
            <a:endParaRPr lang="ru-RU" sz="2800" b="0" strike="noStrike" spc="-1" dirty="0">
              <a:latin typeface="Arial"/>
            </a:endParaRPr>
          </a:p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Показатель успешности «0» в 4 МБОУ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algn="just"/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sz="28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Мазанская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(4 участника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</a:p>
          <a:p>
            <a:pPr algn="just"/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sz="28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Маленская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(2 участника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</a:p>
          <a:p>
            <a:pPr algn="just"/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sz="28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Новоселовская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(2 участника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</a:p>
          <a:p>
            <a:pPr algn="just"/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sz="28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Тепловская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школа» (7 участников). </a:t>
            </a: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648000" y="770040"/>
            <a:ext cx="7238160" cy="484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 итогам написания экзаменационной работы 27 выпускников (12,7%) выполнили работу на отметку «5» по </a:t>
            </a:r>
            <a:r>
              <a:rPr lang="ru-RU" sz="2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пятибальной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системе, набрав 70 и более вторичных (тестовых) баллов. </a:t>
            </a:r>
            <a:endParaRPr lang="ru-RU" sz="28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b="0" strike="noStrike" spc="-1" dirty="0">
              <a:latin typeface="Arial"/>
            </a:endParaRPr>
          </a:p>
          <a:p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Лучший результат (92 из 100) показала </a:t>
            </a:r>
            <a:r>
              <a:rPr lang="ru-RU" sz="2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Зиядинова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Д., учащаяся МБОУ «Родниковская школа-гимназия».. </a:t>
            </a: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57200" y="620640"/>
            <a:ext cx="7642440" cy="583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Наибольшие трудности у участников единого государственного экзамена по обществознанию вызвали задания второй части, требующие развернутого ответа. </a:t>
            </a:r>
            <a:endParaRPr lang="ru-RU" sz="18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Задания части 2 (17–25) в совокупности представляют базовые общественные науки, формирующие обществоведческий курс основной и средней школы (социальную философию, экономику, социальную психологию, социологию, политологию, правоведение).</a:t>
            </a:r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Задания 17–20 объединены в составное задание с фрагментом научно-популярного текста или нормативного правового акта. </a:t>
            </a:r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17 направлено на выявление умений находить, осознанно воспринимать и точно воспроизводить информацию, содержащуюся в тексте в явном виде.</a:t>
            </a:r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18 проверяет умение самостоятельно раскрывать смысл ключевых обществоведческих понятий. </a:t>
            </a:r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19 нацеливает на конкретизацию (иллюстрацию и т.п.) примерами отдельных положений текста с опорой на контекстные обществоведческие знания, факты социальной жизни и личный социальный опыт. </a:t>
            </a:r>
            <a:endParaRPr lang="ru-RU" sz="1800" b="0" strike="noStrike" spc="-1" dirty="0">
              <a:latin typeface="Arial"/>
            </a:endParaRPr>
          </a:p>
          <a:p>
            <a:pPr algn="just"/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20 предполагает использование информации из текста и контекстных обществоведческих знаний в другой познавательной ситуации, самостоятельное формулирование и аргументацию оценочных, прогностических и иных суждений, связанных с проблематикой текста.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457200" y="620640"/>
            <a:ext cx="7642440" cy="583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21 предполагает анализ рисунка (графического изображения, иллюстрирующего изменение спроса/предложения). Экзаменуемый должен осуществить поиск социальной информации и выполнить задания, связанные с соответствующим рисунком.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Задание-задача с порядковым номером 22 требует анализа представленной информации, в том числе статистической и графической, объяснения связи социальных объектов, процессов, формулирования и аргументации самостоятельных оценочных, прогностических и иных суждений, объяснений, выводов. При выполнении этого задания проверяется умение применять обществоведческие знания в решении познавательных задач по актуальным социальным проблемам.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23 проверяет знание и понимание ценностей, закреплённых Конституцией Российской Федерации.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Составное задание 24–25 проверяет умение подготавливать доклад по определённой теме.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Задание 24 требует составления плана развёрнутого ответа по конкретной теме обществоведческого курса, а также привлечения изученных теоретических положений общественных наук для объяснения и конкретизации примерами различных социальных явлений. План (задание 24) рассматривается как основа доклада по заданной теме. 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Вопросы и требования задания 25 конкретизируют отдельные аспекты заданной темы (пункты плана), в том числе применительно к реалиям современного российского общества и государства.</a:t>
            </a:r>
            <a:endParaRPr lang="ru-RU" sz="1600" b="0" strike="noStrike" spc="-1" dirty="0">
              <a:latin typeface="Arial"/>
            </a:endParaRPr>
          </a:p>
          <a:p>
            <a:pPr algn="just"/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Меньше всего участники экзамена справились с заданиями 18,20,23,24,25.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397</TotalTime>
  <Words>1503</Words>
  <Application>Microsoft Office PowerPoint</Application>
  <PresentationFormat>Экран (4:3)</PresentationFormat>
  <Paragraphs>149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DejaVu Sans</vt:lpstr>
      <vt:lpstr>Symbol</vt:lpstr>
      <vt:lpstr>Tahoma</vt:lpstr>
      <vt:lpstr>Times New Roman</vt:lpstr>
      <vt:lpstr>Trebuchet MS</vt:lpstr>
      <vt:lpstr>Wingdings</vt:lpstr>
      <vt:lpstr>Wingdings 2</vt:lpstr>
      <vt:lpstr>Office Theme</vt:lpstr>
      <vt:lpstr>Office Theme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итогов ЕГЭ 2015 году  по истории .Типичные затруднения  при выполнении егэ</dc:title>
  <dc:subject/>
  <dc:creator>User</dc:creator>
  <dc:description/>
  <cp:lastModifiedBy>ПК-2</cp:lastModifiedBy>
  <cp:revision>18</cp:revision>
  <dcterms:created xsi:type="dcterms:W3CDTF">2015-11-05T17:49:31Z</dcterms:created>
  <dcterms:modified xsi:type="dcterms:W3CDTF">2023-08-25T09:49:39Z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Microsoft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8</vt:i4>
  </property>
</Properties>
</file>