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  <p:sldMasterId id="2147483687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</p:sldIdLst>
  <p:sldSz cx="9144000" cy="6858000" type="screen4x3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151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5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71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72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76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77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78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79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8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9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95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9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99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0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03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0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06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0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10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11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1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14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15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16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17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18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9016099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8520" cy="1142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subTitle"/>
          </p:nvPr>
        </p:nvSpPr>
        <p:spPr>
          <a:xfrm>
            <a:off x="457200" y="1609560"/>
            <a:ext cx="7238520" cy="4845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2636823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8520" cy="1142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 type="body"/>
          </p:nvPr>
        </p:nvSpPr>
        <p:spPr>
          <a:xfrm>
            <a:off x="457200" y="1609560"/>
            <a:ext cx="7238520" cy="4845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600" b="0" strike="noStrike" spc="-1">
              <a:solidFill>
                <a:srgbClr val="000000"/>
              </a:solidFill>
              <a:latin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11229058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8520" cy="1142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body"/>
          </p:nvPr>
        </p:nvSpPr>
        <p:spPr>
          <a:xfrm>
            <a:off x="457200" y="1609560"/>
            <a:ext cx="3532320" cy="4845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6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56" name="PlaceHolder 3"/>
          <p:cNvSpPr>
            <a:spLocks noGrp="1"/>
          </p:cNvSpPr>
          <p:nvPr>
            <p:ph type="body"/>
          </p:nvPr>
        </p:nvSpPr>
        <p:spPr>
          <a:xfrm>
            <a:off x="4166640" y="1609560"/>
            <a:ext cx="3532320" cy="4845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600" b="0" strike="noStrike" spc="-1">
              <a:solidFill>
                <a:srgbClr val="000000"/>
              </a:solidFill>
              <a:latin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181897905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8520" cy="1142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77960544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subTitle"/>
          </p:nvPr>
        </p:nvSpPr>
        <p:spPr>
          <a:xfrm>
            <a:off x="457200" y="320040"/>
            <a:ext cx="7238520" cy="52977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1046740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8520" cy="1142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457200" y="1609560"/>
            <a:ext cx="3532320" cy="23112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6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4166640" y="1609560"/>
            <a:ext cx="3532320" cy="4845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6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457200" y="4140720"/>
            <a:ext cx="3532320" cy="23112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600" b="0" strike="noStrike" spc="-1">
              <a:solidFill>
                <a:srgbClr val="000000"/>
              </a:solidFill>
              <a:latin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383298699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8520" cy="1142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457200" y="1609560"/>
            <a:ext cx="3532320" cy="4845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6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4166640" y="1609560"/>
            <a:ext cx="3532320" cy="23112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6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4166640" y="4140720"/>
            <a:ext cx="3532320" cy="23112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600" b="0" strike="noStrike" spc="-1">
              <a:solidFill>
                <a:srgbClr val="000000"/>
              </a:solidFill>
              <a:latin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276206091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8520" cy="1142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457200" y="1609560"/>
            <a:ext cx="3532320" cy="23112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6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4166640" y="1609560"/>
            <a:ext cx="3532320" cy="23112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6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70" name="PlaceHolder 4"/>
          <p:cNvSpPr>
            <a:spLocks noGrp="1"/>
          </p:cNvSpPr>
          <p:nvPr>
            <p:ph type="body"/>
          </p:nvPr>
        </p:nvSpPr>
        <p:spPr>
          <a:xfrm>
            <a:off x="457200" y="4140720"/>
            <a:ext cx="7238520" cy="23112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600" b="0" strike="noStrike" spc="-1">
              <a:solidFill>
                <a:srgbClr val="000000"/>
              </a:solidFill>
              <a:latin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4180738308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8520" cy="1142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 type="body"/>
          </p:nvPr>
        </p:nvSpPr>
        <p:spPr>
          <a:xfrm>
            <a:off x="457200" y="1609560"/>
            <a:ext cx="7238520" cy="23112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6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 type="body"/>
          </p:nvPr>
        </p:nvSpPr>
        <p:spPr>
          <a:xfrm>
            <a:off x="457200" y="4140720"/>
            <a:ext cx="7238520" cy="23112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600" b="0" strike="noStrike" spc="-1">
              <a:solidFill>
                <a:srgbClr val="000000"/>
              </a:solidFill>
              <a:latin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339945688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8520" cy="1142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 type="body"/>
          </p:nvPr>
        </p:nvSpPr>
        <p:spPr>
          <a:xfrm>
            <a:off x="457200" y="1609560"/>
            <a:ext cx="3532320" cy="23112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6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76" name="PlaceHolder 3"/>
          <p:cNvSpPr>
            <a:spLocks noGrp="1"/>
          </p:cNvSpPr>
          <p:nvPr>
            <p:ph type="body"/>
          </p:nvPr>
        </p:nvSpPr>
        <p:spPr>
          <a:xfrm>
            <a:off x="4166640" y="1609560"/>
            <a:ext cx="3532320" cy="23112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6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77" name="PlaceHolder 4"/>
          <p:cNvSpPr>
            <a:spLocks noGrp="1"/>
          </p:cNvSpPr>
          <p:nvPr>
            <p:ph type="body"/>
          </p:nvPr>
        </p:nvSpPr>
        <p:spPr>
          <a:xfrm>
            <a:off x="457200" y="4140720"/>
            <a:ext cx="3532320" cy="23112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6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78" name="PlaceHolder 5"/>
          <p:cNvSpPr>
            <a:spLocks noGrp="1"/>
          </p:cNvSpPr>
          <p:nvPr>
            <p:ph type="body"/>
          </p:nvPr>
        </p:nvSpPr>
        <p:spPr>
          <a:xfrm>
            <a:off x="4166640" y="4140720"/>
            <a:ext cx="3532320" cy="23112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600" b="0" strike="noStrike" spc="-1">
              <a:solidFill>
                <a:srgbClr val="000000"/>
              </a:solidFill>
              <a:latin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2988694094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8520" cy="1142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 type="body"/>
          </p:nvPr>
        </p:nvSpPr>
        <p:spPr>
          <a:xfrm>
            <a:off x="457200" y="1609560"/>
            <a:ext cx="2330640" cy="23112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6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81" name="PlaceHolder 3"/>
          <p:cNvSpPr>
            <a:spLocks noGrp="1"/>
          </p:cNvSpPr>
          <p:nvPr>
            <p:ph type="body"/>
          </p:nvPr>
        </p:nvSpPr>
        <p:spPr>
          <a:xfrm>
            <a:off x="2904840" y="1609560"/>
            <a:ext cx="2330640" cy="23112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6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82" name="PlaceHolder 4"/>
          <p:cNvSpPr>
            <a:spLocks noGrp="1"/>
          </p:cNvSpPr>
          <p:nvPr>
            <p:ph type="body"/>
          </p:nvPr>
        </p:nvSpPr>
        <p:spPr>
          <a:xfrm>
            <a:off x="5352480" y="1609560"/>
            <a:ext cx="2330640" cy="23112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6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83" name="PlaceHolder 5"/>
          <p:cNvSpPr>
            <a:spLocks noGrp="1"/>
          </p:cNvSpPr>
          <p:nvPr>
            <p:ph type="body"/>
          </p:nvPr>
        </p:nvSpPr>
        <p:spPr>
          <a:xfrm>
            <a:off x="457200" y="4140720"/>
            <a:ext cx="2330640" cy="23112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6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84" name="PlaceHolder 6"/>
          <p:cNvSpPr>
            <a:spLocks noGrp="1"/>
          </p:cNvSpPr>
          <p:nvPr>
            <p:ph type="body"/>
          </p:nvPr>
        </p:nvSpPr>
        <p:spPr>
          <a:xfrm>
            <a:off x="2904840" y="4140720"/>
            <a:ext cx="2330640" cy="23112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6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85" name="PlaceHolder 7"/>
          <p:cNvSpPr>
            <a:spLocks noGrp="1"/>
          </p:cNvSpPr>
          <p:nvPr>
            <p:ph type="body"/>
          </p:nvPr>
        </p:nvSpPr>
        <p:spPr>
          <a:xfrm>
            <a:off x="5352480" y="4140720"/>
            <a:ext cx="2330640" cy="23112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600" b="0" strike="noStrike" spc="-1">
              <a:solidFill>
                <a:srgbClr val="000000"/>
              </a:solidFill>
              <a:latin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14615820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1.jpe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100000">
              <a:srgbClr val="A1A1A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stomShape 1" hidden="1"/>
          <p:cNvSpPr/>
          <p:nvPr/>
        </p:nvSpPr>
        <p:spPr>
          <a:xfrm flipH="1">
            <a:off x="8152560" y="0"/>
            <a:ext cx="990000" cy="6857280"/>
          </a:xfrm>
          <a:prstGeom prst="rect">
            <a:avLst/>
          </a:prstGeom>
          <a:blipFill rotWithShape="0">
            <a:blip r:embed="rId14">
              <a:alphaModFix amt="43000"/>
            </a:blip>
            <a:tile/>
          </a:blipFill>
          <a:ln>
            <a:noFill/>
          </a:ln>
          <a:effectLst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6" name="CustomShape 2"/>
          <p:cNvSpPr/>
          <p:nvPr/>
        </p:nvSpPr>
        <p:spPr>
          <a:xfrm flipH="1">
            <a:off x="2666160" y="0"/>
            <a:ext cx="6476400" cy="6857280"/>
          </a:xfrm>
          <a:prstGeom prst="rect">
            <a:avLst/>
          </a:prstGeom>
          <a:blipFill rotWithShape="0">
            <a:blip r:embed="rId14">
              <a:alphaModFix amt="43000"/>
            </a:blip>
            <a:tile/>
          </a:blipFill>
          <a:ln>
            <a:noFill/>
          </a:ln>
          <a:effectLst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2" name="Line 3"/>
          <p:cNvSpPr/>
          <p:nvPr/>
        </p:nvSpPr>
        <p:spPr>
          <a:xfrm flipV="1">
            <a:off x="2666880" y="0"/>
            <a:ext cx="0" cy="6858000"/>
          </a:xfrm>
          <a:prstGeom prst="line">
            <a:avLst/>
          </a:prstGeom>
          <a:ln w="11520">
            <a:solidFill>
              <a:schemeClr val="bg1">
                <a:shade val="95000"/>
              </a:schemeClr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8160" cy="1142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ru-RU" sz="1800" b="0" strike="noStrike" spc="-1"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CustomShape 1"/>
          <p:cNvSpPr/>
          <p:nvPr/>
        </p:nvSpPr>
        <p:spPr>
          <a:xfrm flipH="1">
            <a:off x="8152560" y="0"/>
            <a:ext cx="990000" cy="6857280"/>
          </a:xfrm>
          <a:prstGeom prst="rect">
            <a:avLst/>
          </a:prstGeom>
          <a:blipFill rotWithShape="0">
            <a:blip r:embed="rId14">
              <a:alphaModFix amt="43000"/>
            </a:blip>
            <a:tile/>
          </a:blipFill>
          <a:ln>
            <a:noFill/>
          </a:ln>
          <a:effectLst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42" name="PlaceHolder 2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ru-RU" sz="4400" b="0" strike="noStrike" spc="-1"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43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CustomShape 1"/>
          <p:cNvSpPr/>
          <p:nvPr/>
        </p:nvSpPr>
        <p:spPr>
          <a:xfrm flipH="1">
            <a:off x="8152560" y="0"/>
            <a:ext cx="990000" cy="6857280"/>
          </a:xfrm>
          <a:prstGeom prst="rect">
            <a:avLst/>
          </a:prstGeom>
          <a:blipFill rotWithShape="0">
            <a:blip r:embed="rId14">
              <a:alphaModFix amt="43000"/>
            </a:blip>
            <a:tile/>
          </a:blipFill>
          <a:ln>
            <a:noFill/>
          </a:ln>
          <a:effectLst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81" name="PlaceHolder 2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ru-RU" sz="4400" b="0" strike="noStrike" spc="-1"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82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CustomShape 1"/>
          <p:cNvSpPr/>
          <p:nvPr/>
        </p:nvSpPr>
        <p:spPr>
          <a:xfrm flipH="1">
            <a:off x="8152560" y="0"/>
            <a:ext cx="990360" cy="6857640"/>
          </a:xfrm>
          <a:prstGeom prst="rect">
            <a:avLst/>
          </a:prstGeom>
          <a:blipFill rotWithShape="0">
            <a:blip r:embed="rId14">
              <a:alphaModFix amt="43000"/>
            </a:blip>
            <a:tile/>
          </a:blipFill>
          <a:ln>
            <a:noFill/>
          </a:ln>
          <a:effectLst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45" name="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8520" cy="1142640"/>
          </a:xfrm>
          <a:prstGeom prst="rect">
            <a:avLst/>
          </a:prstGeom>
        </p:spPr>
        <p:txBody>
          <a:bodyPr lIns="45720" tIns="0" rIns="45720" bIns="0" anchor="b">
            <a:noAutofit/>
          </a:bodyPr>
          <a:lstStyle/>
          <a:p>
            <a:pPr>
              <a:lnSpc>
                <a:spcPct val="100000"/>
              </a:lnSpc>
            </a:pPr>
            <a:r>
              <a:rPr lang="ru-RU" sz="3800" b="1" strike="noStrike" cap="all" spc="-1">
                <a:solidFill>
                  <a:srgbClr val="FDF2E8"/>
                </a:solidFill>
                <a:latin typeface="Trebuchet MS"/>
              </a:rPr>
              <a:t>Образец заголовка</a:t>
            </a:r>
            <a:endParaRPr lang="ru-RU" sz="3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457200" y="1609560"/>
            <a:ext cx="7238520" cy="4845960"/>
          </a:xfrm>
          <a:prstGeom prst="rect">
            <a:avLst/>
          </a:prstGeom>
        </p:spPr>
        <p:txBody>
          <a:bodyPr lIns="90000" tIns="45000" rIns="90000" bIns="45000">
            <a:noAutofit/>
          </a:bodyPr>
          <a:lstStyle/>
          <a:p>
            <a:pPr marL="274320" indent="-273960">
              <a:lnSpc>
                <a:spcPct val="100000"/>
              </a:lnSpc>
              <a:spcBef>
                <a:spcPts val="601"/>
              </a:spcBef>
              <a:buClr>
                <a:srgbClr val="B13F9A"/>
              </a:buClr>
              <a:buSzPct val="73000"/>
              <a:buFont typeface="Wingdings 2" charset="2"/>
              <a:buChar char=""/>
            </a:pPr>
            <a:r>
              <a:rPr lang="ru-RU" sz="2600" b="0" strike="noStrike" spc="-1">
                <a:solidFill>
                  <a:srgbClr val="000000"/>
                </a:solidFill>
                <a:latin typeface="Trebuchet MS"/>
              </a:rPr>
              <a:t>Образец текста</a:t>
            </a:r>
          </a:p>
          <a:p>
            <a:pPr marL="521280" lvl="1" indent="-228240">
              <a:lnSpc>
                <a:spcPct val="100000"/>
              </a:lnSpc>
              <a:spcBef>
                <a:spcPts val="499"/>
              </a:spcBef>
              <a:buClr>
                <a:srgbClr val="F9B639"/>
              </a:buClr>
              <a:buSzPct val="80000"/>
              <a:buFont typeface="Wingdings 2" charset="2"/>
              <a:buChar char=""/>
            </a:pPr>
            <a:r>
              <a:rPr lang="ru-RU" sz="2300" b="0" strike="noStrike" spc="-1">
                <a:solidFill>
                  <a:srgbClr val="6F6F6F"/>
                </a:solidFill>
                <a:latin typeface="Trebuchet MS"/>
              </a:rPr>
              <a:t>Второй уровень</a:t>
            </a:r>
            <a:endParaRPr lang="ru-RU" sz="2300" b="0" strike="noStrike" spc="-1">
              <a:solidFill>
                <a:srgbClr val="000000"/>
              </a:solidFill>
              <a:latin typeface="Trebuchet MS"/>
            </a:endParaRPr>
          </a:p>
          <a:p>
            <a:pPr marL="758880" lvl="2" indent="-228240">
              <a:lnSpc>
                <a:spcPct val="100000"/>
              </a:lnSpc>
              <a:spcBef>
                <a:spcPts val="400"/>
              </a:spcBef>
              <a:buClr>
                <a:srgbClr val="F9B639"/>
              </a:buClr>
              <a:buSzPct val="60000"/>
              <a:buFont typeface="Wingdings" charset="2"/>
              <a:buChar char=""/>
            </a:pPr>
            <a:r>
              <a:rPr lang="ru-RU" sz="2000" b="0" strike="noStrike" spc="-1">
                <a:solidFill>
                  <a:srgbClr val="000000"/>
                </a:solidFill>
                <a:latin typeface="Trebuchet MS"/>
              </a:rPr>
              <a:t>Третий уровень</a:t>
            </a:r>
            <a:endParaRPr lang="ru-RU" sz="2000" b="0" strike="noStrike" spc="-1">
              <a:solidFill>
                <a:srgbClr val="6F6F6F"/>
              </a:solidFill>
              <a:latin typeface="Trebuchet MS"/>
            </a:endParaRPr>
          </a:p>
          <a:p>
            <a:pPr marL="1005840" lvl="3" indent="-228240">
              <a:lnSpc>
                <a:spcPct val="100000"/>
              </a:lnSpc>
              <a:spcBef>
                <a:spcPts val="400"/>
              </a:spcBef>
              <a:buClr>
                <a:srgbClr val="F9B639"/>
              </a:buClr>
              <a:buSzPct val="80000"/>
              <a:buFont typeface="Wingdings 2" charset="2"/>
              <a:buChar char=""/>
            </a:pPr>
            <a:r>
              <a:rPr lang="ru-RU" sz="2000" b="0" strike="noStrike" spc="-1">
                <a:solidFill>
                  <a:srgbClr val="6F6F6F"/>
                </a:solidFill>
                <a:latin typeface="Trebuchet MS"/>
              </a:rPr>
              <a:t>Четвертый уровень</a:t>
            </a:r>
            <a:endParaRPr lang="ru-RU" sz="2000" b="0" strike="noStrike" spc="-1">
              <a:solidFill>
                <a:srgbClr val="000000"/>
              </a:solidFill>
              <a:latin typeface="Trebuchet MS"/>
            </a:endParaRPr>
          </a:p>
          <a:p>
            <a:pPr marL="1280160" lvl="4" indent="-228240">
              <a:lnSpc>
                <a:spcPct val="100000"/>
              </a:lnSpc>
              <a:spcBef>
                <a:spcPts val="400"/>
              </a:spcBef>
              <a:buClr>
                <a:srgbClr val="F9B639"/>
              </a:buClr>
              <a:buSzPct val="70000"/>
              <a:buFont typeface="Wingdings" charset="2"/>
              <a:buChar char=""/>
            </a:pPr>
            <a:r>
              <a:rPr lang="ru-RU" sz="1800" b="0" strike="noStrike" spc="-1">
                <a:solidFill>
                  <a:srgbClr val="000000"/>
                </a:solidFill>
                <a:latin typeface="Trebuchet MS"/>
              </a:rPr>
              <a:t>Пятый уровень</a:t>
            </a:r>
          </a:p>
        </p:txBody>
      </p:sp>
      <p:sp>
        <p:nvSpPr>
          <p:cNvPr id="47" name="PlaceHolder 4"/>
          <p:cNvSpPr>
            <a:spLocks noGrp="1"/>
          </p:cNvSpPr>
          <p:nvPr>
            <p:ph type="dt"/>
          </p:nvPr>
        </p:nvSpPr>
        <p:spPr>
          <a:xfrm>
            <a:off x="4245840" y="6558120"/>
            <a:ext cx="2001960" cy="226440"/>
          </a:xfrm>
          <a:prstGeom prst="rect">
            <a:avLst/>
          </a:prstGeom>
        </p:spPr>
        <p:txBody>
          <a:bodyPr lIns="90000" tIns="0" rIns="90000" bIns="0" anchor="b">
            <a:noAutofit/>
          </a:bodyPr>
          <a:lstStyle/>
          <a:p>
            <a:pPr>
              <a:lnSpc>
                <a:spcPct val="100000"/>
              </a:lnSpc>
            </a:pPr>
            <a:fld id="{EECCB839-6634-4630-BD8C-0A9A8E7BDE2B}" type="datetime">
              <a:rPr lang="ru-RU" sz="1000" b="0" strike="noStrike" spc="-1">
                <a:solidFill>
                  <a:srgbClr val="B13F9A"/>
                </a:solidFill>
                <a:latin typeface="Trebuchet MS"/>
              </a:rPr>
              <a:t>25.08.2023</a:t>
            </a:fld>
            <a:endParaRPr lang="ru-RU" sz="1000" b="0" strike="noStrike" spc="-1">
              <a:latin typeface="Times New Roman"/>
            </a:endParaRPr>
          </a:p>
        </p:txBody>
      </p:sp>
      <p:sp>
        <p:nvSpPr>
          <p:cNvPr id="48" name="PlaceHolder 5"/>
          <p:cNvSpPr>
            <a:spLocks noGrp="1"/>
          </p:cNvSpPr>
          <p:nvPr>
            <p:ph type="ftr"/>
          </p:nvPr>
        </p:nvSpPr>
        <p:spPr>
          <a:xfrm>
            <a:off x="457200" y="6558120"/>
            <a:ext cx="3657240" cy="228240"/>
          </a:xfrm>
          <a:prstGeom prst="rect">
            <a:avLst/>
          </a:prstGeom>
        </p:spPr>
        <p:txBody>
          <a:bodyPr lIns="90000" tIns="0" rIns="90000" bIns="0" anchor="b">
            <a:noAutofit/>
          </a:bodyPr>
          <a:lstStyle/>
          <a:p>
            <a:endParaRPr lang="ru-RU" sz="2400" b="0" strike="noStrike" spc="-1">
              <a:latin typeface="Times New Roman"/>
            </a:endParaRPr>
          </a:p>
        </p:txBody>
      </p:sp>
      <p:sp>
        <p:nvSpPr>
          <p:cNvPr id="49" name="PlaceHolder 6"/>
          <p:cNvSpPr>
            <a:spLocks noGrp="1"/>
          </p:cNvSpPr>
          <p:nvPr>
            <p:ph type="sldNum"/>
          </p:nvPr>
        </p:nvSpPr>
        <p:spPr>
          <a:xfrm>
            <a:off x="6251400" y="6556320"/>
            <a:ext cx="587880" cy="228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FE40DB6E-3B7F-4535-9812-F87A072EB7FA}" type="slidenum">
              <a:rPr lang="ru-RU" sz="1100" b="0" strike="noStrike" spc="-1">
                <a:solidFill>
                  <a:srgbClr val="B13F9A"/>
                </a:solidFill>
                <a:latin typeface="Trebuchet MS"/>
              </a:rPr>
              <a:t>‹#›</a:t>
            </a:fld>
            <a:endParaRPr lang="ru-RU" sz="11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93075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CustomShape 1"/>
          <p:cNvSpPr/>
          <p:nvPr/>
        </p:nvSpPr>
        <p:spPr>
          <a:xfrm>
            <a:off x="3366720" y="533520"/>
            <a:ext cx="5104800" cy="28674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45720" tIns="0" rIns="45720" bIns="0" anchor="b">
            <a:noAutofit/>
          </a:bodyPr>
          <a:lstStyle/>
          <a:p>
            <a:pPr algn="r">
              <a:lnSpc>
                <a:spcPct val="100000"/>
              </a:lnSpc>
            </a:pPr>
            <a:r>
              <a:rPr lang="ru-RU" sz="3600" b="1" strike="noStrike" cap="all" spc="-1">
                <a:solidFill>
                  <a:srgbClr val="FDF2E8"/>
                </a:solidFill>
                <a:latin typeface="Trebuchet MS"/>
              </a:rPr>
              <a:t>О результатах ОГЭ и ЕГЭ по истории и обществознанию в 2023 г. </a:t>
            </a:r>
            <a:endParaRPr lang="ru-RU" sz="3600" b="0" strike="noStrike" spc="-1">
              <a:latin typeface="Arial"/>
            </a:endParaRPr>
          </a:p>
        </p:txBody>
      </p:sp>
      <p:sp>
        <p:nvSpPr>
          <p:cNvPr id="120" name="CustomShape 2"/>
          <p:cNvSpPr/>
          <p:nvPr/>
        </p:nvSpPr>
        <p:spPr>
          <a:xfrm>
            <a:off x="3708000" y="4149000"/>
            <a:ext cx="5114160" cy="1100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45720" tIns="0" rIns="45720" bIns="0">
            <a:noAutofit/>
          </a:bodyPr>
          <a:lstStyle/>
          <a:p>
            <a:pPr algn="r">
              <a:lnSpc>
                <a:spcPct val="100000"/>
              </a:lnSpc>
              <a:spcBef>
                <a:spcPts val="601"/>
              </a:spcBef>
              <a:tabLst>
                <a:tab pos="0" algn="l"/>
              </a:tabLst>
            </a:pPr>
            <a:r>
              <a:rPr lang="ru-RU" sz="2200" b="0" strike="noStrike" spc="-1">
                <a:solidFill>
                  <a:srgbClr val="FFFFFF"/>
                </a:solidFill>
                <a:latin typeface="Trebuchet MS"/>
              </a:rPr>
              <a:t>Методист МБОУ ДО </a:t>
            </a:r>
            <a:endParaRPr lang="ru-RU" sz="2200" b="0" strike="noStrike" spc="-1">
              <a:latin typeface="Arial"/>
            </a:endParaRPr>
          </a:p>
          <a:p>
            <a:pPr algn="r">
              <a:lnSpc>
                <a:spcPct val="100000"/>
              </a:lnSpc>
              <a:spcBef>
                <a:spcPts val="601"/>
              </a:spcBef>
              <a:tabLst>
                <a:tab pos="0" algn="l"/>
              </a:tabLst>
            </a:pPr>
            <a:r>
              <a:rPr lang="ru-RU" sz="2200" b="0" strike="noStrike" spc="-1">
                <a:solidFill>
                  <a:srgbClr val="FFFFFF"/>
                </a:solidFill>
                <a:latin typeface="Trebuchet MS"/>
              </a:rPr>
              <a:t>«Александренко В.В.</a:t>
            </a:r>
            <a:endParaRPr lang="ru-RU" sz="22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TextShape 1"/>
          <p:cNvSpPr txBox="1"/>
          <p:nvPr/>
        </p:nvSpPr>
        <p:spPr>
          <a:xfrm>
            <a:off x="457200" y="320040"/>
            <a:ext cx="7642800" cy="7322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lIns="45720" tIns="0" rIns="45720" bIns="0" anchor="b">
            <a:normAutofit fontScale="96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all" spc="-1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rebuchet MS"/>
              </a:rPr>
              <a:t>ЕГЭ-2023  (история)</a:t>
            </a:r>
            <a:endParaRPr kumimoji="0" lang="ru-RU" sz="3200" b="0" i="0" u="none" strike="noStrike" kern="1200" cap="none" spc="-1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rebuchet MS"/>
            </a:endParaRPr>
          </a:p>
        </p:txBody>
      </p:sp>
      <p:sp>
        <p:nvSpPr>
          <p:cNvPr id="89" name="TextShape 2"/>
          <p:cNvSpPr txBox="1"/>
          <p:nvPr/>
        </p:nvSpPr>
        <p:spPr>
          <a:xfrm>
            <a:off x="467640" y="1340640"/>
            <a:ext cx="7704360" cy="48963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lIns="90000" tIns="45000" rIns="90000" bIns="45000">
            <a:normAutofit fontScale="98000"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600" b="0" i="0" u="none" strike="noStrike" kern="1200" cap="none" spc="-1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В написании ЕГЭ по истории приняли участие 71 выпускник 11-х классов из 28 образовательных учреждений района (на 17 человек больше, чем в 2022 году), что составило 13,7% от общего количества одиннадцатиклассников (519 человек) в 2022/2023 учебном году. </a:t>
            </a:r>
            <a:endParaRPr kumimoji="0" lang="ru-RU" sz="2600" b="0" i="0" u="none" strike="noStrike" kern="1200" cap="none" spc="-1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600" b="0" i="0" u="none" strike="noStrike" kern="1200" cap="none" spc="-1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600" b="0" i="0" u="none" strike="noStrike" kern="1200" cap="none" spc="-1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Для определения показателей качества и успешности написания экзаменационной работы вторичные тестовые баллы переведены в пятибалльную систему: </a:t>
            </a:r>
            <a:endParaRPr kumimoji="0" lang="ru-RU" sz="2600" b="0" i="0" u="none" strike="noStrike" kern="1200" cap="none" spc="-1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600" b="0" i="0" u="none" strike="noStrike" kern="1200" cap="none" spc="-1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0-31 – «2», 32-49 – «3», 50-67 – «4», 68-100 – «5».</a:t>
            </a:r>
            <a:endParaRPr kumimoji="0" lang="ru-RU" sz="2600" b="0" i="0" u="none" strike="noStrike" kern="1200" cap="none" spc="-1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1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endParaRPr kumimoji="0" lang="ru-RU" sz="2600" b="0" i="0" u="none" strike="noStrike" kern="1200" cap="none" spc="-1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4003399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Shape 1"/>
          <p:cNvSpPr txBox="1"/>
          <p:nvPr/>
        </p:nvSpPr>
        <p:spPr>
          <a:xfrm>
            <a:off x="457200" y="320040"/>
            <a:ext cx="7238520" cy="1142640"/>
          </a:xfrm>
          <a:prstGeom prst="rect">
            <a:avLst/>
          </a:prstGeom>
          <a:noFill/>
          <a:ln>
            <a:noFill/>
          </a:ln>
        </p:spPr>
        <p:txBody>
          <a:bodyPr lIns="45720" tIns="0" rIns="45720" bIns="0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800" b="1" i="0" u="none" strike="noStrike" kern="1200" cap="all" spc="-1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rebuchet MS"/>
              </a:rPr>
              <a:t>Результаты</a:t>
            </a:r>
            <a:endParaRPr kumimoji="0" lang="ru-RU" sz="3800" b="0" i="0" u="none" strike="noStrike" kern="1200" cap="none" spc="-1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rebuchet MS"/>
            </a:endParaRPr>
          </a:p>
        </p:txBody>
      </p:sp>
      <p:graphicFrame>
        <p:nvGraphicFramePr>
          <p:cNvPr id="91" name="Table 2"/>
          <p:cNvGraphicFramePr/>
          <p:nvPr/>
        </p:nvGraphicFramePr>
        <p:xfrm>
          <a:off x="611640" y="2061000"/>
          <a:ext cx="7238520" cy="1650960"/>
        </p:xfrm>
        <a:graphic>
          <a:graphicData uri="http://schemas.openxmlformats.org/drawingml/2006/table">
            <a:tbl>
              <a:tblPr/>
              <a:tblGrid>
                <a:gridCol w="20264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24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960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0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B83D6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Trebuchet MS"/>
                        </a:rPr>
                        <a:t>«2»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B83D6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Trebuchet MS"/>
                        </a:rPr>
                        <a:t>«3»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B83D6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Trebuchet MS"/>
                        </a:rPr>
                        <a:t>«4»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B83D6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Trebuchet MS"/>
                        </a:rPr>
                        <a:t>«5»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B83D6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rebuchet MS"/>
                        </a:rPr>
                        <a:t>2022-2023 уч.г.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6CED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rebuchet MS"/>
                          <a:ea typeface="Times New Roman"/>
                        </a:rPr>
                        <a:t>28,1%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6CED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rebuchet MS"/>
                          <a:ea typeface="Times New Roman"/>
                        </a:rPr>
                        <a:t>29,5%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6CED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rebuchet MS"/>
                          <a:ea typeface="Times New Roman"/>
                        </a:rPr>
                        <a:t>19,7%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6CED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rebuchet MS"/>
                          <a:ea typeface="Times New Roman"/>
                        </a:rPr>
                        <a:t>22,5%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6CE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rebuchet MS"/>
                        </a:rPr>
                        <a:t>2021-2022 уч.г.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2E8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rebuchet MS"/>
                        </a:rPr>
                        <a:t>13%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2E8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rebuchet MS"/>
                        </a:rPr>
                        <a:t>51,8%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2E8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rebuchet MS"/>
                        </a:rPr>
                        <a:t>25,9%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2E8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rebuchet MS"/>
                        </a:rPr>
                        <a:t>9,3%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2E8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92" name="Table 3"/>
          <p:cNvGraphicFramePr/>
          <p:nvPr/>
        </p:nvGraphicFramePr>
        <p:xfrm>
          <a:off x="1182960" y="4345560"/>
          <a:ext cx="6095520" cy="1381680"/>
        </p:xfrm>
        <a:graphic>
          <a:graphicData uri="http://schemas.openxmlformats.org/drawingml/2006/table">
            <a:tbl>
              <a:tblPr/>
              <a:tblGrid>
                <a:gridCol w="20318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18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18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0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B83D6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Trebuchet MS"/>
                        </a:rPr>
                        <a:t>Качество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B83D6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Trebuchet MS"/>
                        </a:rPr>
                        <a:t>Успешность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B83D6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rebuchet MS"/>
                        </a:rPr>
                        <a:t>2022-2023 уч.г.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6CED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rebuchet MS"/>
                          <a:ea typeface="Times New Roman"/>
                        </a:rPr>
                        <a:t>42,3%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6CED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rebuchet MS"/>
                          <a:ea typeface="Times New Roman"/>
                        </a:rPr>
                        <a:t>71,8%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6CE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rebuchet MS"/>
                        </a:rPr>
                        <a:t>2021-2022 уч.г.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2E8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rebuchet MS"/>
                          <a:ea typeface="Times New Roman"/>
                        </a:rPr>
                        <a:t>35,2%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2E8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rebuchet MS"/>
                          <a:ea typeface="Times New Roman"/>
                        </a:rPr>
                        <a:t>87%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2E8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21222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TextShape 1"/>
          <p:cNvSpPr txBox="1"/>
          <p:nvPr/>
        </p:nvSpPr>
        <p:spPr>
          <a:xfrm>
            <a:off x="467640" y="1196640"/>
            <a:ext cx="7238520" cy="48459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41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-1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</a:rPr>
              <a:t>Максимальный процент качества знаний (100%) в 4 МБОУ (на 1 больше, чем в 2022 году</a:t>
            </a:r>
            <a:r>
              <a:rPr kumimoji="0" lang="ru-RU" sz="2400" b="1" i="0" u="none" strike="noStrike" kern="1200" cap="none" spc="-1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</a:rPr>
              <a:t>):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41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1200" cap="none" spc="-1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</a:rPr>
              <a:t> </a:t>
            </a:r>
            <a:endParaRPr kumimoji="0" lang="ru-RU" sz="2400" b="0" i="0" u="none" strike="noStrike" kern="1200" cap="none" spc="-1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1200" cap="none" spc="-1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</a:rPr>
              <a:t>1.«Гвардейская школа-гимназия №2» (2 участника), </a:t>
            </a:r>
            <a:endParaRPr kumimoji="0" lang="ru-RU" sz="2400" b="0" i="0" u="none" strike="noStrike" kern="1200" cap="none" spc="-1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1200" cap="none" spc="-1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</a:rPr>
              <a:t>2. «Пожарская школа» (1 участник)</a:t>
            </a:r>
            <a:endParaRPr kumimoji="0" lang="ru-RU" sz="2400" b="0" i="0" u="none" strike="noStrike" kern="1200" cap="none" spc="-1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1200" cap="none" spc="-1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</a:rPr>
              <a:t>3.«Чайкинская школа» (1 участник)</a:t>
            </a:r>
            <a:endParaRPr kumimoji="0" lang="ru-RU" sz="2400" b="0" i="0" u="none" strike="noStrike" kern="1200" cap="none" spc="-1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1200" cap="none" spc="-1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</a:rPr>
              <a:t> 4.«Чистенская школа-гимназия им. И.С. Тарасюка»   (3 участника</a:t>
            </a:r>
            <a:r>
              <a:rPr kumimoji="0" lang="ru-RU" sz="2400" b="0" i="0" u="none" strike="noStrike" kern="1200" cap="none" spc="-1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</a:rPr>
              <a:t>)</a:t>
            </a:r>
            <a:endParaRPr kumimoji="0" lang="ru-RU" sz="2400" b="0" i="0" u="none" strike="noStrike" kern="1200" cap="none" spc="-1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1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endParaRPr kumimoji="0" lang="ru-RU" sz="2400" b="0" i="0" u="none" strike="noStrike" kern="1200" cap="none" spc="-1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4022831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TextShape 1"/>
          <p:cNvSpPr txBox="1"/>
          <p:nvPr/>
        </p:nvSpPr>
        <p:spPr>
          <a:xfrm>
            <a:off x="720000" y="1008000"/>
            <a:ext cx="7238520" cy="48459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rmAutofit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</a:rPr>
              <a:t>Показатель качества знаний «0» в 11 МБОУ (на 1 больше, чем в 2022 году): </a:t>
            </a:r>
            <a:endParaRPr kumimoji="0" lang="ru-RU" sz="2800" b="0" i="0" u="none" strike="noStrike" kern="1200" cap="none" spc="-1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800" b="0" i="0" u="none" strike="noStrike" kern="1200" cap="none" spc="-1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</a:rPr>
              <a:t>1. «Денисовская школа» (1 участник), </a:t>
            </a:r>
            <a:endParaRPr kumimoji="0" lang="ru-RU" sz="2000" b="0" i="0" u="none" strike="noStrike" kern="1200" cap="none" spc="-1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</a:rPr>
              <a:t>2. «Заречненская школа им. 126 ОГББО» (2 участника)</a:t>
            </a:r>
            <a:endParaRPr kumimoji="0" lang="ru-RU" sz="2000" b="0" i="0" u="none" strike="noStrike" kern="1200" cap="none" spc="-1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</a:rPr>
              <a:t>3. «Константиновская школа» (4 участника), </a:t>
            </a:r>
            <a:endParaRPr kumimoji="0" lang="ru-RU" sz="2000" b="0" i="0" u="none" strike="noStrike" kern="1200" cap="none" spc="-1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</a:rPr>
              <a:t>4. «Мазанская школа» (1 участник)</a:t>
            </a:r>
            <a:endParaRPr kumimoji="0" lang="ru-RU" sz="2000" b="0" i="0" u="none" strike="noStrike" kern="1200" cap="none" spc="-1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</a:rPr>
              <a:t>5.«Маленская школа» (1 участник)</a:t>
            </a:r>
            <a:endParaRPr kumimoji="0" lang="ru-RU" sz="2000" b="0" i="0" u="none" strike="noStrike" kern="1200" cap="none" spc="-1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</a:rPr>
              <a:t>6. «Мирновская школа №2» (1 участник)</a:t>
            </a:r>
            <a:endParaRPr kumimoji="0" lang="ru-RU" sz="2000" b="0" i="0" u="none" strike="noStrike" kern="1200" cap="none" spc="-1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</a:rPr>
              <a:t>7.«Новоселовская школа» (1 участник)</a:t>
            </a:r>
            <a:endParaRPr kumimoji="0" lang="ru-RU" sz="2000" b="0" i="0" u="none" strike="noStrike" kern="1200" cap="none" spc="-1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</a:rPr>
              <a:t>8.  «Партизанская школа им. А.П. Богданова» (1 участник),   </a:t>
            </a:r>
            <a:endParaRPr kumimoji="0" lang="ru-RU" sz="2000" b="0" i="0" u="none" strike="noStrike" kern="1200" cap="none" spc="-1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</a:rPr>
              <a:t> 9. «Перовская школа-гимназия им. Г.А. Хачирашвили» (1 участник)</a:t>
            </a:r>
            <a:endParaRPr kumimoji="0" lang="ru-RU" sz="2000" b="0" i="0" u="none" strike="noStrike" kern="1200" cap="none" spc="-1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</a:rPr>
              <a:t>10.«Укромновская школа» (1 участник)</a:t>
            </a:r>
            <a:endParaRPr kumimoji="0" lang="ru-RU" sz="2000" b="0" i="0" u="none" strike="noStrike" kern="1200" cap="none" spc="-1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</a:rPr>
              <a:t>11. «Широковская школа» (1 участник).</a:t>
            </a:r>
            <a:endParaRPr kumimoji="0" lang="ru-RU" sz="2000" b="0" i="0" u="none" strike="noStrike" kern="1200" cap="none" spc="-1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1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endParaRPr kumimoji="0" lang="ru-RU" sz="2000" b="0" i="0" u="none" strike="noStrike" kern="120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3794781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TextShape 1"/>
          <p:cNvSpPr txBox="1"/>
          <p:nvPr/>
        </p:nvSpPr>
        <p:spPr>
          <a:xfrm>
            <a:off x="537480" y="620640"/>
            <a:ext cx="7238520" cy="48459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-1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</a:rPr>
              <a:t>Максимальный показатель успешности (100%) в 14 образовательных учреждениях района (так же, как в 2022 году</a:t>
            </a:r>
            <a:r>
              <a:rPr kumimoji="0" lang="ru-RU" sz="2800" b="0" i="0" u="none" strike="noStrike" kern="1200" cap="none" spc="-1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</a:rPr>
              <a:t>).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800" b="0" i="0" u="none" strike="noStrike" kern="1200" cap="none" spc="-1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-1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</a:rPr>
              <a:t>Показатель успешности «0» в 5 МБОУ (на 2 больше, чем в 2022 году): </a:t>
            </a:r>
            <a:endParaRPr kumimoji="0" lang="ru-RU" sz="2800" b="0" i="0" u="none" strike="noStrike" kern="1200" cap="none" spc="-1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-1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</a:rPr>
              <a:t>1.«Денисовская школа» (1 участник), </a:t>
            </a:r>
            <a:endParaRPr kumimoji="0" lang="ru-RU" sz="2800" b="0" i="0" u="none" strike="noStrike" kern="1200" cap="none" spc="-1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-1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</a:rPr>
              <a:t>2. «</a:t>
            </a:r>
            <a:r>
              <a:rPr kumimoji="0" lang="ru-RU" sz="2800" b="0" i="0" u="none" strike="noStrike" kern="1200" cap="none" spc="-1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</a:rPr>
              <a:t>Мазанская</a:t>
            </a:r>
            <a:r>
              <a:rPr kumimoji="0" lang="ru-RU" sz="2800" b="0" i="0" u="none" strike="noStrike" kern="1200" cap="none" spc="-1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</a:rPr>
              <a:t> школа» (1 участник), </a:t>
            </a:r>
            <a:endParaRPr kumimoji="0" lang="ru-RU" sz="2800" b="0" i="0" u="none" strike="noStrike" kern="1200" cap="none" spc="-1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-1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</a:rPr>
              <a:t>3. «</a:t>
            </a:r>
            <a:r>
              <a:rPr kumimoji="0" lang="ru-RU" sz="2800" b="0" i="0" u="none" strike="noStrike" kern="1200" cap="none" spc="-1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</a:rPr>
              <a:t>Маленская</a:t>
            </a:r>
            <a:r>
              <a:rPr kumimoji="0" lang="ru-RU" sz="2800" b="0" i="0" u="none" strike="noStrike" kern="1200" cap="none" spc="-1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</a:rPr>
              <a:t> школа» (1 участник), </a:t>
            </a:r>
            <a:endParaRPr kumimoji="0" lang="ru-RU" sz="2800" b="0" i="0" u="none" strike="noStrike" kern="1200" cap="none" spc="-1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-1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</a:rPr>
              <a:t>4. «</a:t>
            </a:r>
            <a:r>
              <a:rPr kumimoji="0" lang="ru-RU" sz="2800" b="0" i="0" u="none" strike="noStrike" kern="1200" cap="none" spc="-1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</a:rPr>
              <a:t>Мирновская</a:t>
            </a:r>
            <a:r>
              <a:rPr kumimoji="0" lang="ru-RU" sz="2800" b="0" i="0" u="none" strike="noStrike" kern="1200" cap="none" spc="-1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</a:rPr>
              <a:t> школа №2» (1 участник)</a:t>
            </a:r>
            <a:endParaRPr kumimoji="0" lang="ru-RU" sz="2800" b="0" i="0" u="none" strike="noStrike" kern="1200" cap="none" spc="-1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-1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</a:rPr>
              <a:t>5. «</a:t>
            </a:r>
            <a:r>
              <a:rPr kumimoji="0" lang="ru-RU" sz="2800" b="0" i="0" u="none" strike="noStrike" kern="1200" cap="none" spc="-1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</a:rPr>
              <a:t>Широковская</a:t>
            </a:r>
            <a:r>
              <a:rPr kumimoji="0" lang="ru-RU" sz="2800" b="0" i="0" u="none" strike="noStrike" kern="1200" cap="none" spc="-1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</a:rPr>
              <a:t> школа» (1 участник)</a:t>
            </a:r>
            <a:endParaRPr kumimoji="0" lang="ru-RU" sz="2800" b="0" i="0" u="none" strike="noStrike" kern="1200" cap="none" spc="-1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1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endParaRPr kumimoji="0" lang="ru-RU" sz="2800" b="0" i="0" u="none" strike="noStrike" kern="1200" cap="none" spc="-1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3193412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TextShape 1"/>
          <p:cNvSpPr txBox="1"/>
          <p:nvPr/>
        </p:nvSpPr>
        <p:spPr>
          <a:xfrm>
            <a:off x="648000" y="770040"/>
            <a:ext cx="7238520" cy="48459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-1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</a:rPr>
              <a:t>По итогам написания экзаменационной работы 16 выпускников (22,5%)  выполнили работу на отметку «5» по </a:t>
            </a:r>
            <a:r>
              <a:rPr kumimoji="0" lang="ru-RU" sz="2800" b="0" i="0" u="none" strike="noStrike" kern="1200" cap="none" spc="-1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</a:rPr>
              <a:t>пятибальной</a:t>
            </a:r>
            <a:r>
              <a:rPr kumimoji="0" lang="ru-RU" sz="2800" b="0" i="0" u="none" strike="noStrike" kern="1200" cap="none" spc="-1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</a:rPr>
              <a:t> системе, набрав 68 и более вторичных (тестовых) баллов. </a:t>
            </a:r>
            <a:endParaRPr kumimoji="0" lang="ru-RU" sz="2800" b="0" i="0" u="none" strike="noStrike" kern="1200" cap="none" spc="-1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Times New Roman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800" b="0" i="0" u="none" strike="noStrike" kern="1200" cap="none" spc="-1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-1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</a:rPr>
              <a:t>Лучший результат показал Бородин Д., учащийся МБОУ «Кубанская школа им. С.П. Королева» (91 из 100). </a:t>
            </a:r>
            <a:endParaRPr kumimoji="0" lang="ru-RU" sz="2800" b="0" i="0" u="none" strike="noStrike" kern="1200" cap="none" spc="-1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1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endParaRPr kumimoji="0" lang="ru-RU" sz="2800" b="0" i="0" u="none" strike="noStrike" kern="1200" cap="none" spc="-1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179079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TextShape 1"/>
          <p:cNvSpPr txBox="1"/>
          <p:nvPr/>
        </p:nvSpPr>
        <p:spPr>
          <a:xfrm>
            <a:off x="457200" y="620640"/>
            <a:ext cx="7642800" cy="58345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rmAutofit fontScale="87500" lnSpcReduction="10000"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-1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</a:rPr>
              <a:t>Наибольшие трудности у участников единого государственного экзамена по истории  вызвали задания второй части, требующие развернутого ответа. </a:t>
            </a:r>
            <a:endParaRPr kumimoji="0" lang="ru-RU" sz="1800" b="0" i="0" u="none" strike="noStrike" kern="1200" cap="none" spc="-1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-1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</a:rPr>
              <a:t>Особые затруднения вызвали:</a:t>
            </a:r>
            <a:endParaRPr kumimoji="0" lang="ru-RU" sz="1800" b="0" i="0" u="none" strike="noStrike" kern="1200" cap="none" spc="-1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-1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</a:rPr>
              <a:t>задания 13 и 14 представляющие собой комплекс заданий, связанных с анализом письменного исторического источника (предполагают проведение атрибуции источника, привлечение исторических знаний для анализа проблематики источника, извлечение информации);</a:t>
            </a:r>
            <a:endParaRPr kumimoji="0" lang="ru-RU" sz="1800" b="0" i="0" u="none" strike="noStrike" kern="1200" cap="none" spc="-1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-1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</a:rPr>
              <a:t>задания 15 и 16 представляющие собой комплекс заданий, связанных с анализом изображений (требуется сделать вывод на основе анализа изображения, сформулировать объяснение сделанного вывода, исходя из знаний по истории культуры выбрать изображение и указать связанный с ним факт);</a:t>
            </a:r>
            <a:endParaRPr kumimoji="0" lang="ru-RU" sz="1800" b="0" i="0" u="none" strike="noStrike" kern="1200" cap="none" spc="-1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-1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</a:rPr>
              <a:t>задание 17 посвященное Великой Отечественной войне (в задании требуется проанализировать два исторических источника, на основе анализа сделать вывод о событии, которому они посвящены, а также извлечь информацию из источников по заданному критерию);</a:t>
            </a:r>
            <a:endParaRPr kumimoji="0" lang="ru-RU" sz="1800" b="0" i="0" u="none" strike="noStrike" kern="1200" cap="none" spc="-1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-1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</a:rPr>
              <a:t>задание 18 нацеленное на проверку умения устанавливать причинно-следственные связи;</a:t>
            </a:r>
            <a:endParaRPr kumimoji="0" lang="ru-RU" sz="1800" b="0" i="0" u="none" strike="noStrike" kern="1200" cap="none" spc="-1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-1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</a:rPr>
              <a:t>задание 19 нацеленное на проверку знания исторических понятий и умения использовать соответствующие термины в историческом контексте;</a:t>
            </a:r>
            <a:endParaRPr kumimoji="0" lang="ru-RU" sz="1800" b="0" i="0" u="none" strike="noStrike" kern="1200" cap="none" spc="-1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-1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</a:rPr>
              <a:t>задание 20 проверяющее умение сравнивать исторические события, процессы, явления;</a:t>
            </a:r>
            <a:endParaRPr kumimoji="0" lang="ru-RU" sz="1800" b="0" i="0" u="none" strike="noStrike" kern="1200" cap="none" spc="-1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-1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</a:rPr>
              <a:t>задание 21 проверяющее умение формулировать аргументы для данной в задании точки зрения.</a:t>
            </a:r>
            <a:endParaRPr kumimoji="0" lang="ru-RU" sz="1800" b="0" i="0" u="none" strike="noStrike" kern="1200" cap="none" spc="-1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-1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</a:rPr>
              <a:t>Меньше всего выпускники справились с заданиями 18-20.</a:t>
            </a:r>
            <a:endParaRPr kumimoji="0" lang="ru-RU" sz="1800" b="0" i="0" u="none" strike="noStrike" kern="1200" cap="none" spc="-1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1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endParaRPr kumimoji="0" lang="ru-RU" sz="1800" b="0" i="0" u="none" strike="noStrike" kern="1200" cap="none" spc="-1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557693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CustomShape 1"/>
          <p:cNvSpPr/>
          <p:nvPr/>
        </p:nvSpPr>
        <p:spPr>
          <a:xfrm>
            <a:off x="457200" y="320040"/>
            <a:ext cx="7642440" cy="731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45720" tIns="0" rIns="45720" bIns="0" anchor="b">
            <a:normAutofit fontScale="96000"/>
          </a:bodyPr>
          <a:lstStyle/>
          <a:p>
            <a:pPr algn="ctr">
              <a:lnSpc>
                <a:spcPct val="100000"/>
              </a:lnSpc>
            </a:pPr>
            <a:r>
              <a:rPr lang="ru-RU" sz="3200" b="1" strike="noStrike" cap="all" spc="-1" dirty="0" smtClean="0">
                <a:solidFill>
                  <a:srgbClr val="FF0000"/>
                </a:solidFill>
                <a:latin typeface="Trebuchet MS"/>
              </a:rPr>
              <a:t>ЕГЭ-2023 (обществознание)</a:t>
            </a:r>
            <a:endParaRPr lang="ru-RU" sz="3200" b="0" strike="noStrike" spc="-1" dirty="0">
              <a:solidFill>
                <a:srgbClr val="FF0000"/>
              </a:solidFill>
              <a:latin typeface="Arial"/>
            </a:endParaRPr>
          </a:p>
        </p:txBody>
      </p:sp>
      <p:sp>
        <p:nvSpPr>
          <p:cNvPr id="122" name="CustomShape 2"/>
          <p:cNvSpPr/>
          <p:nvPr/>
        </p:nvSpPr>
        <p:spPr>
          <a:xfrm>
            <a:off x="467640" y="1340640"/>
            <a:ext cx="7704000" cy="4896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 fontScale="91000" lnSpcReduction="10000"/>
          </a:bodyPr>
          <a:lstStyle/>
          <a:p>
            <a:pPr algn="just"/>
            <a:r>
              <a:rPr lang="ru-RU" sz="2000" b="0" strike="noStrike" spc="-1" dirty="0">
                <a:solidFill>
                  <a:srgbClr val="000000"/>
                </a:solidFill>
                <a:latin typeface="Trebuchet MS"/>
              </a:rPr>
              <a:t>В написании ЕГЭ по обществознанию приняли участие 213 учащихся 11 классов из 34 образовательных учреждений района, что составило 41% от общего количества одиннадцатиклассников (519 человек) в 2022/2023 учебном году (на 2,3% больше, чем в 2022 году – 38,7%). </a:t>
            </a:r>
            <a:endParaRPr lang="ru-RU" sz="2000" b="0" strike="noStrike" spc="-1" dirty="0" smtClean="0">
              <a:solidFill>
                <a:srgbClr val="000000"/>
              </a:solidFill>
              <a:latin typeface="Trebuchet MS"/>
            </a:endParaRPr>
          </a:p>
          <a:p>
            <a:pPr algn="just"/>
            <a:endParaRPr lang="ru-RU" sz="2000" spc="-1" dirty="0">
              <a:solidFill>
                <a:srgbClr val="000000"/>
              </a:solidFill>
              <a:latin typeface="Trebuchet MS"/>
            </a:endParaRPr>
          </a:p>
          <a:p>
            <a:pPr algn="just"/>
            <a:r>
              <a:rPr lang="ru-RU" sz="2000" b="0" strike="noStrike" spc="-1" dirty="0" smtClean="0">
                <a:solidFill>
                  <a:srgbClr val="000000"/>
                </a:solidFill>
                <a:latin typeface="Trebuchet MS"/>
              </a:rPr>
              <a:t>Наибольшее </a:t>
            </a:r>
            <a:r>
              <a:rPr lang="ru-RU" sz="2000" b="0" strike="noStrike" spc="-1" dirty="0">
                <a:solidFill>
                  <a:srgbClr val="000000"/>
                </a:solidFill>
                <a:latin typeface="Trebuchet MS"/>
              </a:rPr>
              <a:t>число участников ЕГЭ по обществознанию от количества выпускников в МБОУ </a:t>
            </a:r>
            <a:endParaRPr lang="ru-RU" sz="2000" b="0" strike="noStrike" spc="-1" dirty="0" smtClean="0">
              <a:solidFill>
                <a:srgbClr val="000000"/>
              </a:solidFill>
              <a:latin typeface="Trebuchet MS"/>
            </a:endParaRPr>
          </a:p>
          <a:p>
            <a:pPr algn="just"/>
            <a:r>
              <a:rPr lang="ru-RU" sz="2000" b="0" strike="noStrike" spc="-1" dirty="0" smtClean="0">
                <a:solidFill>
                  <a:srgbClr val="000000"/>
                </a:solidFill>
                <a:latin typeface="Trebuchet MS"/>
              </a:rPr>
              <a:t>«</a:t>
            </a:r>
            <a:r>
              <a:rPr lang="ru-RU" sz="2000" b="0" strike="noStrike" spc="-1" dirty="0">
                <a:solidFill>
                  <a:srgbClr val="000000"/>
                </a:solidFill>
                <a:latin typeface="Trebuchet MS"/>
              </a:rPr>
              <a:t>Винницкая школа» (71%), </a:t>
            </a:r>
            <a:endParaRPr lang="ru-RU" sz="2000" b="0" strike="noStrike" spc="-1" dirty="0" smtClean="0">
              <a:solidFill>
                <a:srgbClr val="000000"/>
              </a:solidFill>
              <a:latin typeface="Trebuchet MS"/>
            </a:endParaRPr>
          </a:p>
          <a:p>
            <a:pPr algn="just"/>
            <a:r>
              <a:rPr lang="ru-RU" sz="2000" b="0" strike="noStrike" spc="-1" dirty="0" smtClean="0">
                <a:solidFill>
                  <a:srgbClr val="000000"/>
                </a:solidFill>
                <a:latin typeface="Trebuchet MS"/>
              </a:rPr>
              <a:t>«</a:t>
            </a:r>
            <a:r>
              <a:rPr lang="ru-RU" sz="2000" b="0" strike="noStrike" spc="-1" dirty="0" err="1">
                <a:solidFill>
                  <a:srgbClr val="000000"/>
                </a:solidFill>
                <a:latin typeface="Trebuchet MS"/>
              </a:rPr>
              <a:t>Новоандреевская</a:t>
            </a:r>
            <a:r>
              <a:rPr lang="ru-RU" sz="2000" b="0" strike="noStrike" spc="-1" dirty="0">
                <a:solidFill>
                  <a:srgbClr val="000000"/>
                </a:solidFill>
                <a:latin typeface="Trebuchet MS"/>
              </a:rPr>
              <a:t> школа им. В.А. Осипова» (71</a:t>
            </a:r>
            <a:r>
              <a:rPr lang="ru-RU" sz="2000" b="0" strike="noStrike" spc="-1" dirty="0" smtClean="0">
                <a:solidFill>
                  <a:srgbClr val="000000"/>
                </a:solidFill>
                <a:latin typeface="Trebuchet MS"/>
              </a:rPr>
              <a:t>%),</a:t>
            </a:r>
          </a:p>
          <a:p>
            <a:pPr algn="just"/>
            <a:r>
              <a:rPr lang="ru-RU" sz="2000" b="0" strike="noStrike" spc="-1" dirty="0" smtClean="0">
                <a:solidFill>
                  <a:srgbClr val="000000"/>
                </a:solidFill>
                <a:latin typeface="Trebuchet MS"/>
              </a:rPr>
              <a:t> </a:t>
            </a:r>
            <a:r>
              <a:rPr lang="ru-RU" sz="2000" b="0" strike="noStrike" spc="-1" dirty="0">
                <a:solidFill>
                  <a:srgbClr val="000000"/>
                </a:solidFill>
                <a:latin typeface="Trebuchet MS"/>
              </a:rPr>
              <a:t>«</a:t>
            </a:r>
            <a:r>
              <a:rPr lang="ru-RU" sz="2000" b="0" strike="noStrike" spc="-1" dirty="0" err="1">
                <a:solidFill>
                  <a:srgbClr val="000000"/>
                </a:solidFill>
                <a:latin typeface="Trebuchet MS"/>
              </a:rPr>
              <a:t>Широковская</a:t>
            </a:r>
            <a:r>
              <a:rPr lang="ru-RU" sz="2000" b="0" strike="noStrike" spc="-1" dirty="0">
                <a:solidFill>
                  <a:srgbClr val="000000"/>
                </a:solidFill>
                <a:latin typeface="Trebuchet MS"/>
              </a:rPr>
              <a:t> школа» (75%). </a:t>
            </a:r>
            <a:endParaRPr lang="ru-RU" sz="2000" b="0" strike="noStrike" spc="-1" dirty="0" smtClean="0">
              <a:solidFill>
                <a:srgbClr val="000000"/>
              </a:solidFill>
              <a:latin typeface="Trebuchet MS"/>
            </a:endParaRPr>
          </a:p>
          <a:p>
            <a:pPr algn="just"/>
            <a:endParaRPr lang="ru-RU" sz="2000" spc="-1" dirty="0">
              <a:solidFill>
                <a:srgbClr val="000000"/>
              </a:solidFill>
              <a:latin typeface="Trebuchet MS"/>
            </a:endParaRPr>
          </a:p>
          <a:p>
            <a:pPr algn="just"/>
            <a:r>
              <a:rPr lang="ru-RU" sz="2000" b="0" strike="noStrike" spc="-1" dirty="0" smtClean="0">
                <a:solidFill>
                  <a:srgbClr val="000000"/>
                </a:solidFill>
                <a:latin typeface="Trebuchet MS"/>
              </a:rPr>
              <a:t>Меньше </a:t>
            </a:r>
            <a:r>
              <a:rPr lang="ru-RU" sz="2000" b="0" strike="noStrike" spc="-1" dirty="0">
                <a:solidFill>
                  <a:srgbClr val="000000"/>
                </a:solidFill>
                <a:latin typeface="Trebuchet MS"/>
              </a:rPr>
              <a:t>всего обществознание выбрали для сдачи ЕГЭ учащиеся  МБОУ «</a:t>
            </a:r>
            <a:r>
              <a:rPr lang="ru-RU" sz="2000" b="0" strike="noStrike" spc="-1" dirty="0" err="1">
                <a:solidFill>
                  <a:srgbClr val="000000"/>
                </a:solidFill>
                <a:latin typeface="Trebuchet MS"/>
              </a:rPr>
              <a:t>Новоселовская</a:t>
            </a:r>
            <a:r>
              <a:rPr lang="ru-RU" sz="2000" b="0" strike="noStrike" spc="-1" dirty="0">
                <a:solidFill>
                  <a:srgbClr val="000000"/>
                </a:solidFill>
                <a:latin typeface="Trebuchet MS"/>
              </a:rPr>
              <a:t> школа» (14%), </a:t>
            </a:r>
            <a:endParaRPr lang="ru-RU" sz="2000" b="0" strike="noStrike" spc="-1" dirty="0" smtClean="0">
              <a:solidFill>
                <a:srgbClr val="000000"/>
              </a:solidFill>
              <a:latin typeface="Trebuchet MS"/>
            </a:endParaRPr>
          </a:p>
          <a:p>
            <a:pPr algn="just"/>
            <a:r>
              <a:rPr lang="ru-RU" sz="2000" b="0" strike="noStrike" spc="-1" dirty="0" smtClean="0">
                <a:solidFill>
                  <a:srgbClr val="000000"/>
                </a:solidFill>
                <a:latin typeface="Trebuchet MS"/>
              </a:rPr>
              <a:t>«</a:t>
            </a:r>
            <a:r>
              <a:rPr lang="ru-RU" sz="2000" b="0" strike="noStrike" spc="-1" dirty="0" err="1">
                <a:solidFill>
                  <a:srgbClr val="000000"/>
                </a:solidFill>
                <a:latin typeface="Trebuchet MS"/>
              </a:rPr>
              <a:t>Трудовская</a:t>
            </a:r>
            <a:r>
              <a:rPr lang="ru-RU" sz="2000" b="0" strike="noStrike" spc="-1" dirty="0">
                <a:solidFill>
                  <a:srgbClr val="000000"/>
                </a:solidFill>
                <a:latin typeface="Trebuchet MS"/>
              </a:rPr>
              <a:t> школа» (14%). </a:t>
            </a:r>
            <a:endParaRPr lang="ru-RU" sz="2000" b="0" strike="noStrike" spc="-1" dirty="0">
              <a:latin typeface="Arial"/>
            </a:endParaRPr>
          </a:p>
          <a:p>
            <a:pPr algn="just"/>
            <a:endParaRPr lang="ru-RU" sz="2000" b="0" strike="noStrike" spc="-1" dirty="0" smtClean="0">
              <a:solidFill>
                <a:srgbClr val="000000"/>
              </a:solidFill>
              <a:latin typeface="Trebuchet MS"/>
            </a:endParaRPr>
          </a:p>
          <a:p>
            <a:pPr algn="just"/>
            <a:r>
              <a:rPr lang="ru-RU" sz="2000" b="0" strike="noStrike" spc="-1" dirty="0" smtClean="0">
                <a:solidFill>
                  <a:srgbClr val="000000"/>
                </a:solidFill>
                <a:latin typeface="Trebuchet MS"/>
              </a:rPr>
              <a:t>Для </a:t>
            </a:r>
            <a:r>
              <a:rPr lang="ru-RU" sz="2000" b="0" strike="noStrike" spc="-1" dirty="0">
                <a:solidFill>
                  <a:srgbClr val="000000"/>
                </a:solidFill>
                <a:latin typeface="Trebuchet MS"/>
              </a:rPr>
              <a:t>определения показателей качества и успешности написания экзаменационной работы вторичные тестовые баллы переведены в </a:t>
            </a:r>
            <a:r>
              <a:rPr lang="ru-RU" sz="2000" b="0" strike="noStrike" spc="-1" dirty="0" err="1">
                <a:solidFill>
                  <a:srgbClr val="000000"/>
                </a:solidFill>
                <a:latin typeface="Trebuchet MS"/>
              </a:rPr>
              <a:t>пятибальну</a:t>
            </a:r>
            <a:r>
              <a:rPr lang="ru-RU" sz="2000" b="0" strike="noStrike" spc="-1" dirty="0" err="1">
                <a:solidFill>
                  <a:srgbClr val="000000"/>
                </a:solidFill>
                <a:latin typeface="Trebuchet MS"/>
                <a:ea typeface="Tahoma"/>
              </a:rPr>
              <a:t>ю</a:t>
            </a:r>
            <a:r>
              <a:rPr lang="ru-RU" sz="2000" b="0" strike="noStrike" spc="-1" dirty="0">
                <a:solidFill>
                  <a:srgbClr val="000000"/>
                </a:solidFill>
                <a:latin typeface="Trebuchet MS"/>
                <a:ea typeface="Tahoma"/>
              </a:rPr>
              <a:t> систему: </a:t>
            </a:r>
            <a:endParaRPr lang="ru-RU" sz="2000" b="0" strike="noStrike" spc="-1" dirty="0">
              <a:latin typeface="Arial"/>
            </a:endParaRPr>
          </a:p>
          <a:p>
            <a:pPr algn="just"/>
            <a:r>
              <a:rPr lang="ru-RU" sz="2000" b="0" strike="noStrike" spc="-1" dirty="0">
                <a:solidFill>
                  <a:srgbClr val="000000"/>
                </a:solidFill>
                <a:latin typeface="Trebuchet MS"/>
              </a:rPr>
              <a:t>0-41 – «2», 42-57 – «3», 58-69 – «4», 70-100 – «5».</a:t>
            </a:r>
            <a:endParaRPr lang="ru-RU" sz="2000" b="0" strike="noStrike" spc="-1" dirty="0">
              <a:latin typeface="Arial"/>
            </a:endParaRPr>
          </a:p>
          <a:p>
            <a:pPr>
              <a:lnSpc>
                <a:spcPct val="100000"/>
              </a:lnSpc>
              <a:spcBef>
                <a:spcPts val="601"/>
              </a:spcBef>
              <a:tabLst>
                <a:tab pos="0" algn="l"/>
              </a:tabLst>
            </a:pPr>
            <a:endParaRPr lang="ru-RU" sz="2000" b="0" strike="noStrike" spc="-1" dirty="0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CustomShape 1"/>
          <p:cNvSpPr/>
          <p:nvPr/>
        </p:nvSpPr>
        <p:spPr>
          <a:xfrm>
            <a:off x="457200" y="320040"/>
            <a:ext cx="7238160" cy="114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45720" tIns="0" rIns="45720" bIns="0" anchor="b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3800" b="1" strike="noStrike" cap="all" spc="-1" dirty="0">
                <a:solidFill>
                  <a:srgbClr val="FF0000"/>
                </a:solidFill>
                <a:latin typeface="Trebuchet MS"/>
              </a:rPr>
              <a:t>Результаты</a:t>
            </a:r>
            <a:endParaRPr lang="ru-RU" sz="3800" b="0" strike="noStrike" spc="-1" dirty="0">
              <a:solidFill>
                <a:srgbClr val="FF0000"/>
              </a:solidFill>
              <a:latin typeface="Arial"/>
            </a:endParaRPr>
          </a:p>
        </p:txBody>
      </p:sp>
      <p:graphicFrame>
        <p:nvGraphicFramePr>
          <p:cNvPr id="124" name="Table 2"/>
          <p:cNvGraphicFramePr/>
          <p:nvPr/>
        </p:nvGraphicFramePr>
        <p:xfrm>
          <a:off x="611640" y="2061000"/>
          <a:ext cx="7238520" cy="1650960"/>
        </p:xfrm>
        <a:graphic>
          <a:graphicData uri="http://schemas.openxmlformats.org/drawingml/2006/table">
            <a:tbl>
              <a:tblPr/>
              <a:tblGrid>
                <a:gridCol w="20264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24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960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0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B83D6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Trebuchet MS"/>
                        </a:rPr>
                        <a:t>«2»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B83D6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Trebuchet MS"/>
                        </a:rPr>
                        <a:t>«3»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B83D6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Trebuchet MS"/>
                        </a:rPr>
                        <a:t>«4»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B83D6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Trebuchet MS"/>
                        </a:rPr>
                        <a:t>«5»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B83D6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rebuchet MS"/>
                        </a:rPr>
                        <a:t>2022-2023 уч.г.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6CED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rebuchet MS"/>
                          <a:ea typeface="Times New Roman"/>
                        </a:rPr>
                        <a:t>39%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6CED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rebuchet MS"/>
                          <a:ea typeface="Times New Roman"/>
                        </a:rPr>
                        <a:t>31,9%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6CED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rebuchet MS"/>
                          <a:ea typeface="Times New Roman"/>
                        </a:rPr>
                        <a:t>14,1%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6CED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rebuchet MS"/>
                          <a:ea typeface="Times New Roman"/>
                        </a:rPr>
                        <a:t>15%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6CE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rebuchet MS"/>
                        </a:rPr>
                        <a:t>2021-2022 уч.г.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2E8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rebuchet MS"/>
                        </a:rPr>
                        <a:t>27%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2E8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rebuchet MS"/>
                        </a:rPr>
                        <a:t>40,4%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2E8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rebuchet MS"/>
                        </a:rPr>
                        <a:t>25,9%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2E8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rebuchet MS"/>
                        </a:rPr>
                        <a:t>6,7%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2E8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25" name="Table 3"/>
          <p:cNvGraphicFramePr/>
          <p:nvPr/>
        </p:nvGraphicFramePr>
        <p:xfrm>
          <a:off x="1182960" y="4345560"/>
          <a:ext cx="6095520" cy="1381680"/>
        </p:xfrm>
        <a:graphic>
          <a:graphicData uri="http://schemas.openxmlformats.org/drawingml/2006/table">
            <a:tbl>
              <a:tblPr/>
              <a:tblGrid>
                <a:gridCol w="20318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18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18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0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B83D6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Trebuchet MS"/>
                        </a:rPr>
                        <a:t>Качество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B83D6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Trebuchet MS"/>
                        </a:rPr>
                        <a:t>Успешность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B83D6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rebuchet MS"/>
                        </a:rPr>
                        <a:t>2022-2023 уч.г.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6CED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rebuchet MS"/>
                          <a:ea typeface="Times New Roman"/>
                        </a:rPr>
                        <a:t>29,1%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6CED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rebuchet MS"/>
                          <a:ea typeface="Times New Roman"/>
                        </a:rPr>
                        <a:t>61%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6CE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rebuchet MS"/>
                        </a:rPr>
                        <a:t>2021-2022 уч.г.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2E8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rebuchet MS"/>
                          <a:ea typeface="Times New Roman"/>
                        </a:rPr>
                        <a:t>32,6%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2E8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rebuchet MS"/>
                          <a:ea typeface="Times New Roman"/>
                        </a:rPr>
                        <a:t>73%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2E8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CustomShape 1"/>
          <p:cNvSpPr/>
          <p:nvPr/>
        </p:nvSpPr>
        <p:spPr>
          <a:xfrm>
            <a:off x="467640" y="1196640"/>
            <a:ext cx="7238160" cy="348619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algn="ctr"/>
            <a:r>
              <a:rPr lang="ru-RU" sz="2400" b="1" strike="noStrike" spc="-1" dirty="0">
                <a:solidFill>
                  <a:srgbClr val="000000"/>
                </a:solidFill>
                <a:latin typeface="Times New Roman"/>
                <a:ea typeface="Times New Roman"/>
              </a:rPr>
              <a:t>Максимальный процент качества знаний (100%) в 3  МБОУ:</a:t>
            </a:r>
            <a:r>
              <a:rPr lang="ru-RU" sz="2400" b="0" strike="noStrike" spc="-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endParaRPr lang="ru-RU" sz="2400" b="0" strike="noStrike" spc="-1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algn="ctr"/>
            <a:endParaRPr lang="ru-RU" sz="2400" b="0" strike="noStrike" spc="-1" dirty="0">
              <a:latin typeface="Arial"/>
            </a:endParaRPr>
          </a:p>
          <a:p>
            <a:r>
              <a:rPr lang="ru-RU" sz="2400" b="0" strike="noStrike" spc="-1" dirty="0" smtClean="0">
                <a:solidFill>
                  <a:srgbClr val="000000"/>
                </a:solidFill>
                <a:latin typeface="Times New Roman"/>
                <a:ea typeface="Times New Roman"/>
              </a:rPr>
              <a:t>«</a:t>
            </a:r>
            <a:r>
              <a:rPr lang="ru-RU" sz="24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</a:rPr>
              <a:t>Перевальненская</a:t>
            </a:r>
            <a:r>
              <a:rPr lang="ru-RU" sz="2400" b="0" strike="noStrike" spc="-1" dirty="0">
                <a:solidFill>
                  <a:srgbClr val="000000"/>
                </a:solidFill>
                <a:latin typeface="Times New Roman"/>
                <a:ea typeface="Times New Roman"/>
              </a:rPr>
              <a:t> школа им. Ф.И. Федоренко» (2 участника)</a:t>
            </a:r>
            <a:endParaRPr lang="ru-RU" sz="2400" b="0" strike="noStrike" spc="-1" dirty="0">
              <a:latin typeface="Arial"/>
            </a:endParaRPr>
          </a:p>
          <a:p>
            <a:r>
              <a:rPr lang="ru-RU" sz="2400" b="0" strike="noStrike" spc="-1" dirty="0" smtClean="0">
                <a:solidFill>
                  <a:srgbClr val="000000"/>
                </a:solidFill>
                <a:latin typeface="Times New Roman"/>
                <a:ea typeface="Times New Roman"/>
              </a:rPr>
              <a:t>«</a:t>
            </a:r>
            <a:r>
              <a:rPr lang="ru-RU" sz="2400" b="0" strike="noStrike" spc="-1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Трудовская</a:t>
            </a:r>
            <a:r>
              <a:rPr lang="ru-RU" sz="2400" b="0" strike="noStrike" spc="-1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400" b="0" strike="noStrike" spc="-1" dirty="0">
                <a:solidFill>
                  <a:srgbClr val="000000"/>
                </a:solidFill>
                <a:latin typeface="Times New Roman"/>
                <a:ea typeface="Times New Roman"/>
              </a:rPr>
              <a:t>школа» (1 участник)</a:t>
            </a:r>
            <a:endParaRPr lang="ru-RU" sz="2400" b="0" strike="noStrike" spc="-1" dirty="0">
              <a:latin typeface="Arial"/>
            </a:endParaRPr>
          </a:p>
          <a:p>
            <a:r>
              <a:rPr lang="ru-RU" sz="2400" b="0" strike="noStrike" spc="-1" dirty="0" smtClean="0">
                <a:solidFill>
                  <a:srgbClr val="000000"/>
                </a:solidFill>
                <a:latin typeface="Times New Roman"/>
                <a:ea typeface="Times New Roman"/>
              </a:rPr>
              <a:t>«</a:t>
            </a:r>
            <a:r>
              <a:rPr lang="ru-RU" sz="2400" b="0" strike="noStrike" spc="-1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Чайкинская</a:t>
            </a:r>
            <a:r>
              <a:rPr lang="ru-RU" sz="2400" b="0" strike="noStrike" spc="-1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400" b="0" strike="noStrike" spc="-1" dirty="0">
                <a:solidFill>
                  <a:srgbClr val="000000"/>
                </a:solidFill>
                <a:latin typeface="Times New Roman"/>
                <a:ea typeface="Times New Roman"/>
              </a:rPr>
              <a:t>школа»  (1 участник).  </a:t>
            </a:r>
            <a:endParaRPr lang="ru-RU" sz="2400" b="0" strike="noStrike" spc="-1" dirty="0">
              <a:latin typeface="Arial"/>
            </a:endParaRPr>
          </a:p>
          <a:p>
            <a:pPr>
              <a:lnSpc>
                <a:spcPct val="100000"/>
              </a:lnSpc>
              <a:spcBef>
                <a:spcPts val="601"/>
              </a:spcBef>
              <a:tabLst>
                <a:tab pos="0" algn="l"/>
              </a:tabLst>
            </a:pPr>
            <a:endParaRPr lang="ru-RU" sz="2400" b="0" strike="noStrike" spc="-1" dirty="0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CustomShape 1"/>
          <p:cNvSpPr/>
          <p:nvPr/>
        </p:nvSpPr>
        <p:spPr>
          <a:xfrm>
            <a:off x="720000" y="678873"/>
            <a:ext cx="7238160" cy="580505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algn="ctr"/>
            <a:r>
              <a:rPr lang="ru-RU" sz="2000" b="1" strike="noStrike" spc="-1" dirty="0">
                <a:solidFill>
                  <a:srgbClr val="000000"/>
                </a:solidFill>
                <a:latin typeface="Times New Roman"/>
                <a:ea typeface="Times New Roman"/>
              </a:rPr>
              <a:t>Показатель качества знаний «0» в 10 МБОУ (на 1 больше, чем в 2022 году): </a:t>
            </a:r>
            <a:endParaRPr lang="ru-RU" sz="2000" b="1" strike="noStrike" spc="-1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algn="ctr"/>
            <a:endParaRPr lang="ru-RU" sz="2000" b="0" strike="noStrike" spc="-1" dirty="0">
              <a:latin typeface="Arial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b="0" strike="noStrike" spc="-1" dirty="0" smtClean="0">
                <a:solidFill>
                  <a:srgbClr val="000000"/>
                </a:solidFill>
                <a:latin typeface="Times New Roman"/>
                <a:ea typeface="Times New Roman"/>
              </a:rPr>
              <a:t>«Винницкая </a:t>
            </a:r>
            <a:r>
              <a:rPr lang="ru-RU" sz="2000" b="0" strike="noStrike" spc="-1" dirty="0">
                <a:solidFill>
                  <a:srgbClr val="000000"/>
                </a:solidFill>
                <a:latin typeface="Times New Roman"/>
                <a:ea typeface="Times New Roman"/>
              </a:rPr>
              <a:t>школа» (5 участников)</a:t>
            </a:r>
            <a:endParaRPr lang="ru-RU" sz="2000" b="0" strike="noStrike" spc="-1" dirty="0">
              <a:latin typeface="Arial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b="0" strike="noStrike" spc="-1" dirty="0" smtClean="0">
                <a:solidFill>
                  <a:srgbClr val="000000"/>
                </a:solidFill>
                <a:latin typeface="Times New Roman"/>
                <a:ea typeface="Times New Roman"/>
              </a:rPr>
              <a:t>«Гвардейская </a:t>
            </a:r>
            <a:r>
              <a:rPr lang="ru-RU" sz="2000" b="0" strike="noStrike" spc="-1" dirty="0">
                <a:solidFill>
                  <a:srgbClr val="000000"/>
                </a:solidFill>
                <a:latin typeface="Times New Roman"/>
                <a:ea typeface="Times New Roman"/>
              </a:rPr>
              <a:t>школа-гимназия №2» (5 участников)</a:t>
            </a:r>
            <a:endParaRPr lang="ru-RU" sz="2000" b="0" strike="noStrike" spc="-1" dirty="0">
              <a:latin typeface="Arial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b="0" strike="noStrike" spc="-1" dirty="0" smtClean="0">
                <a:solidFill>
                  <a:srgbClr val="000000"/>
                </a:solidFill>
                <a:latin typeface="Times New Roman"/>
                <a:ea typeface="Times New Roman"/>
              </a:rPr>
              <a:t>«</a:t>
            </a:r>
            <a:r>
              <a:rPr lang="ru-RU" sz="2000" b="0" strike="noStrike" spc="-1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Мазанская</a:t>
            </a:r>
            <a:r>
              <a:rPr lang="ru-RU" sz="2000" b="0" strike="noStrike" spc="-1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b="0" strike="noStrike" spc="-1" dirty="0">
                <a:solidFill>
                  <a:srgbClr val="000000"/>
                </a:solidFill>
                <a:latin typeface="Times New Roman"/>
                <a:ea typeface="Times New Roman"/>
              </a:rPr>
              <a:t>школа»              (4 участника)</a:t>
            </a:r>
            <a:endParaRPr lang="ru-RU" sz="2000" b="0" strike="noStrike" spc="-1" dirty="0">
              <a:latin typeface="Arial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b="0" strike="noStrike" spc="-1" dirty="0" smtClean="0">
                <a:solidFill>
                  <a:srgbClr val="000000"/>
                </a:solidFill>
                <a:latin typeface="Times New Roman"/>
                <a:ea typeface="Times New Roman"/>
              </a:rPr>
              <a:t>«</a:t>
            </a:r>
            <a:r>
              <a:rPr lang="ru-RU" sz="2000" b="0" strike="noStrike" spc="-1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Маленская</a:t>
            </a:r>
            <a:r>
              <a:rPr lang="ru-RU" sz="2000" b="0" strike="noStrike" spc="-1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b="0" strike="noStrike" spc="-1" dirty="0">
                <a:solidFill>
                  <a:srgbClr val="000000"/>
                </a:solidFill>
                <a:latin typeface="Times New Roman"/>
                <a:ea typeface="Times New Roman"/>
              </a:rPr>
              <a:t>школа» (2 участника)</a:t>
            </a:r>
            <a:endParaRPr lang="ru-RU" sz="2000" b="0" strike="noStrike" spc="-1" dirty="0">
              <a:latin typeface="Arial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b="0" strike="noStrike" spc="-1" dirty="0" smtClean="0">
                <a:solidFill>
                  <a:srgbClr val="000000"/>
                </a:solidFill>
                <a:latin typeface="Times New Roman"/>
                <a:ea typeface="Times New Roman"/>
              </a:rPr>
              <a:t>«</a:t>
            </a:r>
            <a:r>
              <a:rPr lang="ru-RU" sz="2000" b="0" strike="noStrike" spc="-1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Новоселовская</a:t>
            </a:r>
            <a:r>
              <a:rPr lang="ru-RU" sz="2000" b="0" strike="noStrike" spc="-1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b="0" strike="noStrike" spc="-1" dirty="0">
                <a:solidFill>
                  <a:srgbClr val="000000"/>
                </a:solidFill>
                <a:latin typeface="Times New Roman"/>
                <a:ea typeface="Times New Roman"/>
              </a:rPr>
              <a:t>школа» (2 участника)</a:t>
            </a:r>
            <a:endParaRPr lang="ru-RU" sz="2000" b="0" strike="noStrike" spc="-1" dirty="0">
              <a:latin typeface="Arial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b="0" strike="noStrike" spc="-1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b="0" strike="noStrike" spc="-1" dirty="0">
                <a:solidFill>
                  <a:srgbClr val="000000"/>
                </a:solidFill>
                <a:latin typeface="Times New Roman"/>
                <a:ea typeface="Times New Roman"/>
              </a:rPr>
              <a:t>«Первомайская школа» (3 участника)</a:t>
            </a:r>
            <a:endParaRPr lang="ru-RU" sz="2000" b="0" strike="noStrike" spc="-1" dirty="0">
              <a:latin typeface="Arial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b="0" strike="noStrike" spc="-1" dirty="0" smtClean="0">
                <a:solidFill>
                  <a:srgbClr val="000000"/>
                </a:solidFill>
                <a:latin typeface="Times New Roman"/>
                <a:ea typeface="Times New Roman"/>
              </a:rPr>
              <a:t>«Пожарская </a:t>
            </a:r>
            <a:r>
              <a:rPr lang="ru-RU" sz="2000" b="0" strike="noStrike" spc="-1" dirty="0">
                <a:solidFill>
                  <a:srgbClr val="000000"/>
                </a:solidFill>
                <a:latin typeface="Times New Roman"/>
                <a:ea typeface="Times New Roman"/>
              </a:rPr>
              <a:t>школа» (8 участников)</a:t>
            </a:r>
            <a:endParaRPr lang="ru-RU" sz="2000" b="0" strike="noStrike" spc="-1" dirty="0">
              <a:latin typeface="Arial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b="0" strike="noStrike" spc="-1" dirty="0" smtClean="0">
                <a:solidFill>
                  <a:srgbClr val="000000"/>
                </a:solidFill>
                <a:latin typeface="Times New Roman"/>
                <a:ea typeface="Times New Roman"/>
              </a:rPr>
              <a:t>«</a:t>
            </a:r>
            <a:r>
              <a:rPr lang="ru-RU" sz="2000" b="0" strike="noStrike" spc="-1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Тепловская</a:t>
            </a:r>
            <a:r>
              <a:rPr lang="ru-RU" sz="2000" b="0" strike="noStrike" spc="-1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b="0" strike="noStrike" spc="-1" dirty="0">
                <a:solidFill>
                  <a:srgbClr val="000000"/>
                </a:solidFill>
                <a:latin typeface="Times New Roman"/>
                <a:ea typeface="Times New Roman"/>
              </a:rPr>
              <a:t>школа»(7 участников)</a:t>
            </a:r>
            <a:endParaRPr lang="ru-RU" sz="2000" b="0" strike="noStrike" spc="-1" dirty="0">
              <a:latin typeface="Arial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b="0" strike="noStrike" spc="-1" dirty="0" smtClean="0">
                <a:solidFill>
                  <a:srgbClr val="000000"/>
                </a:solidFill>
                <a:latin typeface="Times New Roman"/>
                <a:ea typeface="Times New Roman"/>
              </a:rPr>
              <a:t>«</a:t>
            </a:r>
            <a:r>
              <a:rPr lang="ru-RU" sz="2000" b="0" strike="noStrike" spc="-1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Укромновская</a:t>
            </a:r>
            <a:r>
              <a:rPr lang="ru-RU" sz="2000" b="0" strike="noStrike" spc="-1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b="0" strike="noStrike" spc="-1" dirty="0">
                <a:solidFill>
                  <a:srgbClr val="000000"/>
                </a:solidFill>
                <a:latin typeface="Times New Roman"/>
                <a:ea typeface="Times New Roman"/>
              </a:rPr>
              <a:t>школа» (2 участника)</a:t>
            </a:r>
            <a:endParaRPr lang="ru-RU" sz="2000" b="0" strike="noStrike" spc="-1" dirty="0">
              <a:latin typeface="Arial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b="0" strike="noStrike" spc="-1" dirty="0" smtClean="0">
                <a:solidFill>
                  <a:srgbClr val="000000"/>
                </a:solidFill>
                <a:latin typeface="Times New Roman"/>
                <a:ea typeface="Times New Roman"/>
              </a:rPr>
              <a:t>«</a:t>
            </a:r>
            <a:r>
              <a:rPr lang="ru-RU" sz="2000" b="0" strike="noStrike" spc="-1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Широковская</a:t>
            </a:r>
            <a:r>
              <a:rPr lang="ru-RU" sz="2000" b="0" strike="noStrike" spc="-1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b="0" strike="noStrike" spc="-1" dirty="0">
                <a:solidFill>
                  <a:srgbClr val="000000"/>
                </a:solidFill>
                <a:latin typeface="Times New Roman"/>
                <a:ea typeface="Times New Roman"/>
              </a:rPr>
              <a:t>школа» (6 участников).</a:t>
            </a:r>
            <a:endParaRPr lang="ru-RU" sz="2000" b="0" strike="noStrike" spc="-1" dirty="0">
              <a:latin typeface="Arial"/>
            </a:endParaRPr>
          </a:p>
          <a:p>
            <a:pPr marL="342900" indent="-342900">
              <a:lnSpc>
                <a:spcPct val="100000"/>
              </a:lnSpc>
              <a:spcBef>
                <a:spcPts val="601"/>
              </a:spcBef>
              <a:buFont typeface="Arial" panose="020B0604020202020204" pitchFamily="34" charset="0"/>
              <a:buChar char="•"/>
              <a:tabLst>
                <a:tab pos="0" algn="l"/>
              </a:tabLst>
            </a:pPr>
            <a:endParaRPr lang="ru-RU" sz="2000" b="0" strike="noStrike" spc="-1" dirty="0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CustomShape 1"/>
          <p:cNvSpPr/>
          <p:nvPr/>
        </p:nvSpPr>
        <p:spPr>
          <a:xfrm>
            <a:off x="537480" y="620640"/>
            <a:ext cx="7238160" cy="4845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just"/>
            <a:r>
              <a:rPr lang="ru-RU" sz="2800" b="0" strike="noStrike" spc="-1" dirty="0">
                <a:solidFill>
                  <a:srgbClr val="000000"/>
                </a:solidFill>
                <a:latin typeface="Times New Roman"/>
                <a:ea typeface="Times New Roman"/>
              </a:rPr>
              <a:t>Максимальный показатель успешности (100%) в 8 образовательных учреждениях района (так же, как и прошлом 2022 году</a:t>
            </a:r>
            <a:r>
              <a:rPr lang="ru-RU" sz="2800" b="0" strike="noStrike" spc="-1" dirty="0" smtClean="0">
                <a:solidFill>
                  <a:srgbClr val="000000"/>
                </a:solidFill>
                <a:latin typeface="Times New Roman"/>
                <a:ea typeface="Times New Roman"/>
              </a:rPr>
              <a:t>).</a:t>
            </a:r>
          </a:p>
          <a:p>
            <a:pPr algn="just"/>
            <a:endParaRPr lang="ru-RU" sz="2800" b="0" strike="noStrike" spc="-1" dirty="0">
              <a:latin typeface="Arial"/>
            </a:endParaRPr>
          </a:p>
          <a:p>
            <a:pPr algn="just"/>
            <a:r>
              <a:rPr lang="ru-RU" sz="2800" b="0" strike="noStrike" spc="-1" dirty="0">
                <a:solidFill>
                  <a:srgbClr val="000000"/>
                </a:solidFill>
                <a:latin typeface="Times New Roman"/>
                <a:ea typeface="Times New Roman"/>
              </a:rPr>
              <a:t>Показатель успешности «0» в 4 МБОУ</a:t>
            </a:r>
            <a:r>
              <a:rPr lang="ru-RU" sz="2800" b="0" strike="noStrike" spc="-1" dirty="0" smtClean="0">
                <a:solidFill>
                  <a:srgbClr val="000000"/>
                </a:solidFill>
                <a:latin typeface="Times New Roman"/>
                <a:ea typeface="Times New Roman"/>
              </a:rPr>
              <a:t>:</a:t>
            </a:r>
          </a:p>
          <a:p>
            <a:pPr algn="just"/>
            <a:r>
              <a:rPr lang="ru-RU" sz="2800" b="0" strike="noStrike" spc="-1" dirty="0" smtClean="0">
                <a:solidFill>
                  <a:srgbClr val="000000"/>
                </a:solidFill>
                <a:latin typeface="Times New Roman"/>
                <a:ea typeface="Times New Roman"/>
              </a:rPr>
              <a:t> «</a:t>
            </a:r>
            <a:r>
              <a:rPr lang="ru-RU" sz="2800" b="0" strike="noStrike" spc="-1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Мазанская</a:t>
            </a:r>
            <a:r>
              <a:rPr lang="ru-RU" sz="2800" b="0" strike="noStrike" spc="-1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b="0" strike="noStrike" spc="-1" dirty="0">
                <a:solidFill>
                  <a:srgbClr val="000000"/>
                </a:solidFill>
                <a:latin typeface="Times New Roman"/>
                <a:ea typeface="Times New Roman"/>
              </a:rPr>
              <a:t>школа» (4 участника</a:t>
            </a:r>
            <a:r>
              <a:rPr lang="ru-RU" sz="2800" b="0" strike="noStrike" spc="-1" dirty="0" smtClean="0">
                <a:solidFill>
                  <a:srgbClr val="000000"/>
                </a:solidFill>
                <a:latin typeface="Times New Roman"/>
                <a:ea typeface="Times New Roman"/>
              </a:rPr>
              <a:t>),</a:t>
            </a:r>
          </a:p>
          <a:p>
            <a:pPr algn="just"/>
            <a:r>
              <a:rPr lang="ru-RU" sz="2800" b="0" strike="noStrike" spc="-1" dirty="0" smtClean="0">
                <a:solidFill>
                  <a:srgbClr val="000000"/>
                </a:solidFill>
                <a:latin typeface="Times New Roman"/>
                <a:ea typeface="Times New Roman"/>
              </a:rPr>
              <a:t> «</a:t>
            </a:r>
            <a:r>
              <a:rPr lang="ru-RU" sz="2800" b="0" strike="noStrike" spc="-1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Маленская</a:t>
            </a:r>
            <a:r>
              <a:rPr lang="ru-RU" sz="2800" b="0" strike="noStrike" spc="-1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b="0" strike="noStrike" spc="-1" dirty="0">
                <a:solidFill>
                  <a:srgbClr val="000000"/>
                </a:solidFill>
                <a:latin typeface="Times New Roman"/>
                <a:ea typeface="Times New Roman"/>
              </a:rPr>
              <a:t>школа» (2 участника</a:t>
            </a:r>
            <a:r>
              <a:rPr lang="ru-RU" sz="2800" b="0" strike="noStrike" spc="-1" dirty="0" smtClean="0">
                <a:solidFill>
                  <a:srgbClr val="000000"/>
                </a:solidFill>
                <a:latin typeface="Times New Roman"/>
                <a:ea typeface="Times New Roman"/>
              </a:rPr>
              <a:t>),</a:t>
            </a:r>
          </a:p>
          <a:p>
            <a:pPr algn="just"/>
            <a:r>
              <a:rPr lang="ru-RU" sz="2800" b="0" strike="noStrike" spc="-1" dirty="0" smtClean="0">
                <a:solidFill>
                  <a:srgbClr val="000000"/>
                </a:solidFill>
                <a:latin typeface="Times New Roman"/>
                <a:ea typeface="Times New Roman"/>
              </a:rPr>
              <a:t> «</a:t>
            </a:r>
            <a:r>
              <a:rPr lang="ru-RU" sz="2800" b="0" strike="noStrike" spc="-1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Новоселовская</a:t>
            </a:r>
            <a:r>
              <a:rPr lang="ru-RU" sz="2800" b="0" strike="noStrike" spc="-1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b="0" strike="noStrike" spc="-1" dirty="0">
                <a:solidFill>
                  <a:srgbClr val="000000"/>
                </a:solidFill>
                <a:latin typeface="Times New Roman"/>
                <a:ea typeface="Times New Roman"/>
              </a:rPr>
              <a:t>школа» (2 участника</a:t>
            </a:r>
            <a:r>
              <a:rPr lang="ru-RU" sz="2800" b="0" strike="noStrike" spc="-1" dirty="0" smtClean="0">
                <a:solidFill>
                  <a:srgbClr val="000000"/>
                </a:solidFill>
                <a:latin typeface="Times New Roman"/>
                <a:ea typeface="Times New Roman"/>
              </a:rPr>
              <a:t>),</a:t>
            </a:r>
          </a:p>
          <a:p>
            <a:pPr algn="just"/>
            <a:r>
              <a:rPr lang="ru-RU" sz="2800" b="0" strike="noStrike" spc="-1" dirty="0" smtClean="0">
                <a:solidFill>
                  <a:srgbClr val="000000"/>
                </a:solidFill>
                <a:latin typeface="Times New Roman"/>
                <a:ea typeface="Times New Roman"/>
              </a:rPr>
              <a:t> «</a:t>
            </a:r>
            <a:r>
              <a:rPr lang="ru-RU" sz="2800" b="0" strike="noStrike" spc="-1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Тепловская</a:t>
            </a:r>
            <a:r>
              <a:rPr lang="ru-RU" sz="2800" b="0" strike="noStrike" spc="-1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800" b="0" strike="noStrike" spc="-1" dirty="0">
                <a:solidFill>
                  <a:srgbClr val="000000"/>
                </a:solidFill>
                <a:latin typeface="Times New Roman"/>
                <a:ea typeface="Times New Roman"/>
              </a:rPr>
              <a:t>школа» (7 участников). </a:t>
            </a:r>
            <a:endParaRPr lang="ru-RU" sz="2800" b="0" strike="noStrike" spc="-1" dirty="0">
              <a:latin typeface="Arial"/>
            </a:endParaRPr>
          </a:p>
          <a:p>
            <a:pPr>
              <a:lnSpc>
                <a:spcPct val="100000"/>
              </a:lnSpc>
              <a:spcBef>
                <a:spcPts val="601"/>
              </a:spcBef>
              <a:tabLst>
                <a:tab pos="0" algn="l"/>
              </a:tabLst>
            </a:pPr>
            <a:endParaRPr lang="ru-RU" sz="2800" b="0" strike="noStrike" spc="-1" dirty="0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CustomShape 1"/>
          <p:cNvSpPr/>
          <p:nvPr/>
        </p:nvSpPr>
        <p:spPr>
          <a:xfrm>
            <a:off x="648000" y="770040"/>
            <a:ext cx="7238160" cy="4845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r>
              <a:rPr lang="ru-RU" sz="2800" b="0" strike="noStrike" spc="-1" dirty="0">
                <a:solidFill>
                  <a:srgbClr val="000000"/>
                </a:solidFill>
                <a:latin typeface="Times New Roman"/>
                <a:ea typeface="Times New Roman"/>
              </a:rPr>
              <a:t>По итогам написания экзаменационной работы 27 выпускников (12,7%) выполнили работу на отметку «5» по </a:t>
            </a:r>
            <a:r>
              <a:rPr lang="ru-RU" sz="28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</a:rPr>
              <a:t>пятибальной</a:t>
            </a:r>
            <a:r>
              <a:rPr lang="ru-RU" sz="2800" b="0" strike="noStrike" spc="-1" dirty="0">
                <a:solidFill>
                  <a:srgbClr val="000000"/>
                </a:solidFill>
                <a:latin typeface="Times New Roman"/>
                <a:ea typeface="Times New Roman"/>
              </a:rPr>
              <a:t> системе, набрав 70 и более вторичных (тестовых) баллов. </a:t>
            </a:r>
            <a:endParaRPr lang="ru-RU" sz="2800" b="0" strike="noStrike" spc="-1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endParaRPr lang="ru-RU" sz="2800" b="0" strike="noStrike" spc="-1" dirty="0">
              <a:latin typeface="Arial"/>
            </a:endParaRPr>
          </a:p>
          <a:p>
            <a:r>
              <a:rPr lang="ru-RU" sz="2800" b="0" strike="noStrike" spc="-1" dirty="0">
                <a:solidFill>
                  <a:srgbClr val="000000"/>
                </a:solidFill>
                <a:latin typeface="Times New Roman"/>
                <a:ea typeface="Times New Roman"/>
              </a:rPr>
              <a:t>Лучший результат (92 из 100) показала </a:t>
            </a:r>
            <a:r>
              <a:rPr lang="ru-RU" sz="2800" b="0" strike="noStrike" spc="-1" dirty="0" err="1">
                <a:solidFill>
                  <a:srgbClr val="000000"/>
                </a:solidFill>
                <a:latin typeface="Times New Roman"/>
                <a:ea typeface="Times New Roman"/>
              </a:rPr>
              <a:t>Зиядинова</a:t>
            </a:r>
            <a:r>
              <a:rPr lang="ru-RU" sz="2800" b="0" strike="noStrike" spc="-1" dirty="0">
                <a:solidFill>
                  <a:srgbClr val="000000"/>
                </a:solidFill>
                <a:latin typeface="Times New Roman"/>
                <a:ea typeface="Times New Roman"/>
              </a:rPr>
              <a:t> Д., учащаяся МБОУ «Родниковская школа-гимназия».. </a:t>
            </a:r>
            <a:endParaRPr lang="ru-RU" sz="2800" b="0" strike="noStrike" spc="-1" dirty="0">
              <a:latin typeface="Arial"/>
            </a:endParaRPr>
          </a:p>
          <a:p>
            <a:pPr>
              <a:lnSpc>
                <a:spcPct val="100000"/>
              </a:lnSpc>
              <a:spcBef>
                <a:spcPts val="601"/>
              </a:spcBef>
              <a:tabLst>
                <a:tab pos="0" algn="l"/>
              </a:tabLst>
            </a:pPr>
            <a:endParaRPr lang="ru-RU" sz="2800" b="0" strike="noStrike" spc="-1" dirty="0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CustomShape 1"/>
          <p:cNvSpPr/>
          <p:nvPr/>
        </p:nvSpPr>
        <p:spPr>
          <a:xfrm>
            <a:off x="457200" y="620640"/>
            <a:ext cx="7642440" cy="5834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 lnSpcReduction="10000"/>
          </a:bodyPr>
          <a:lstStyle/>
          <a:p>
            <a:pPr algn="just"/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  <a:ea typeface="Times New Roman"/>
              </a:rPr>
              <a:t>Наибольшие трудности у участников единого государственного экзамена по обществознанию вызвали задания второй части, требующие развернутого ответа. </a:t>
            </a:r>
            <a:endParaRPr lang="ru-RU" sz="1800" b="0" strike="noStrike" spc="-1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algn="just"/>
            <a:endParaRPr lang="ru-RU" sz="1800" b="0" strike="noStrike" spc="-1" dirty="0">
              <a:latin typeface="Arial"/>
            </a:endParaRPr>
          </a:p>
          <a:p>
            <a:pPr algn="just"/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  <a:ea typeface="Times New Roman"/>
              </a:rPr>
              <a:t>Задания части 2 (17–25) в совокупности представляют базовые общественные науки, формирующие обществоведческий курс основной и средней школы (социальную философию, экономику, социальную психологию, социологию, политологию, правоведение).</a:t>
            </a:r>
            <a:endParaRPr lang="ru-RU" sz="1800" b="0" strike="noStrike" spc="-1" dirty="0">
              <a:latin typeface="Arial"/>
            </a:endParaRPr>
          </a:p>
          <a:p>
            <a:pPr algn="just"/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  <a:ea typeface="Times New Roman"/>
              </a:rPr>
              <a:t>Задания 17–20 объединены в составное задание с фрагментом научно-популярного текста или нормативного правового акта. </a:t>
            </a:r>
            <a:endParaRPr lang="ru-RU" sz="1800" b="0" strike="noStrike" spc="-1" dirty="0">
              <a:latin typeface="Arial"/>
            </a:endParaRPr>
          </a:p>
          <a:p>
            <a:pPr algn="just"/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  <a:ea typeface="Times New Roman"/>
              </a:rPr>
              <a:t>Задание 17 направлено на выявление умений находить, осознанно воспринимать и точно воспроизводить информацию, содержащуюся в тексте в явном виде.</a:t>
            </a:r>
            <a:endParaRPr lang="ru-RU" sz="1800" b="0" strike="noStrike" spc="-1" dirty="0">
              <a:latin typeface="Arial"/>
            </a:endParaRPr>
          </a:p>
          <a:p>
            <a:pPr algn="just"/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  <a:ea typeface="Times New Roman"/>
              </a:rPr>
              <a:t>Задание 18 проверяет умение самостоятельно раскрывать смысл ключевых обществоведческих понятий. </a:t>
            </a:r>
            <a:endParaRPr lang="ru-RU" sz="1800" b="0" strike="noStrike" spc="-1" dirty="0">
              <a:latin typeface="Arial"/>
            </a:endParaRPr>
          </a:p>
          <a:p>
            <a:pPr algn="just"/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  <a:ea typeface="Times New Roman"/>
              </a:rPr>
              <a:t>Задание 19 нацеливает на конкретизацию (иллюстрацию и т.п.) примерами отдельных положений текста с опорой на контекстные обществоведческие знания, факты социальной жизни и личный социальный опыт. </a:t>
            </a:r>
            <a:endParaRPr lang="ru-RU" sz="1800" b="0" strike="noStrike" spc="-1" dirty="0">
              <a:latin typeface="Arial"/>
            </a:endParaRPr>
          </a:p>
          <a:p>
            <a:pPr algn="just"/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  <a:ea typeface="Times New Roman"/>
              </a:rPr>
              <a:t>Задание 20 предполагает использование информации из текста и контекстных обществоведческих знаний в другой познавательной ситуации, самостоятельное формулирование и аргументацию оценочных, прогностических и иных суждений, связанных с проблематикой текста.</a:t>
            </a:r>
            <a:endParaRPr lang="ru-RU" sz="1800" b="0" strike="noStrike" spc="-1" dirty="0">
              <a:latin typeface="Arial"/>
            </a:endParaRPr>
          </a:p>
          <a:p>
            <a:pPr>
              <a:lnSpc>
                <a:spcPct val="100000"/>
              </a:lnSpc>
              <a:spcBef>
                <a:spcPts val="601"/>
              </a:spcBef>
              <a:tabLst>
                <a:tab pos="0" algn="l"/>
              </a:tabLst>
            </a:pPr>
            <a:endParaRPr lang="ru-RU" sz="1800" b="0" strike="noStrike" spc="-1" dirty="0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CustomShape 1"/>
          <p:cNvSpPr/>
          <p:nvPr/>
        </p:nvSpPr>
        <p:spPr>
          <a:xfrm>
            <a:off x="457200" y="620640"/>
            <a:ext cx="7642440" cy="5834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algn="just"/>
            <a:r>
              <a:rPr lang="ru-RU" sz="1600" b="0" strike="noStrike" spc="-1" dirty="0">
                <a:solidFill>
                  <a:srgbClr val="000000"/>
                </a:solidFill>
                <a:latin typeface="Times New Roman"/>
                <a:ea typeface="Times New Roman"/>
              </a:rPr>
              <a:t>Задание 21 предполагает анализ рисунка (графического изображения, иллюстрирующего изменение спроса/предложения). Экзаменуемый должен осуществить поиск социальной информации и выполнить задания, связанные с соответствующим рисунком.</a:t>
            </a:r>
            <a:endParaRPr lang="ru-RU" sz="1600" b="0" strike="noStrike" spc="-1" dirty="0">
              <a:latin typeface="Arial"/>
            </a:endParaRPr>
          </a:p>
          <a:p>
            <a:pPr algn="just"/>
            <a:r>
              <a:rPr lang="ru-RU" sz="1600" b="0" strike="noStrike" spc="-1" dirty="0">
                <a:solidFill>
                  <a:srgbClr val="000000"/>
                </a:solidFill>
                <a:latin typeface="Times New Roman"/>
                <a:ea typeface="Times New Roman"/>
              </a:rPr>
              <a:t>Задание-задача с порядковым номером 22 требует анализа представленной информации, в том числе статистической и графической, объяснения связи социальных объектов, процессов, формулирования и аргументации самостоятельных оценочных, прогностических и иных суждений, объяснений, выводов. При выполнении этого задания проверяется умение применять обществоведческие знания в решении познавательных задач по актуальным социальным проблемам.</a:t>
            </a:r>
            <a:endParaRPr lang="ru-RU" sz="1600" b="0" strike="noStrike" spc="-1" dirty="0">
              <a:latin typeface="Arial"/>
            </a:endParaRPr>
          </a:p>
          <a:p>
            <a:pPr algn="just"/>
            <a:r>
              <a:rPr lang="ru-RU" sz="1600" b="0" strike="noStrike" spc="-1" dirty="0">
                <a:solidFill>
                  <a:srgbClr val="000000"/>
                </a:solidFill>
                <a:latin typeface="Times New Roman"/>
                <a:ea typeface="Times New Roman"/>
              </a:rPr>
              <a:t>Задание 23 проверяет знание и понимание ценностей, закреплённых Конституцией Российской Федерации.</a:t>
            </a:r>
            <a:endParaRPr lang="ru-RU" sz="1600" b="0" strike="noStrike" spc="-1" dirty="0">
              <a:latin typeface="Arial"/>
            </a:endParaRPr>
          </a:p>
          <a:p>
            <a:pPr algn="just"/>
            <a:r>
              <a:rPr lang="ru-RU" sz="1600" b="0" strike="noStrike" spc="-1" dirty="0">
                <a:solidFill>
                  <a:srgbClr val="000000"/>
                </a:solidFill>
                <a:latin typeface="Times New Roman"/>
                <a:ea typeface="Times New Roman"/>
              </a:rPr>
              <a:t>Составное задание 24–25 проверяет умение подготавливать доклад по определённой теме.</a:t>
            </a:r>
            <a:endParaRPr lang="ru-RU" sz="1600" b="0" strike="noStrike" spc="-1" dirty="0">
              <a:latin typeface="Arial"/>
            </a:endParaRPr>
          </a:p>
          <a:p>
            <a:pPr algn="just"/>
            <a:r>
              <a:rPr lang="ru-RU" sz="1600" b="0" strike="noStrike" spc="-1" dirty="0">
                <a:solidFill>
                  <a:srgbClr val="000000"/>
                </a:solidFill>
                <a:latin typeface="Times New Roman"/>
                <a:ea typeface="Times New Roman"/>
              </a:rPr>
              <a:t>Задание 24 требует составления плана развёрнутого ответа по конкретной теме обществоведческого курса, а также привлечения изученных теоретических положений общественных наук для объяснения и конкретизации примерами различных социальных явлений. План (задание 24) рассматривается как основа доклада по заданной теме. </a:t>
            </a:r>
            <a:endParaRPr lang="ru-RU" sz="1600" b="0" strike="noStrike" spc="-1" dirty="0">
              <a:latin typeface="Arial"/>
            </a:endParaRPr>
          </a:p>
          <a:p>
            <a:pPr algn="just"/>
            <a:r>
              <a:rPr lang="ru-RU" sz="1600" b="0" strike="noStrike" spc="-1" dirty="0">
                <a:solidFill>
                  <a:srgbClr val="000000"/>
                </a:solidFill>
                <a:latin typeface="Times New Roman"/>
                <a:ea typeface="Times New Roman"/>
              </a:rPr>
              <a:t>Вопросы и требования задания 25 конкретизируют отдельные аспекты заданной темы (пункты плана), в том числе применительно к реалиям современного российского общества и государства.</a:t>
            </a:r>
            <a:endParaRPr lang="ru-RU" sz="1600" b="0" strike="noStrike" spc="-1" dirty="0">
              <a:latin typeface="Arial"/>
            </a:endParaRPr>
          </a:p>
          <a:p>
            <a:pPr algn="just"/>
            <a:r>
              <a:rPr lang="ru-RU" sz="1600" b="0" strike="noStrike" spc="-1" dirty="0">
                <a:solidFill>
                  <a:srgbClr val="000000"/>
                </a:solidFill>
                <a:latin typeface="Times New Roman"/>
                <a:ea typeface="Times New Roman"/>
              </a:rPr>
              <a:t>Меньше всего участники экзамена справились с заданиями 18,20,23,24,25.</a:t>
            </a:r>
            <a:endParaRPr lang="ru-RU" sz="1600" b="0" strike="noStrike" spc="-1" dirty="0">
              <a:latin typeface="Arial"/>
            </a:endParaRPr>
          </a:p>
          <a:p>
            <a:pPr>
              <a:lnSpc>
                <a:spcPct val="100000"/>
              </a:lnSpc>
              <a:spcBef>
                <a:spcPts val="601"/>
              </a:spcBef>
              <a:tabLst>
                <a:tab pos="0" algn="l"/>
              </a:tabLst>
            </a:pPr>
            <a:endParaRPr lang="ru-RU" sz="1600" b="0" strike="noStrike" spc="-1" dirty="0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397</TotalTime>
  <Words>1503</Words>
  <Application>Microsoft Office PowerPoint</Application>
  <PresentationFormat>Экран (4:3)</PresentationFormat>
  <Paragraphs>149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4</vt:i4>
      </vt:variant>
      <vt:variant>
        <vt:lpstr>Заголовки слайдов</vt:lpstr>
      </vt:variant>
      <vt:variant>
        <vt:i4>16</vt:i4>
      </vt:variant>
    </vt:vector>
  </HeadingPairs>
  <TitlesOfParts>
    <vt:vector size="28" baseType="lpstr">
      <vt:lpstr>Arial</vt:lpstr>
      <vt:lpstr>DejaVu Sans</vt:lpstr>
      <vt:lpstr>Symbol</vt:lpstr>
      <vt:lpstr>Tahoma</vt:lpstr>
      <vt:lpstr>Times New Roman</vt:lpstr>
      <vt:lpstr>Trebuchet MS</vt:lpstr>
      <vt:lpstr>Wingdings</vt:lpstr>
      <vt:lpstr>Wingdings 2</vt:lpstr>
      <vt:lpstr>Office Theme</vt:lpstr>
      <vt:lpstr>Office Theme</vt:lpstr>
      <vt:lpstr>Office Theme</vt:lpstr>
      <vt:lpstr>1_Office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Анализ итогов ЕГЭ 2015 году  по истории .Типичные затруднения  при выполнении егэ</dc:title>
  <dc:subject/>
  <dc:creator>User</dc:creator>
  <dc:description/>
  <cp:lastModifiedBy>ПК-2</cp:lastModifiedBy>
  <cp:revision>18</cp:revision>
  <dcterms:created xsi:type="dcterms:W3CDTF">2015-11-05T17:49:31Z</dcterms:created>
  <dcterms:modified xsi:type="dcterms:W3CDTF">2023-08-25T09:49:39Z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Company">
    <vt:lpwstr>Microsoft</vt:lpwstr>
  </property>
  <property fmtid="{D5CDD505-2E9C-101B-9397-08002B2CF9AE}" pid="4" name="HiddenSlides">
    <vt:i4>0</vt:i4>
  </property>
  <property fmtid="{D5CDD505-2E9C-101B-9397-08002B2CF9AE}" pid="5" name="HyperlinksChanged">
    <vt:bool>false</vt:bool>
  </property>
  <property fmtid="{D5CDD505-2E9C-101B-9397-08002B2CF9AE}" pid="6" name="LinksUpToDate">
    <vt:bool>false</vt:bool>
  </property>
  <property fmtid="{D5CDD505-2E9C-101B-9397-08002B2CF9AE}" pid="7" name="MMClips">
    <vt:i4>0</vt:i4>
  </property>
  <property fmtid="{D5CDD505-2E9C-101B-9397-08002B2CF9AE}" pid="8" name="Notes">
    <vt:i4>0</vt:i4>
  </property>
  <property fmtid="{D5CDD505-2E9C-101B-9397-08002B2CF9AE}" pid="9" name="PresentationFormat">
    <vt:lpwstr>Экран (4:3)</vt:lpwstr>
  </property>
  <property fmtid="{D5CDD505-2E9C-101B-9397-08002B2CF9AE}" pid="10" name="ScaleCrop">
    <vt:bool>false</vt:bool>
  </property>
  <property fmtid="{D5CDD505-2E9C-101B-9397-08002B2CF9AE}" pid="11" name="ShareDoc">
    <vt:bool>false</vt:bool>
  </property>
  <property fmtid="{D5CDD505-2E9C-101B-9397-08002B2CF9AE}" pid="12" name="Slides">
    <vt:i4>8</vt:i4>
  </property>
</Properties>
</file>