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7" r:id="rId3"/>
    <p:sldId id="259" r:id="rId4"/>
    <p:sldId id="260" r:id="rId5"/>
    <p:sldId id="287" r:id="rId6"/>
    <p:sldId id="261" r:id="rId7"/>
    <p:sldId id="263" r:id="rId8"/>
    <p:sldId id="262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9" r:id="rId24"/>
    <p:sldId id="288" r:id="rId25"/>
    <p:sldId id="280" r:id="rId26"/>
    <p:sldId id="282" r:id="rId27"/>
    <p:sldId id="278" r:id="rId28"/>
    <p:sldId id="279" r:id="rId29"/>
    <p:sldId id="281" r:id="rId30"/>
    <p:sldId id="290" r:id="rId31"/>
    <p:sldId id="291" r:id="rId32"/>
    <p:sldId id="283" r:id="rId33"/>
    <p:sldId id="284" r:id="rId34"/>
    <p:sldId id="285" r:id="rId35"/>
    <p:sldId id="286" r:id="rId36"/>
  </p:sldIdLst>
  <p:sldSz cx="9144000" cy="6858000" type="screen4x3"/>
  <p:notesSz cx="6858000" cy="9144000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74" autoAdjust="0"/>
    <p:restoredTop sz="94660"/>
  </p:normalViewPr>
  <p:slideViewPr>
    <p:cSldViewPr>
      <p:cViewPr>
        <p:scale>
          <a:sx n="66" d="100"/>
          <a:sy n="66" d="100"/>
        </p:scale>
        <p:origin x="-1272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F7A367F-1883-4286-98B5-0B58FEDE6097}" type="datetimeFigureOut">
              <a:rPr lang="be-BY" smtClean="0"/>
              <a:t>22.11.2018</a:t>
            </a:fld>
            <a:endParaRPr lang="be-BY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50FA58E-6439-4E3C-AA73-CD5356BAE681}" type="slidenum">
              <a:rPr lang="be-BY" smtClean="0"/>
              <a:t>‹#›</a:t>
            </a:fld>
            <a:endParaRPr lang="be-BY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be-BY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7A367F-1883-4286-98B5-0B58FEDE6097}" type="datetimeFigureOut">
              <a:rPr lang="be-BY" smtClean="0"/>
              <a:t>22.11.2018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0FA58E-6439-4E3C-AA73-CD5356BAE681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7A367F-1883-4286-98B5-0B58FEDE6097}" type="datetimeFigureOut">
              <a:rPr lang="be-BY" smtClean="0"/>
              <a:t>22.11.2018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0FA58E-6439-4E3C-AA73-CD5356BAE681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7A367F-1883-4286-98B5-0B58FEDE6097}" type="datetimeFigureOut">
              <a:rPr lang="be-BY" smtClean="0"/>
              <a:t>22.11.2018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0FA58E-6439-4E3C-AA73-CD5356BAE681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F7A367F-1883-4286-98B5-0B58FEDE6097}" type="datetimeFigureOut">
              <a:rPr lang="be-BY" smtClean="0"/>
              <a:t>22.11.2018</a:t>
            </a:fld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50FA58E-6439-4E3C-AA73-CD5356BAE681}" type="slidenum">
              <a:rPr lang="be-BY" smtClean="0"/>
              <a:t>‹#›</a:t>
            </a:fld>
            <a:endParaRPr lang="be-BY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be-BY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7A367F-1883-4286-98B5-0B58FEDE6097}" type="datetimeFigureOut">
              <a:rPr lang="be-BY" smtClean="0"/>
              <a:t>22.11.2018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650FA58E-6439-4E3C-AA73-CD5356BAE681}" type="slidenum">
              <a:rPr lang="be-BY" smtClean="0"/>
              <a:t>‹#›</a:t>
            </a:fld>
            <a:endParaRPr lang="be-BY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7A367F-1883-4286-98B5-0B58FEDE6097}" type="datetimeFigureOut">
              <a:rPr lang="be-BY" smtClean="0"/>
              <a:t>22.11.2018</a:t>
            </a:fld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650FA58E-6439-4E3C-AA73-CD5356BAE681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7A367F-1883-4286-98B5-0B58FEDE6097}" type="datetimeFigureOut">
              <a:rPr lang="be-BY" smtClean="0"/>
              <a:t>22.11.2018</a:t>
            </a:fld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0FA58E-6439-4E3C-AA73-CD5356BAE681}" type="slidenum">
              <a:rPr lang="be-BY" smtClean="0"/>
              <a:t>‹#›</a:t>
            </a:fld>
            <a:endParaRPr lang="be-BY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7A367F-1883-4286-98B5-0B58FEDE6097}" type="datetimeFigureOut">
              <a:rPr lang="be-BY" smtClean="0"/>
              <a:t>22.11.2018</a:t>
            </a:fld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0FA58E-6439-4E3C-AA73-CD5356BAE681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F7A367F-1883-4286-98B5-0B58FEDE6097}" type="datetimeFigureOut">
              <a:rPr lang="be-BY" smtClean="0"/>
              <a:t>22.11.2018</a:t>
            </a:fld>
            <a:endParaRPr lang="be-BY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50FA58E-6439-4E3C-AA73-CD5356BAE681}" type="slidenum">
              <a:rPr lang="be-BY" smtClean="0"/>
              <a:t>‹#›</a:t>
            </a:fld>
            <a:endParaRPr lang="be-BY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be-BY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F7A367F-1883-4286-98B5-0B58FEDE6097}" type="datetimeFigureOut">
              <a:rPr lang="be-BY" smtClean="0"/>
              <a:t>22.11.2018</a:t>
            </a:fld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50FA58E-6439-4E3C-AA73-CD5356BAE681}" type="slidenum">
              <a:rPr lang="be-BY" smtClean="0"/>
              <a:t>‹#›</a:t>
            </a:fld>
            <a:endParaRPr lang="be-BY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be-BY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be-BY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EF7A367F-1883-4286-98B5-0B58FEDE6097}" type="datetimeFigureOut">
              <a:rPr lang="be-BY" smtClean="0"/>
              <a:t>22.11.2018</a:t>
            </a:fld>
            <a:endParaRPr lang="be-BY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650FA58E-6439-4E3C-AA73-CD5356BAE681}" type="slidenum">
              <a:rPr lang="be-BY" smtClean="0"/>
              <a:t>‹#›</a:t>
            </a:fld>
            <a:endParaRPr lang="be-BY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4.wdp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9.wdp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30.wdp"/><Relationship Id="rId7" Type="http://schemas.microsoft.com/office/2007/relationships/hdphoto" Target="../media/hdphoto3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microsoft.com/office/2007/relationships/hdphoto" Target="../media/hdphoto34.wdp"/><Relationship Id="rId5" Type="http://schemas.microsoft.com/office/2007/relationships/hdphoto" Target="../media/hdphoto31.wdp"/><Relationship Id="rId10" Type="http://schemas.openxmlformats.org/officeDocument/2006/relationships/image" Target="../media/image36.jpeg"/><Relationship Id="rId4" Type="http://schemas.openxmlformats.org/officeDocument/2006/relationships/image" Target="../media/image33.jpeg"/><Relationship Id="rId9" Type="http://schemas.microsoft.com/office/2007/relationships/hdphoto" Target="../media/hdphoto3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9.wdp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0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3.wdp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7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8.wdp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50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  <a:alpha val="60000"/>
              </a:schemeClr>
            </a:gs>
            <a:gs pos="54000">
              <a:schemeClr val="accent5">
                <a:lumMod val="20000"/>
                <a:lumOff val="80000"/>
                <a:alpha val="44000"/>
              </a:schemeClr>
            </a:gs>
            <a:gs pos="100000">
              <a:schemeClr val="bg2">
                <a:shade val="15000"/>
                <a:satMod val="320000"/>
                <a:alpha val="15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7995664" cy="1571600"/>
          </a:xfrm>
        </p:spPr>
        <p:txBody>
          <a:bodyPr>
            <a:prstTxWarp prst="textPlain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h="25400" prst="softRound"/>
              <a:contourClr>
                <a:schemeClr val="tx2"/>
              </a:contourClr>
            </a:sp3d>
          </a:bodyPr>
          <a:lstStyle/>
          <a:p>
            <a:pPr algn="ctr"/>
            <a:r>
              <a:rPr lang="ru-RU" sz="7200" dirty="0" smtClean="0">
                <a:ln w="285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</a:rPr>
              <a:t>ПОРТУГАЛИЯ</a:t>
            </a:r>
            <a:endParaRPr lang="be-BY" sz="7200" dirty="0">
              <a:ln w="28575"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76899" y="3122606"/>
            <a:ext cx="7656799" cy="2701020"/>
            <a:chOff x="676899" y="3122606"/>
            <a:chExt cx="7656799" cy="2701020"/>
          </a:xfrm>
        </p:grpSpPr>
        <p:pic>
          <p:nvPicPr>
            <p:cNvPr id="4" name="Рисунок 3" descr="Flag of Portugal.sv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899" y="3312615"/>
              <a:ext cx="3751085" cy="2500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Рисунок 4" descr="Герб Португалии"/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3122606"/>
              <a:ext cx="3833706" cy="27010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983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3528" y="1556792"/>
            <a:ext cx="8440482" cy="4945016"/>
            <a:chOff x="323528" y="1556792"/>
            <a:chExt cx="8440482" cy="4945016"/>
          </a:xfrm>
        </p:grpSpPr>
        <p:pic>
          <p:nvPicPr>
            <p:cNvPr id="6146" name="Picture 2" descr="http://www.bestprivateguides.com/guide-in-portugal/madeira-excursions-guide-5110/guided_tour_madeira_1425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8" t="7918" r="22864" b="9518"/>
            <a:stretch/>
          </p:blipFill>
          <p:spPr bwMode="auto">
            <a:xfrm>
              <a:off x="323528" y="1556792"/>
              <a:ext cx="4139729" cy="493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http://wallpaper.pickywallpapers.com/ipad/preview/azores-portugal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84"/>
            <a:stretch/>
          </p:blipFill>
          <p:spPr bwMode="auto">
            <a:xfrm>
              <a:off x="4427984" y="1569808"/>
              <a:ext cx="4336026" cy="493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304780"/>
            <a:ext cx="8352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континентальной Португалии нет больших природных озер (есть только искусственные водохранилища). Однако, здесь есть несколько больших лагун.</a:t>
            </a:r>
          </a:p>
        </p:txBody>
      </p:sp>
    </p:spTree>
    <p:extLst>
      <p:ext uri="{BB962C8B-B14F-4D97-AF65-F5344CB8AC3E}">
        <p14:creationId xmlns:p14="http://schemas.microsoft.com/office/powerpoint/2010/main" val="415898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304780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Водопад   </a:t>
            </a:r>
            <a:r>
              <a:rPr lang="ru-RU" sz="2400" b="1" dirty="0" err="1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Лаборейро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севере страны</a:t>
            </a:r>
            <a:endParaRPr lang="be-BY" sz="2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upload.wikimedia.org/wikipedia/commons/thumb/9/9e/Cascata_Castro_Laboreiro-62.JPG/800px-Cascata_Castro_Laboreiro-6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4" y="864476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14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65014" y="1772816"/>
            <a:ext cx="8279984" cy="4824536"/>
            <a:chOff x="524006" y="1772816"/>
            <a:chExt cx="8279984" cy="4824536"/>
          </a:xfrm>
        </p:grpSpPr>
        <p:pic>
          <p:nvPicPr>
            <p:cNvPr id="11266" name="Picture 2" descr="http://image2.turizm.ru/CE/pub/page/179860/0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421"/>
            <a:stretch/>
          </p:blipFill>
          <p:spPr bwMode="auto">
            <a:xfrm>
              <a:off x="4860032" y="1772816"/>
              <a:ext cx="3943958" cy="48245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http://www.algarve-gids.com/de/wp-content/uploads/2012/11/lagos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0" r="7790"/>
            <a:stretch/>
          </p:blipFill>
          <p:spPr bwMode="auto">
            <a:xfrm>
              <a:off x="524006" y="1772816"/>
              <a:ext cx="4336026" cy="482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304780"/>
            <a:ext cx="8352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 Португалии в основном песчаные кислые, сформировавшиеся преимущественно на вулканических породах. Исключение составляют плодородные суглинистые почвы </a:t>
            </a:r>
            <a:r>
              <a:rPr lang="ru-RU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низовьях р. Тежу. </a:t>
            </a:r>
            <a:endParaRPr lang="be-BY" sz="2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3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304780"/>
            <a:ext cx="8352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Португалии выделяют несколько сейсмически активных зон, самые крупные из них находятся в  </a:t>
            </a:r>
            <a:r>
              <a:rPr lang="ru-RU" sz="2200" b="1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Алгарви</a:t>
            </a:r>
            <a:r>
              <a:rPr lang="ru-RU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ru-RU" sz="2200" b="1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Минью</a:t>
            </a:r>
            <a:r>
              <a:rPr lang="ru-RU" sz="22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близ </a:t>
            </a:r>
            <a:r>
              <a:rPr lang="ru-RU" sz="22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Лиссабона</a:t>
            </a:r>
            <a:r>
              <a:rPr lang="ru-RU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be-BY" sz="2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://climbing.ilooove.it/~files/library/media-content/38112/.thumb/x7_file-530b97a416205-fbextreme215.jpg.pagespeed.ic.pwBAId6AY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344817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10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304780"/>
            <a:ext cx="8352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Португалии - это прежде всего многообразие растительного мира, которое обязано различным географическим и климатическим условиям. </a:t>
            </a:r>
            <a:endParaRPr lang="be-BY" sz="2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http://cdn-nus-1.pinme.ru/tumb/600/photo/c4/bb/c4bb933c711ef6d0c0f5ce3b880cf47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94352" cy="4684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31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304780"/>
            <a:ext cx="835292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Пышная растительность характерна для атлантического </a:t>
            </a:r>
            <a:r>
              <a:rPr lang="ru-RU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севера </a:t>
            </a:r>
            <a:r>
              <a:rPr lang="ru-RU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защищенных от ветров зон Центральной Португалии, где соседствуют растения из Северной и из Южной Европы (например, </a:t>
            </a:r>
            <a:r>
              <a:rPr lang="ru-RU" sz="2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северная груша </a:t>
            </a:r>
            <a:r>
              <a:rPr lang="ru-RU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средиземноморский</a:t>
            </a:r>
            <a:r>
              <a:rPr lang="ru-RU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олеандр</a:t>
            </a:r>
            <a:r>
              <a:rPr lang="ru-RU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be-BY" sz="2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87034" y="2060848"/>
            <a:ext cx="7629382" cy="4501732"/>
            <a:chOff x="467544" y="2060848"/>
            <a:chExt cx="7629382" cy="4501732"/>
          </a:xfrm>
        </p:grpSpPr>
        <p:pic>
          <p:nvPicPr>
            <p:cNvPr id="12290" name="Picture 2" descr="http://www.hotel-r.net/im/hotel/fr/le-pin-parasol-20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58"/>
            <a:stretch/>
          </p:blipFill>
          <p:spPr bwMode="auto">
            <a:xfrm>
              <a:off x="467544" y="2060848"/>
              <a:ext cx="3816424" cy="44985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2" name="Picture 4" descr="http://m6.paperblog.com/i/40/408328/-L-UYU_Be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488" y="2062580"/>
              <a:ext cx="3698438" cy="450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77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otoradonich.ucoz.ua/_ph/9/93946450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7" y="1556792"/>
            <a:ext cx="8581191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30478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Смешанные леса из 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итальянской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сосны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дубов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каменной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липы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каштанов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чередуются с 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эвкалиптовыми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рощами. </a:t>
            </a:r>
            <a:endParaRPr lang="be-BY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91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67543" y="1124744"/>
            <a:ext cx="8194025" cy="5501496"/>
            <a:chOff x="467543" y="1124744"/>
            <a:chExt cx="8194025" cy="5501496"/>
          </a:xfrm>
        </p:grpSpPr>
        <p:pic>
          <p:nvPicPr>
            <p:cNvPr id="15364" name="Picture 4" descr="http://palestiniansurprises.com/wp-content/uploads/2013/11/Olive-Tree-Live-400x5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1124744"/>
              <a:ext cx="4377600" cy="547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2" name="Picture 2" descr="http://norvex.pro/app/webroot/upload/images/27_07_2015_%D0%9F%D1%80%D0%BE%D0%B1%D0%BA%D0%B0/Wtree-360(1)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154240"/>
              <a:ext cx="3812160" cy="547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304780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дальше к югу, тем чаще встречаются 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оливковые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деревья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также 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пробковый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каменный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дуб.</a:t>
            </a:r>
            <a:endParaRPr lang="be-BY" sz="24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1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40005" y="2592668"/>
            <a:ext cx="8572800" cy="3888432"/>
            <a:chOff x="251517" y="2636912"/>
            <a:chExt cx="8572800" cy="3888432"/>
          </a:xfrm>
        </p:grpSpPr>
        <p:pic>
          <p:nvPicPr>
            <p:cNvPr id="16386" name="Picture 2" descr="https://upload.wikimedia.org/wikipedia/commons/thumb/0/06/A_female_common_genet_in_the_dining_room%2C_Satao_Camp.jpg/265px-A_female_common_genet_in_the_dining_room%2C_Satao_Camp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0"/>
            <a:stretch/>
          </p:blipFill>
          <p:spPr bwMode="auto">
            <a:xfrm>
              <a:off x="3642852" y="2636912"/>
              <a:ext cx="5181465" cy="38884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8" name="Picture 4" descr="Bradypodion pumilum Cape chameleon female IMG 1767 (cropped)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1517" y="2636912"/>
              <a:ext cx="3457448" cy="388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188640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Фауна Португалии в целом соответствует остальным странам Европы. 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её территории можно встретить и </a:t>
            </a:r>
            <a:r>
              <a:rPr lang="ru-RU" sz="2400" b="1" dirty="0">
                <a:solidFill>
                  <a:srgbClr val="FFFF99"/>
                </a:solidFill>
              </a:rPr>
              <a:t>рысей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 диких </a:t>
            </a:r>
            <a:r>
              <a:rPr lang="ru-RU" sz="2400" b="1" dirty="0" smtClean="0">
                <a:solidFill>
                  <a:srgbClr val="FFFF99"/>
                </a:solidFill>
              </a:rPr>
              <a:t>лесных котов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400" b="1" dirty="0" smtClean="0">
                <a:solidFill>
                  <a:srgbClr val="FFFF99"/>
                </a:solidFill>
              </a:rPr>
              <a:t>волков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400" b="1" dirty="0" smtClean="0">
                <a:solidFill>
                  <a:srgbClr val="FFFF99"/>
                </a:solidFill>
              </a:rPr>
              <a:t>лисиц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400" b="1" dirty="0" smtClean="0">
                <a:solidFill>
                  <a:srgbClr val="FFFF99"/>
                </a:solidFill>
              </a:rPr>
              <a:t>кабанов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400" b="1" dirty="0" smtClean="0">
                <a:solidFill>
                  <a:srgbClr val="FFFF99"/>
                </a:solidFill>
              </a:rPr>
              <a:t>медведей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 и многие виды </a:t>
            </a:r>
            <a:r>
              <a:rPr lang="ru-RU" sz="2400" b="1" dirty="0">
                <a:solidFill>
                  <a:srgbClr val="FFFF99"/>
                </a:solidFill>
              </a:rPr>
              <a:t>грызунов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ru-RU" sz="24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Из 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представителей североафриканской фауны — </a:t>
            </a:r>
            <a:r>
              <a:rPr lang="ru-RU" sz="2400" b="1" dirty="0">
                <a:solidFill>
                  <a:srgbClr val="FFFF99"/>
                </a:solidFill>
              </a:rPr>
              <a:t>генетту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 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rgbClr val="FFFF99"/>
                </a:solidFill>
              </a:rPr>
              <a:t>хамелеонов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 и др. </a:t>
            </a:r>
            <a:endParaRPr lang="be-BY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30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18864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В связи с тем, что Португалия расположена на одном из главных путей миграций перелетных птиц, можно встретить огромное 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разнообразие.</a:t>
            </a:r>
            <a:endParaRPr lang="be-BY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42900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Около 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видов рыб обитают в прибрежных водах Атлантического 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океана: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сардины, анчоусы, тунец.</a:t>
            </a:r>
            <a:endParaRPr lang="be-BY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16763" y="1296524"/>
            <a:ext cx="8734709" cy="2168244"/>
            <a:chOff x="40581" y="1296524"/>
            <a:chExt cx="8734709" cy="2168244"/>
          </a:xfrm>
        </p:grpSpPr>
        <p:pic>
          <p:nvPicPr>
            <p:cNvPr id="17410" name="Picture 2" descr="http://i.ytimg.com/vi/M17jwJfCMq4/hqdefault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3" t="7184" r="4121" b="4880"/>
            <a:stretch/>
          </p:blipFill>
          <p:spPr bwMode="auto">
            <a:xfrm>
              <a:off x="40581" y="1305000"/>
              <a:ext cx="2731219" cy="212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2" name="Picture 4" descr="http://photos.lifeisphoto.ru/41/0/41640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2144" y="1340768"/>
              <a:ext cx="3186000" cy="212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4" name="Picture 6" descr="https://www.visitportugal.com/sites/www.visitportugal.com/files/styles/large/public/mediateca/Phoenicopterus-roseus-2_Fa%C3%ADsca_660x371.jpg?itok=izWoimWH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9" r="13927"/>
            <a:stretch/>
          </p:blipFill>
          <p:spPr bwMode="auto">
            <a:xfrm>
              <a:off x="5778837" y="1296524"/>
              <a:ext cx="2996453" cy="212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395536" y="4293096"/>
            <a:ext cx="7733463" cy="2304256"/>
            <a:chOff x="395536" y="4293096"/>
            <a:chExt cx="7733463" cy="2304256"/>
          </a:xfrm>
        </p:grpSpPr>
        <p:pic>
          <p:nvPicPr>
            <p:cNvPr id="17416" name="Picture 8" descr="https://im2-tub-by.yandex.net/i?id=16b056b89635e1a5982eb77ffc5a2e58&amp;n=33&amp;h=215&amp;w=31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47"/>
            <a:stretch/>
          </p:blipFill>
          <p:spPr bwMode="auto">
            <a:xfrm>
              <a:off x="395536" y="4293096"/>
              <a:ext cx="3672408" cy="23042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8" name="Picture 10" descr="http://www.wallpaperpin.com/xres/1024x768-national-geographic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56" b="9598"/>
            <a:stretch/>
          </p:blipFill>
          <p:spPr bwMode="auto">
            <a:xfrm>
              <a:off x="4067944" y="4293096"/>
              <a:ext cx="4061055" cy="230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643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78497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Португалия расположена в юго-западной </a:t>
            </a:r>
            <a:r>
              <a:rPr lang="be-BY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 </a:t>
            </a:r>
            <a:r>
              <a:rPr lang="be-BY" sz="22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Пиренейского </a:t>
            </a:r>
            <a:r>
              <a:rPr lang="be-BY" sz="2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полуострова</a:t>
            </a:r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севере и востоке граничит с Испанией, на юге и западе омывается Атлантическим океаном. </a:t>
            </a:r>
          </a:p>
          <a:p>
            <a:endParaRPr lang="be-BY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grpSp>
        <p:nvGrpSpPr>
          <p:cNvPr id="3" name="Группа 2"/>
          <p:cNvGrpSpPr/>
          <p:nvPr/>
        </p:nvGrpSpPr>
        <p:grpSpPr>
          <a:xfrm>
            <a:off x="467544" y="1830076"/>
            <a:ext cx="7848872" cy="4767276"/>
            <a:chOff x="467544" y="1830076"/>
            <a:chExt cx="7848872" cy="4767276"/>
          </a:xfrm>
        </p:grpSpPr>
        <p:pic>
          <p:nvPicPr>
            <p:cNvPr id="1026" name="Picture 2" descr="http://kackad.com/kackad/wp-content/uploads/2015/02/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1844824"/>
              <a:ext cx="4752528" cy="47525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q-ec.bstatic.com/images/hotel/max1024x768/131/13178543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68"/>
            <a:stretch/>
          </p:blipFill>
          <p:spPr bwMode="auto">
            <a:xfrm>
              <a:off x="467544" y="1830076"/>
              <a:ext cx="3050385" cy="47525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443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travelife.today/upload/iblock/55a/statuja-iisusa-hrista-v-lissabo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597"/>
          <a:stretch/>
        </p:blipFill>
        <p:spPr bwMode="auto">
          <a:xfrm>
            <a:off x="366040" y="1459882"/>
            <a:ext cx="8496944" cy="5152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18864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be-BY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Административное деление Португалии — это 22 района (18 из них расположены на материке, еще три на Азорских островах и один на Мадейре).</a:t>
            </a:r>
          </a:p>
        </p:txBody>
      </p:sp>
    </p:spTree>
    <p:extLst>
      <p:ext uri="{BB962C8B-B14F-4D97-AF65-F5344CB8AC3E}">
        <p14:creationId xmlns:p14="http://schemas.microsoft.com/office/powerpoint/2010/main" val="356222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596813" y="1412776"/>
            <a:ext cx="8035399" cy="5195731"/>
            <a:chOff x="425033" y="1412776"/>
            <a:chExt cx="8035399" cy="5195731"/>
          </a:xfrm>
        </p:grpSpPr>
        <p:pic>
          <p:nvPicPr>
            <p:cNvPr id="18434" name="Picture 2" descr="http://travel.fotokomok.ru/wp-content/uploads/2014/09/lisbon_city_h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33" y="1423932"/>
              <a:ext cx="3888431" cy="51845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6" name="Picture 4" descr="http://welcomeworld.ru/forms/seminar/kuda-poehat/img/pena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/>
            <a:stretch/>
          </p:blipFill>
          <p:spPr bwMode="auto">
            <a:xfrm>
              <a:off x="4417000" y="1412776"/>
              <a:ext cx="4043432" cy="518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18864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be-BY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Столица страны — </a:t>
            </a:r>
            <a:r>
              <a:rPr lang="be-BY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Лиссабон</a:t>
            </a:r>
            <a:r>
              <a:rPr lang="be-BY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другие </a:t>
            </a:r>
            <a:r>
              <a:rPr lang="be-BY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города — </a:t>
            </a:r>
            <a:r>
              <a:rPr lang="be-BY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Порту</a:t>
            </a:r>
            <a:r>
              <a:rPr lang="be-BY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e-BY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Сетубал</a:t>
            </a:r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be-BY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Коимбра, Брага, Эвора</a:t>
            </a:r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be-BY" sz="24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Фару.</a:t>
            </a:r>
            <a:endParaRPr lang="be-BY" sz="24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5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holidayguru.ie/wp-content/uploads/2014/02/Image_Lisbon_Skyli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4"/>
          <a:stretch/>
        </p:blipFill>
        <p:spPr bwMode="auto">
          <a:xfrm>
            <a:off x="323528" y="1706485"/>
            <a:ext cx="8572500" cy="4959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188640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Лиссабон </a:t>
            </a:r>
            <a:r>
              <a:rPr lang="be-BY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полностью отстроен после сильнейшего землетрясения 1755 г. Сегодня это потрясающе красивый город, не забывающий о своем мавританском прошлом. </a:t>
            </a:r>
          </a:p>
        </p:txBody>
      </p:sp>
    </p:spTree>
    <p:extLst>
      <p:ext uri="{BB962C8B-B14F-4D97-AF65-F5344CB8AC3E}">
        <p14:creationId xmlns:p14="http://schemas.microsoft.com/office/powerpoint/2010/main" val="97192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Картинки по запросу мост васко да гам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26" y="1988840"/>
            <a:ext cx="8806991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347172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Столица Португалии может похвастать уникальной достопримечательностью - </a:t>
            </a:r>
            <a:r>
              <a:rPr lang="ru-RU" sz="2400" b="1" u="sng" dirty="0">
                <a:solidFill>
                  <a:schemeClr val="tx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мостом </a:t>
            </a:r>
            <a:r>
              <a:rPr lang="ru-RU" sz="2400" b="1" u="sng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Васко</a:t>
            </a:r>
            <a:r>
              <a:rPr lang="ru-RU" sz="2400" b="1" u="sng" dirty="0">
                <a:solidFill>
                  <a:schemeClr val="tx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 Гамы</a:t>
            </a:r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Его длина составляет 17 185 м. Это самый длинный мост в </a:t>
            </a:r>
            <a:r>
              <a:rPr lang="ru-RU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Европе.</a:t>
            </a:r>
            <a:endParaRPr lang="be-BY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7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188640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 </a:t>
            </a:r>
            <a:r>
              <a:rPr lang="ru-RU" sz="2400" b="1" u="sng" dirty="0" err="1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Коимбра</a:t>
            </a:r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созданный в 1290 году, является одним из старейших университетов Европы</a:t>
            </a:r>
            <a:r>
              <a:rPr lang="ru-RU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 </a:t>
            </a:r>
            <a:r>
              <a:rPr lang="ru-RU" sz="2400" b="1" u="sng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старый книжный магазин </a:t>
            </a:r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мире расположен в Лиссабоне. Открылся он в далеком 1732 году.</a:t>
            </a:r>
          </a:p>
          <a:p>
            <a:pPr algn="just"/>
            <a:endParaRPr lang="ru-RU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66034" y="2161322"/>
            <a:ext cx="8616709" cy="4104456"/>
            <a:chOff x="251520" y="2204864"/>
            <a:chExt cx="8616709" cy="4104456"/>
          </a:xfrm>
        </p:grpSpPr>
        <p:pic>
          <p:nvPicPr>
            <p:cNvPr id="4100" name="Picture 4" descr="http://www.prrf.ru/sites/default/files/archive_images/images-stories-27052012-1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204864"/>
              <a:ext cx="4241272" cy="41044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://ic.pics.livejournal.com/orti2/48995333/455378/455378_original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38" r="11540"/>
            <a:stretch/>
          </p:blipFill>
          <p:spPr bwMode="auto">
            <a:xfrm>
              <a:off x="4572000" y="2204864"/>
              <a:ext cx="4296229" cy="410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12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75668" y="2204864"/>
            <a:ext cx="8200788" cy="4336940"/>
            <a:chOff x="403660" y="2204864"/>
            <a:chExt cx="8200788" cy="4336940"/>
          </a:xfrm>
        </p:grpSpPr>
        <p:pic>
          <p:nvPicPr>
            <p:cNvPr id="23554" name="Picture 2" descr="http://blogpi.org/wp-content/uploads/2014/02/10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-324810" y="2933334"/>
              <a:ext cx="4336940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6" name="Picture 4" descr="https://www.cornucopia.org/wp-content/uploads/2012/12/refinery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158"/>
            <a:stretch/>
          </p:blipFill>
          <p:spPr bwMode="auto">
            <a:xfrm>
              <a:off x="3275856" y="2204864"/>
              <a:ext cx="5328592" cy="43309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323528" y="188640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Португалия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 — индустриально-аграрная страна. Наиболее важные 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отрасли промышленности 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—текстильная, 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 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виноделие, 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производство оливкового масла, рыбных консервов, обработка 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пробковой  коры, чёрная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 и цветная 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металлургия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 машиностроение 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 </a:t>
            </a:r>
            <a:endParaRPr lang="be-BY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47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10050" y="2060848"/>
            <a:ext cx="8374335" cy="4536024"/>
            <a:chOff x="613814" y="2248324"/>
            <a:chExt cx="8228065" cy="4348548"/>
          </a:xfrm>
        </p:grpSpPr>
        <p:pic>
          <p:nvPicPr>
            <p:cNvPr id="21506" name="Picture 2" descr="https://upload.wikimedia.org/wikipedia/commons/thumb/8/8f/R%C3%A9gua_Douro_4.JPG/800px-R%C3%A9gua_Douro_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0"/>
            <a:stretch/>
          </p:blipFill>
          <p:spPr bwMode="auto">
            <a:xfrm>
              <a:off x="4426856" y="2276872"/>
              <a:ext cx="4415023" cy="43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www.matritca.kz/uploads/posts/2014-05/1401331340_sx1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5" r="19461"/>
            <a:stretch/>
          </p:blipFill>
          <p:spPr bwMode="auto">
            <a:xfrm>
              <a:off x="613814" y="2248324"/>
              <a:ext cx="3871664" cy="43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251520" y="188640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В сельском хозяйстве преобладает земледелие. Около половины обрабатываемых земель занято 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пашней, виноградниками, оливковыми насаждениями. Развито разведение 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крупного рогатого 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скота, овцеводство, свиноводство, рыболовство. </a:t>
            </a:r>
            <a:endParaRPr lang="be-BY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3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68116" y="2348880"/>
            <a:ext cx="8452356" cy="4333051"/>
            <a:chOff x="368116" y="2348880"/>
            <a:chExt cx="8452356" cy="4333051"/>
          </a:xfrm>
        </p:grpSpPr>
        <p:pic>
          <p:nvPicPr>
            <p:cNvPr id="25602" name="Picture 2" descr="http://travelife.today/upload/iblock/062/monastyr-alkobasa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1" r="9662"/>
            <a:stretch/>
          </p:blipFill>
          <p:spPr bwMode="auto">
            <a:xfrm>
              <a:off x="4553271" y="2361931"/>
              <a:ext cx="4267201" cy="43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4" name="Picture 4" descr="http://travelife.today/upload/iblock/d91/zamok-sv.georgija-v-lissabone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14"/>
            <a:stretch/>
          </p:blipFill>
          <p:spPr bwMode="auto">
            <a:xfrm>
              <a:off x="368116" y="2348880"/>
              <a:ext cx="4189932" cy="43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188640"/>
            <a:ext cx="835292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С</a:t>
            </a:r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трана обладает богатейшим культурным наследием</a:t>
            </a:r>
            <a:r>
              <a:rPr lang="be-BY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Португалию ездят, чтобы увидеть одни из самых красивых в мире соборов и отлично сохранившиеся неприступные крепости мавров и </a:t>
            </a:r>
            <a:r>
              <a:rPr lang="be-BY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крестоносцев, посетить </a:t>
            </a:r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древние города и </a:t>
            </a:r>
            <a:r>
              <a:rPr lang="be-BY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отправиться </a:t>
            </a:r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прошлое, любуясь памятниками архитектуры.</a:t>
            </a:r>
          </a:p>
          <a:p>
            <a:pPr algn="just"/>
            <a:endParaRPr lang="be-BY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cs7011.vk.me/c540100/v540100230/4e1a1/acc5AvY2VE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57"/>
          <a:stretch/>
        </p:blipFill>
        <p:spPr bwMode="auto">
          <a:xfrm>
            <a:off x="467544" y="1988457"/>
            <a:ext cx="8280920" cy="4610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188640"/>
            <a:ext cx="8352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стране сохраняются народные ремесла. Изысканные изделия из золота и серебра, расписанная вручную керамика, плетеные корзины и классические шерстяные ковры продаются на рынках и в маленьких магазинах по всей стране.</a:t>
            </a:r>
          </a:p>
        </p:txBody>
      </p:sp>
    </p:spTree>
    <p:extLst>
      <p:ext uri="{BB962C8B-B14F-4D97-AF65-F5344CB8AC3E}">
        <p14:creationId xmlns:p14="http://schemas.microsoft.com/office/powerpoint/2010/main" val="104084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mage2.turizm.ru/CE/pub/page/101429/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1"/>
          <a:stretch/>
        </p:blipFill>
        <p:spPr bwMode="auto">
          <a:xfrm>
            <a:off x="395536" y="2235200"/>
            <a:ext cx="8280920" cy="4459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188640"/>
            <a:ext cx="8352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Португалия – эта страна ярмарок, фестивалей и народных гуляний. Самый грандиозный праздник – День Святого Антония, отмечаемый 13 июня каждого года в Лиссабоне. Святой Антоний был францисканским монахом. Его считают покровителем моряков и бедных людей.</a:t>
            </a:r>
          </a:p>
        </p:txBody>
      </p:sp>
    </p:spTree>
    <p:extLst>
      <p:ext uri="{BB962C8B-B14F-4D97-AF65-F5344CB8AC3E}">
        <p14:creationId xmlns:p14="http://schemas.microsoft.com/office/powerpoint/2010/main" val="6391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8280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состояв Португалии входят </a:t>
            </a:r>
            <a:r>
              <a:rPr lang="be-BY" sz="2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Азорские острова</a:t>
            </a:r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также </a:t>
            </a:r>
            <a:r>
              <a:rPr lang="be-BY" sz="2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архипелаг Мадейра</a:t>
            </a:r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be-BY" sz="2200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be-BY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этой страны - 301 338 кв. км</a:t>
            </a:r>
            <a:r>
              <a:rPr lang="be-BY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be-BY" sz="2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grpSp>
        <p:nvGrpSpPr>
          <p:cNvPr id="3" name="Группа 2"/>
          <p:cNvGrpSpPr/>
          <p:nvPr/>
        </p:nvGrpSpPr>
        <p:grpSpPr>
          <a:xfrm>
            <a:off x="539552" y="1608998"/>
            <a:ext cx="7848872" cy="4844338"/>
            <a:chOff x="467544" y="1616316"/>
            <a:chExt cx="7848872" cy="4844338"/>
          </a:xfrm>
        </p:grpSpPr>
        <p:pic>
          <p:nvPicPr>
            <p:cNvPr id="2050" name="Picture 2" descr="http://www.luzholidays.com/wp-content/uploads/2014/03/lagos-700x86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628800"/>
              <a:ext cx="3904248" cy="48245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www.fair-news.de/pics/b_750/75139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616316"/>
              <a:ext cx="3888432" cy="48443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525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116632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португальцев есть свой стиль музыки – </a:t>
            </a:r>
            <a:r>
              <a:rPr lang="ru-RU" sz="2400" b="1" u="sng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фаду</a:t>
            </a:r>
            <a:r>
              <a:rPr lang="ru-RU" sz="2400" b="1" u="sng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</a:t>
            </a:r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характеризируется высоким эмоциональным напряжением, а песни переполнены чувством потери и разочарования. </a:t>
            </a:r>
            <a:endParaRPr lang="ru-RU" sz="2400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 </a:t>
            </a:r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исполняется на португальской гитаре.</a:t>
            </a:r>
          </a:p>
        </p:txBody>
      </p:sp>
      <p:pic>
        <p:nvPicPr>
          <p:cNvPr id="5124" name="Picture 4" descr="http://files.tpg.ua/pages/%D0%A0%D0%B0%D0%B7%D0%B2%D0%BB%D0%B5%D1%87%D0%B5%D0%BD%D0%B8%D1%8F%20%D0%B2%20%D0%9F%D0%BE%D1%80%D1%82%D1%83%D0%B3%D0%B0%D0%BB%D0%B8%D0%B8/77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/>
          <a:stretch/>
        </p:blipFill>
        <p:spPr bwMode="auto">
          <a:xfrm>
            <a:off x="697727" y="2043221"/>
            <a:ext cx="7546681" cy="4626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14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news.restbee.ru/12-samykh-iarkikh-kadrov-portughal-skoi-torady/12-samyh-jarkih-kadrov-portugalskoj-torady-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52" y="2282564"/>
            <a:ext cx="7972088" cy="4386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188640"/>
            <a:ext cx="8352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Португальская коррида значительно отличается от испанской. Во-первых в Португалии коррида называется </a:t>
            </a:r>
            <a:r>
              <a:rPr lang="ru-RU" sz="2200" b="1" u="sng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торада</a:t>
            </a:r>
            <a:r>
              <a:rPr lang="ru-RU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во-вторых бык остается жив</a:t>
            </a:r>
            <a:r>
              <a:rPr lang="ru-RU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Торада</a:t>
            </a:r>
            <a:r>
              <a:rPr lang="ru-RU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конную часть, главный участник которой — </a:t>
            </a:r>
            <a:r>
              <a:rPr lang="ru-RU" sz="2200" b="1" u="sng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всадник-кабальеро</a:t>
            </a:r>
            <a:r>
              <a:rPr lang="ru-RU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После восемь невооруженных </a:t>
            </a:r>
            <a:r>
              <a:rPr lang="ru-RU" sz="2200" b="1" u="sng" dirty="0" err="1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фуркадо</a:t>
            </a:r>
            <a:r>
              <a:rPr lang="ru-RU" sz="2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успокаивают </a:t>
            </a:r>
            <a:r>
              <a:rPr lang="ru-RU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быка.</a:t>
            </a:r>
          </a:p>
        </p:txBody>
      </p:sp>
    </p:spTree>
    <p:extLst>
      <p:ext uri="{BB962C8B-B14F-4D97-AF65-F5344CB8AC3E}">
        <p14:creationId xmlns:p14="http://schemas.microsoft.com/office/powerpoint/2010/main" val="60515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188640"/>
            <a:ext cx="83529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Португалия   - это  п</a:t>
            </a:r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арламентская </a:t>
            </a:r>
            <a:r>
              <a:rPr lang="be-BY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</a:t>
            </a:r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с </a:t>
            </a:r>
            <a:r>
              <a:rPr lang="be-BY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президентской формой правления. </a:t>
            </a:r>
            <a:endParaRPr lang="be-BY" sz="2400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государства – президент, который избирается всеобщим голосованием на 5 лет.</a:t>
            </a:r>
          </a:p>
          <a:p>
            <a:pPr algn="just"/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Парламент </a:t>
            </a:r>
            <a:r>
              <a:rPr lang="be-BY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однопалатная Ассамблея (Совет) Республики.</a:t>
            </a:r>
          </a:p>
          <a:p>
            <a:pPr algn="just"/>
            <a:endParaRPr lang="be-BY" sz="2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6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23330"/>
            <a:ext cx="8782050" cy="342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41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188640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язык страны: португальский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Употребляются испанский и английский языки.</a:t>
            </a:r>
            <a:endParaRPr lang="be-BY" sz="2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356992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Религиозный состав населения: к</a:t>
            </a:r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атолики (97%) и протестанты (1%).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51520" y="1023708"/>
            <a:ext cx="8710288" cy="2317952"/>
            <a:chOff x="395535" y="1052736"/>
            <a:chExt cx="8710288" cy="2317952"/>
          </a:xfrm>
        </p:grpSpPr>
        <p:pic>
          <p:nvPicPr>
            <p:cNvPr id="27650" name="Picture 2" descr="Картинки по запросу население Португалии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5" y="1052736"/>
              <a:ext cx="5685267" cy="23042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2" name="Picture 4" descr="Похожее изображение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269" y="1066688"/>
              <a:ext cx="3099554" cy="230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755576" y="4149080"/>
            <a:ext cx="7572658" cy="2456118"/>
            <a:chOff x="1403648" y="4149080"/>
            <a:chExt cx="7572658" cy="2456118"/>
          </a:xfrm>
        </p:grpSpPr>
        <p:pic>
          <p:nvPicPr>
            <p:cNvPr id="27654" name="Picture 6" descr="Картинки по запросу католики Португалии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561" y="4157198"/>
              <a:ext cx="3686745" cy="244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6" name="Picture 8" descr="Похожее изображение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4149080"/>
              <a:ext cx="3863114" cy="244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690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Картинки по запросу Португалия - член Е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72726"/>
            <a:ext cx="8728755" cy="2627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338042" y="1815234"/>
            <a:ext cx="849694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Член</a:t>
            </a:r>
            <a:r>
              <a:rPr lang="be-BY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НАТО (с 1949), </a:t>
            </a:r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ООН</a:t>
            </a:r>
            <a:r>
              <a:rPr lang="be-BY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(с 1955), </a:t>
            </a:r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ОЭСР</a:t>
            </a:r>
            <a:r>
              <a:rPr lang="be-BY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(с 1961), </a:t>
            </a:r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ЕС</a:t>
            </a:r>
            <a:r>
              <a:rPr lang="be-BY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(с 1 января 1986), Содружества португалоязычных стран (с 1996). </a:t>
            </a:r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Входит </a:t>
            </a:r>
            <a:r>
              <a:rPr lang="be-BY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 Шенгенскую зону и зону евро. </a:t>
            </a:r>
            <a:r>
              <a:rPr lang="be-BY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Участвует </a:t>
            </a:r>
            <a:r>
              <a:rPr lang="be-BY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 Иберо-американских Саммитах с 1991 года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be-BY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be-BY" sz="2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Картинки по запросу Португалия - член ЕС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26" y="130584"/>
            <a:ext cx="876185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1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duotone>
              <a:schemeClr val="bg2">
                <a:shade val="30000"/>
                <a:satMod val="120000"/>
              </a:schemeClr>
              <a:schemeClr val="bg2">
                <a:tint val="70000"/>
                <a:satMod val="250000"/>
              </a:schemeClr>
            </a:duotone>
            <a:lum/>
          </a:blip>
          <a:srcRect/>
          <a:tile tx="0" ty="0" sx="50000" sy="5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Картинки по запросу Португалия - член ЕС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00" y="293811"/>
            <a:ext cx="8640960" cy="43204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701" y="5097378"/>
            <a:ext cx="8465779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</a:rPr>
              <a:t>СПАСИБО ЗА ВНИМАНИЕ</a:t>
            </a:r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</a:rPr>
              <a:t>!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Управляющая кнопка: в конец 7">
            <a:hlinkClick r:id="" action="ppaction://hlinkshowjump?jump=endshow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En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20785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гора Эштрел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34"/>
          <a:stretch/>
        </p:blipFill>
        <p:spPr bwMode="auto">
          <a:xfrm>
            <a:off x="323528" y="1484784"/>
            <a:ext cx="8496944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611560" y="332656"/>
            <a:ext cx="806489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Северную часть Португалии занимают горы, а южную – равнины и низменности. Самая высокая вершина – гора </a:t>
            </a:r>
            <a:r>
              <a:rPr lang="be-BY" sz="2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Эштрела</a:t>
            </a:r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чья высота достигает 1 993 метров.</a:t>
            </a:r>
          </a:p>
          <a:p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175207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Картинки по запросу мыс рок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80928"/>
            <a:ext cx="5472608" cy="37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395536" y="260648"/>
            <a:ext cx="849694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страны находится самая западная точка </a:t>
            </a:r>
            <a:r>
              <a:rPr lang="be-BY" sz="22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Еврозийского</a:t>
            </a:r>
            <a:r>
              <a:rPr lang="be-BY" sz="2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e-BY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континента </a:t>
            </a:r>
            <a:r>
              <a:rPr lang="be-BY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be-BY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e-BY" sz="2200" b="1" u="sng" dirty="0" smtClean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мыс Рока</a:t>
            </a:r>
            <a:r>
              <a:rPr lang="be-BY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Скала возвышается на 140 метров над уровнем Атлантического океана</a:t>
            </a:r>
            <a:r>
              <a:rPr lang="ru-RU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Координаты мыса </a:t>
            </a:r>
            <a:r>
              <a:rPr lang="ru-RU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высечены </a:t>
            </a:r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каменной стеле, установленной там же. На возвышении находится маяк, почтовое отделение, ресторан и магазин </a:t>
            </a:r>
            <a:r>
              <a:rPr lang="ru-RU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сувениров</a:t>
            </a:r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be-BY" sz="2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e-BY" dirty="0"/>
          </a:p>
        </p:txBody>
      </p:sp>
      <p:pic>
        <p:nvPicPr>
          <p:cNvPr id="2050" name="Picture 2" descr="https://upload.wikimedia.org/wikipedia/commons/thumb/3/3a/Cabo_da_Roca_%283%29.jpg/90px-Cabo_da_Roca_%283%2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4" y="2837859"/>
            <a:ext cx="2834997" cy="37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4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80788" y="2276872"/>
            <a:ext cx="8439684" cy="4290512"/>
            <a:chOff x="380788" y="2348880"/>
            <a:chExt cx="8439684" cy="4290512"/>
          </a:xfrm>
        </p:grpSpPr>
        <p:pic>
          <p:nvPicPr>
            <p:cNvPr id="3074" name="Picture 2" descr="http://www.traveladept.com/wp-content/uploads/2015/04/Algarve-1-600x6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348880"/>
              <a:ext cx="4248472" cy="42484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://www.consul-tour.ru/content/files/catalog2/countries/source/Portugaliya8_128135693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88" y="2391392"/>
              <a:ext cx="4248000" cy="424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539552" y="188640"/>
            <a:ext cx="83529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Португалия - страна с самым большим в Европе количеством солнечных дней. </a:t>
            </a:r>
            <a:endParaRPr lang="be-BY" sz="2200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be-BY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 страны субтропический </a:t>
            </a:r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средиземноморский. Мягкий, без резких колебаний температур. </a:t>
            </a:r>
            <a:endParaRPr lang="be-BY" sz="2200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be-BY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севере преобладает морской климат, обусловленный Гольфстримом. На юге климат теплый и сухой.</a:t>
            </a:r>
          </a:p>
        </p:txBody>
      </p:sp>
    </p:spTree>
    <p:extLst>
      <p:ext uri="{BB962C8B-B14F-4D97-AF65-F5344CB8AC3E}">
        <p14:creationId xmlns:p14="http://schemas.microsoft.com/office/powerpoint/2010/main" val="197791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3528" y="2098636"/>
            <a:ext cx="8568952" cy="4390220"/>
            <a:chOff x="323528" y="2098636"/>
            <a:chExt cx="8568952" cy="4390220"/>
          </a:xfrm>
        </p:grpSpPr>
        <p:pic>
          <p:nvPicPr>
            <p:cNvPr id="7172" name="Picture 4" descr="http://yia18.org/wp-content/uploads/2015/09/Madeira-Island-600x548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5" r="6890" b="3676"/>
            <a:stretch/>
          </p:blipFill>
          <p:spPr bwMode="auto">
            <a:xfrm>
              <a:off x="4611036" y="2098636"/>
              <a:ext cx="4281444" cy="43547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http://zoo-flo.com/foto/11_700_15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132856"/>
              <a:ext cx="4356000" cy="435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304780"/>
            <a:ext cx="835292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Лето здесь сухое и солнечное, но не жаркое.</a:t>
            </a:r>
          </a:p>
          <a:p>
            <a:pPr algn="just"/>
            <a:r>
              <a:rPr lang="be-BY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Зимы в Португалии мягкие, единственное исключение представляют северные районы, где бывает холодно и сыро. Снег и мороз для Португалии — огромная редкость.</a:t>
            </a:r>
            <a:endParaRPr lang="be-BY" sz="2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hance4traveller.com/wp-content/uploads/2015/08/klimat-madeira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110762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304780"/>
            <a:ext cx="8352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Средние температуры января 5—10 °C, июля 20—27 °C. Осадков на равнинах от 400 до 800 мм, в горах от 1000 до 2500 мм в год.</a:t>
            </a:r>
            <a:endParaRPr lang="be-BY" sz="2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27705" y="1440540"/>
            <a:ext cx="8347172" cy="5112000"/>
            <a:chOff x="486697" y="1440540"/>
            <a:chExt cx="8347172" cy="5112000"/>
          </a:xfrm>
        </p:grpSpPr>
        <p:pic>
          <p:nvPicPr>
            <p:cNvPr id="8194" name="Picture 2" descr="https://upload.wikimedia.org/wikipedia/commons/thumb/7/71/Douro_River_Portugal.jpg/800px-Douro_River_Portugal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0" r="20699"/>
            <a:stretch/>
          </p:blipFill>
          <p:spPr bwMode="auto">
            <a:xfrm>
              <a:off x="486697" y="1440540"/>
              <a:ext cx="4187144" cy="511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://www.tatilisec.com/wp-content/uploads/2015/01/Porto2-400x40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5" r="3424"/>
            <a:stretch/>
          </p:blipFill>
          <p:spPr bwMode="auto">
            <a:xfrm>
              <a:off x="4644008" y="1440540"/>
              <a:ext cx="4189861" cy="511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3204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TextBox 2"/>
          <p:cNvSpPr txBox="1"/>
          <p:nvPr/>
        </p:nvSpPr>
        <p:spPr>
          <a:xfrm>
            <a:off x="467544" y="304780"/>
            <a:ext cx="8352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Большинство рек Португалии берут свое начало в горах Месете. </a:t>
            </a:r>
            <a:endParaRPr lang="be-BY" sz="2200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be-BY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Самые </a:t>
            </a:r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большие из них – </a:t>
            </a:r>
            <a:r>
              <a:rPr lang="be-BY" sz="2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Тахо</a:t>
            </a:r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e-BY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e-BY" sz="22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Дуэро</a:t>
            </a:r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e-BY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e-BY" sz="22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Миньо</a:t>
            </a:r>
            <a:r>
              <a:rPr lang="be-BY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be-BY" sz="2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Гвадиана</a:t>
            </a:r>
            <a:r>
              <a:rPr lang="be-BY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141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Другая 1">
      <a:dk1>
        <a:srgbClr val="EFE9F4"/>
      </a:dk1>
      <a:lt1>
        <a:srgbClr val="5B3875"/>
      </a:lt1>
      <a:dk2>
        <a:srgbClr val="B88472"/>
      </a:dk2>
      <a:lt2>
        <a:srgbClr val="FCE8AF"/>
      </a:lt2>
      <a:accent1>
        <a:srgbClr val="727CA3"/>
      </a:accent1>
      <a:accent2>
        <a:srgbClr val="F2F2F2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353</TotalTime>
  <Words>585</Words>
  <Application>Microsoft Office PowerPoint</Application>
  <PresentationFormat>Экран (4:3)</PresentationFormat>
  <Paragraphs>51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Литейная</vt:lpstr>
      <vt:lpstr>ПОРТУГАЛИЯ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 &amp; SanBuild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ПОРТУГАЛИЯ</dc:title>
  <dc:creator>1968</dc:creator>
  <cp:lastModifiedBy>1968</cp:lastModifiedBy>
  <cp:revision>38</cp:revision>
  <dcterms:created xsi:type="dcterms:W3CDTF">2017-01-30T17:36:06Z</dcterms:created>
  <dcterms:modified xsi:type="dcterms:W3CDTF">2018-11-22T17:15:10Z</dcterms:modified>
</cp:coreProperties>
</file>