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8" r:id="rId3"/>
    <p:sldId id="337" r:id="rId4"/>
    <p:sldId id="289" r:id="rId5"/>
    <p:sldId id="338" r:id="rId6"/>
    <p:sldId id="291" r:id="rId7"/>
    <p:sldId id="340" r:id="rId8"/>
    <p:sldId id="293" r:id="rId9"/>
    <p:sldId id="296" r:id="rId10"/>
    <p:sldId id="339" r:id="rId1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88976"/>
            <a:ext cx="990600" cy="1231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308850" y="6453187"/>
            <a:ext cx="1612900" cy="215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2387" y="188976"/>
            <a:ext cx="990600" cy="1231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0517" y="1370964"/>
            <a:ext cx="8676005" cy="2165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88976"/>
            <a:ext cx="990600" cy="1231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308850" y="6453187"/>
            <a:ext cx="1612900" cy="215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2387" y="188976"/>
            <a:ext cx="990600" cy="1231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88976"/>
            <a:ext cx="990600" cy="1231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24578" y="1035430"/>
            <a:ext cx="1722120" cy="335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4322" y="1370964"/>
            <a:ext cx="8555354" cy="3873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537209" y="2366327"/>
            <a:ext cx="8086725" cy="20145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5415" marR="143510" algn="ctr">
              <a:lnSpc>
                <a:spcPct val="100800"/>
              </a:lnSpc>
              <a:spcBef>
                <a:spcPts val="95"/>
              </a:spcBef>
            </a:pPr>
            <a:r>
              <a:rPr sz="3200" b="1" spc="-15" dirty="0">
                <a:latin typeface="Monotype Corsiva" pitchFamily="66" charset="0"/>
                <a:cs typeface="Times New Roman" pitchFamily="18" charset="0"/>
              </a:rPr>
              <a:t>Структура </a:t>
            </a:r>
            <a:r>
              <a:rPr sz="3200" b="1" spc="15" dirty="0">
                <a:latin typeface="Monotype Corsiva" pitchFamily="66" charset="0"/>
                <a:cs typeface="Times New Roman" pitchFamily="18" charset="0"/>
              </a:rPr>
              <a:t>и </a:t>
            </a:r>
            <a:r>
              <a:rPr sz="3200" b="1" spc="-5" dirty="0" err="1">
                <a:latin typeface="Monotype Corsiva" pitchFamily="66" charset="0"/>
                <a:cs typeface="Times New Roman" pitchFamily="18" charset="0"/>
              </a:rPr>
              <a:t>содержание</a:t>
            </a:r>
            <a:r>
              <a:rPr sz="3200" b="1" spc="-75" dirty="0">
                <a:latin typeface="Monotype Corsiva" pitchFamily="66" charset="0"/>
                <a:cs typeface="Times New Roman" pitchFamily="18" charset="0"/>
              </a:rPr>
              <a:t> </a:t>
            </a:r>
            <a:endParaRPr lang="ru-RU" sz="3200" b="1" spc="-75" dirty="0" smtClean="0">
              <a:latin typeface="Monotype Corsiva" pitchFamily="66" charset="0"/>
              <a:cs typeface="Times New Roman" pitchFamily="18" charset="0"/>
            </a:endParaRPr>
          </a:p>
          <a:p>
            <a:pPr marL="145415" marR="143510" algn="ctr">
              <a:lnSpc>
                <a:spcPct val="100800"/>
              </a:lnSpc>
              <a:spcBef>
                <a:spcPts val="95"/>
              </a:spcBef>
            </a:pPr>
            <a:r>
              <a:rPr lang="ru-RU" sz="3200" b="1" spc="-75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spc="-15" dirty="0" smtClean="0">
                <a:latin typeface="Monotype Corsiva" pitchFamily="66" charset="0"/>
                <a:cs typeface="Times New Roman" pitchFamily="18" charset="0"/>
              </a:rPr>
              <a:t>к</a:t>
            </a:r>
            <a:r>
              <a:rPr sz="3200" b="1" spc="-15" dirty="0" err="1" smtClean="0">
                <a:latin typeface="Monotype Corsiva" pitchFamily="66" charset="0"/>
                <a:cs typeface="Times New Roman" pitchFamily="18" charset="0"/>
              </a:rPr>
              <a:t>онтрольных</a:t>
            </a:r>
            <a:r>
              <a:rPr sz="3200" b="1" spc="-15" dirty="0" smtClean="0"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200" b="1" spc="-15" dirty="0">
                <a:latin typeface="Monotype Corsiva" pitchFamily="66" charset="0"/>
                <a:cs typeface="Times New Roman" pitchFamily="18" charset="0"/>
              </a:rPr>
              <a:t>и</a:t>
            </a:r>
            <a:r>
              <a:rPr sz="3200" b="1" spc="-15" dirty="0" err="1" smtClean="0">
                <a:latin typeface="Monotype Corsiva" pitchFamily="66" charset="0"/>
                <a:cs typeface="Times New Roman" pitchFamily="18" charset="0"/>
              </a:rPr>
              <a:t>змерительных</a:t>
            </a:r>
            <a:r>
              <a:rPr lang="ru-RU" sz="3200" b="1" spc="-15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sz="3200" b="1" spc="-15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spc="-25" dirty="0" err="1">
                <a:latin typeface="Monotype Corsiva" pitchFamily="66" charset="0"/>
                <a:cs typeface="Times New Roman" pitchFamily="18" charset="0"/>
              </a:rPr>
              <a:t>м</a:t>
            </a:r>
            <a:r>
              <a:rPr sz="3200" b="1" spc="-25" dirty="0" err="1" smtClean="0">
                <a:latin typeface="Monotype Corsiva" pitchFamily="66" charset="0"/>
                <a:cs typeface="Times New Roman" pitchFamily="18" charset="0"/>
              </a:rPr>
              <a:t>атериалов</a:t>
            </a:r>
            <a:r>
              <a:rPr lang="ru-RU" sz="3200" b="1" spc="-25" dirty="0" smtClean="0">
                <a:latin typeface="Monotype Corsiva" pitchFamily="66" charset="0"/>
                <a:cs typeface="Times New Roman" pitchFamily="18" charset="0"/>
              </a:rPr>
              <a:t>, критерии оценивания заданий ОГЭ по обществознанию </a:t>
            </a:r>
            <a:r>
              <a:rPr lang="ru-RU" sz="3200" b="1" spc="-15" dirty="0" smtClean="0">
                <a:latin typeface="Monotype Corsiva" pitchFamily="66" charset="0"/>
                <a:cs typeface="Times New Roman" pitchFamily="18" charset="0"/>
              </a:rPr>
              <a:t>в 2021 г.</a:t>
            </a:r>
            <a:endParaRPr sz="3200" b="1" dirty="0"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387" y="188976"/>
            <a:ext cx="990600" cy="123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30517" y="2133218"/>
            <a:ext cx="8500110" cy="2517356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55600" marR="5080" indent="-342900">
              <a:lnSpc>
                <a:spcPct val="102499"/>
              </a:lnSpc>
              <a:spcBef>
                <a:spcPts val="45"/>
              </a:spcBef>
              <a:buChar char="•"/>
              <a:tabLst>
                <a:tab pos="355600" algn="l"/>
                <a:tab pos="356235" algn="l"/>
              </a:tabLs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Все бланки заполняются черными чернилами.</a:t>
            </a:r>
          </a:p>
          <a:p>
            <a:pPr marL="355600" marR="5080" indent="-342900">
              <a:lnSpc>
                <a:spcPct val="102499"/>
              </a:lnSpc>
              <a:spcBef>
                <a:spcPts val="45"/>
              </a:spcBef>
              <a:buChar char="•"/>
              <a:tabLst>
                <a:tab pos="355600" algn="l"/>
                <a:tab pos="356235" algn="l"/>
              </a:tabLs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 выполнении заданий можно пользоваться черновиком. Записи в черновике, а также в тексте контрольных измерительных материалов не учитываются при оценивании работы.</a:t>
            </a:r>
          </a:p>
          <a:p>
            <a:pPr marL="355600" marR="5080" indent="-342900">
              <a:lnSpc>
                <a:spcPct val="102499"/>
              </a:lnSpc>
              <a:spcBef>
                <a:spcPts val="45"/>
              </a:spcBef>
              <a:buChar char="•"/>
              <a:tabLst>
                <a:tab pos="355600" algn="l"/>
                <a:tab pos="356235" algn="l"/>
              </a:tabLs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Баллы, полученные за выполненные задания, суммируются. </a:t>
            </a:r>
          </a:p>
          <a:p>
            <a:pPr marL="355600" marR="5080" indent="-342900">
              <a:lnSpc>
                <a:spcPct val="102499"/>
              </a:lnSpc>
              <a:spcBef>
                <a:spcPts val="45"/>
              </a:spcBef>
              <a:buChar char="•"/>
              <a:tabLst>
                <a:tab pos="355600" algn="l"/>
                <a:tab pos="356235" algn="l"/>
              </a:tabLs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После завершения работы проверьте, чтобы ответ на каждое задание в бланках ответов №1и №2 был записан под правильным номером.</a:t>
            </a:r>
          </a:p>
          <a:p>
            <a:pPr marL="355600" marR="5080" indent="-342900">
              <a:lnSpc>
                <a:spcPct val="102499"/>
              </a:lnSpc>
              <a:spcBef>
                <a:spcPts val="45"/>
              </a:spcBef>
              <a:buChar char="•"/>
              <a:tabLst>
                <a:tab pos="355600" algn="l"/>
                <a:tab pos="356235" algn="l"/>
              </a:tabLst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ct val="102499"/>
              </a:lnSpc>
              <a:spcBef>
                <a:spcPts val="45"/>
              </a:spcBef>
              <a:tabLst>
                <a:tab pos="355600" algn="l"/>
                <a:tab pos="356235" algn="l"/>
              </a:tabLst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>
              <a:lnSpc>
                <a:spcPct val="102499"/>
              </a:lnSpc>
              <a:spcBef>
                <a:spcPts val="45"/>
              </a:spcBef>
              <a:buChar char="•"/>
              <a:tabLst>
                <a:tab pos="355600" algn="l"/>
                <a:tab pos="356235" algn="l"/>
              </a:tabLst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ct val="102499"/>
              </a:lnSpc>
              <a:spcBef>
                <a:spcPts val="45"/>
              </a:spcBef>
              <a:tabLst>
                <a:tab pos="355600" algn="l"/>
                <a:tab pos="356235" algn="l"/>
              </a:tabLs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Желаем успехов!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1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88976"/>
            <a:ext cx="990600" cy="123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47800" y="457200"/>
            <a:ext cx="5776849" cy="112466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Характеристика структуры и содержания КИМ ОГЭ.</a:t>
            </a:r>
            <a:br>
              <a:rPr lang="ru-RU" sz="24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</a:br>
            <a:endParaRPr sz="2400" b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2000" y="1524000"/>
            <a:ext cx="7772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    </a:t>
            </a:r>
            <a:r>
              <a:rPr lang="ru-RU" dirty="0" smtClean="0"/>
              <a:t>Общее </a:t>
            </a:r>
            <a:r>
              <a:rPr lang="ru-RU" dirty="0"/>
              <a:t>количество заданий КИМ осталось неизменным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Работа </a:t>
            </a:r>
            <a:r>
              <a:rPr lang="ru-RU" dirty="0"/>
              <a:t>включает в себя </a:t>
            </a:r>
            <a:r>
              <a:rPr lang="ru-RU" b="1" dirty="0"/>
              <a:t>24 задания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b="1" dirty="0" smtClean="0"/>
              <a:t>16 </a:t>
            </a:r>
            <a:r>
              <a:rPr lang="ru-RU" b="1" dirty="0"/>
              <a:t>заданий </a:t>
            </a:r>
            <a:r>
              <a:rPr lang="ru-RU" dirty="0"/>
              <a:t>с кратким  ответом и </a:t>
            </a:r>
            <a:r>
              <a:rPr lang="ru-RU" b="1" dirty="0"/>
              <a:t>8 заданий </a:t>
            </a:r>
            <a:r>
              <a:rPr lang="ru-RU" dirty="0"/>
              <a:t>с развёрнутым ответом по темам: </a:t>
            </a:r>
            <a:endParaRPr lang="ru-RU" dirty="0" smtClean="0"/>
          </a:p>
          <a:p>
            <a:r>
              <a:rPr lang="ru-RU" dirty="0" smtClean="0"/>
              <a:t>-Человек </a:t>
            </a:r>
            <a:r>
              <a:rPr lang="ru-RU" dirty="0"/>
              <a:t>и общество, </a:t>
            </a:r>
            <a:endParaRPr lang="ru-RU" dirty="0" smtClean="0"/>
          </a:p>
          <a:p>
            <a:r>
              <a:rPr lang="ru-RU" dirty="0" smtClean="0"/>
              <a:t>-Сфера </a:t>
            </a:r>
            <a:r>
              <a:rPr lang="ru-RU" dirty="0"/>
              <a:t>духовной культуры, </a:t>
            </a:r>
            <a:endParaRPr lang="ru-RU" dirty="0" smtClean="0"/>
          </a:p>
          <a:p>
            <a:r>
              <a:rPr lang="ru-RU" dirty="0" smtClean="0"/>
              <a:t>-Экономика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-Социальная </a:t>
            </a:r>
            <a:r>
              <a:rPr lang="ru-RU" dirty="0"/>
              <a:t>сфера, </a:t>
            </a:r>
            <a:endParaRPr lang="ru-RU" dirty="0" smtClean="0"/>
          </a:p>
          <a:p>
            <a:r>
              <a:rPr lang="ru-RU" dirty="0" smtClean="0"/>
              <a:t>-Сфера </a:t>
            </a:r>
            <a:r>
              <a:rPr lang="ru-RU" dirty="0"/>
              <a:t>политики, </a:t>
            </a:r>
            <a:endParaRPr lang="ru-RU" dirty="0" smtClean="0"/>
          </a:p>
          <a:p>
            <a:r>
              <a:rPr lang="ru-RU" dirty="0" smtClean="0"/>
              <a:t>-Право</a:t>
            </a:r>
            <a:r>
              <a:rPr lang="ru-RU" dirty="0"/>
              <a:t>.</a:t>
            </a:r>
          </a:p>
          <a:p>
            <a:r>
              <a:rPr lang="ru-RU" dirty="0" smtClean="0"/>
              <a:t>    </a:t>
            </a:r>
            <a:r>
              <a:rPr lang="ru-RU" dirty="0"/>
              <a:t>Количество заданий с кратким ответом в виде одной цифры </a:t>
            </a:r>
            <a:r>
              <a:rPr lang="ru-RU" b="1" dirty="0"/>
              <a:t>сокращено с 14 до 13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Добавлено </a:t>
            </a:r>
            <a:r>
              <a:rPr lang="ru-RU" b="1" dirty="0"/>
              <a:t>задание 5</a:t>
            </a:r>
            <a:r>
              <a:rPr lang="ru-RU" dirty="0"/>
              <a:t> с развернутым ответом на анализ визуальной </a:t>
            </a:r>
            <a:r>
              <a:rPr lang="ru-RU" dirty="0" smtClean="0"/>
              <a:t>информации(пример будет рассмотрен).</a:t>
            </a:r>
          </a:p>
          <a:p>
            <a:r>
              <a:rPr lang="ru-RU" dirty="0" smtClean="0"/>
              <a:t> </a:t>
            </a:r>
            <a:r>
              <a:rPr lang="ru-RU" dirty="0"/>
              <a:t>Общий балл увеличен </a:t>
            </a:r>
            <a:r>
              <a:rPr lang="ru-RU" b="1" dirty="0"/>
              <a:t>с 35 до 37</a:t>
            </a:r>
            <a:r>
              <a:rPr lang="ru-RU" dirty="0"/>
              <a:t>. На выполнение экзаменационной работы отводится 3 часа (180 минут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62000" y="1247871"/>
            <a:ext cx="8035544" cy="680955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1043940" algn="just">
              <a:lnSpc>
                <a:spcPts val="2850"/>
              </a:lnSpc>
              <a:spcBef>
                <a:spcPts val="220"/>
              </a:spcBef>
              <a:tabLst>
                <a:tab pos="1205230" algn="l"/>
              </a:tabLst>
            </a:pPr>
            <a:endParaRPr lang="ru-RU" dirty="0" smtClean="0">
              <a:latin typeface="Times New Roman"/>
              <a:cs typeface="Times New Roman"/>
            </a:endParaRPr>
          </a:p>
          <a:p>
            <a:pPr lvl="0" algn="just"/>
            <a:r>
              <a:rPr lang="ru-RU" sz="1400" dirty="0">
                <a:solidFill>
                  <a:prstClr val="black"/>
                </a:solidFill>
              </a:rPr>
              <a:t> </a:t>
            </a:r>
            <a:r>
              <a:rPr lang="ru-RU" sz="1400" dirty="0" smtClean="0">
                <a:solidFill>
                  <a:prstClr val="black"/>
                </a:solidFill>
              </a:rPr>
              <a:t>   </a:t>
            </a:r>
            <a:r>
              <a:rPr lang="ru-RU" sz="1600" dirty="0" smtClean="0">
                <a:solidFill>
                  <a:prstClr val="black"/>
                </a:solidFill>
              </a:rPr>
              <a:t>К </a:t>
            </a:r>
            <a:r>
              <a:rPr lang="ru-RU" sz="1600" dirty="0">
                <a:solidFill>
                  <a:prstClr val="black"/>
                </a:solidFill>
              </a:rPr>
              <a:t>каждому </a:t>
            </a:r>
            <a:r>
              <a:rPr lang="ru-RU" sz="1600" b="1" dirty="0">
                <a:solidFill>
                  <a:prstClr val="black"/>
                </a:solidFill>
              </a:rPr>
              <a:t>заданию  2–4, 7–11, 13, 14, 16–18 </a:t>
            </a:r>
            <a:r>
              <a:rPr lang="ru-RU" sz="1600" dirty="0">
                <a:solidFill>
                  <a:prstClr val="black"/>
                </a:solidFill>
              </a:rPr>
              <a:t>предлагается четыре варианта ответа, из которых только один правильный.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</a:rPr>
              <a:t>   Задание считается </a:t>
            </a:r>
            <a:r>
              <a:rPr lang="ru-RU" sz="1600" b="1" dirty="0">
                <a:solidFill>
                  <a:prstClr val="black"/>
                </a:solidFill>
              </a:rPr>
              <a:t>выполненным верно</a:t>
            </a:r>
            <a:r>
              <a:rPr lang="ru-RU" sz="1600" dirty="0">
                <a:solidFill>
                  <a:prstClr val="black"/>
                </a:solidFill>
              </a:rPr>
              <a:t>, если участник экзамена записал номер правильного ответа.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</a:rPr>
              <a:t>   Задание считается </a:t>
            </a:r>
            <a:r>
              <a:rPr lang="ru-RU" sz="1600" b="1" dirty="0">
                <a:solidFill>
                  <a:prstClr val="black"/>
                </a:solidFill>
              </a:rPr>
              <a:t>невыполненным</a:t>
            </a:r>
            <a:r>
              <a:rPr lang="ru-RU" sz="1600" dirty="0">
                <a:solidFill>
                  <a:prstClr val="black"/>
                </a:solidFill>
              </a:rPr>
              <a:t> в следующих случаях:  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</a:rPr>
              <a:t>а) записан номер неправильного ответа;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</a:rPr>
              <a:t>б) записаны номера двух или более ответов, даже если среди них  указан и номер правильного ответа;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</a:rPr>
              <a:t>в) номер ответа не записан</a:t>
            </a:r>
            <a:r>
              <a:rPr lang="ru-RU" sz="1600" dirty="0" smtClean="0">
                <a:solidFill>
                  <a:prstClr val="black"/>
                </a:solidFill>
              </a:rPr>
              <a:t>.</a:t>
            </a:r>
          </a:p>
          <a:p>
            <a:pPr lvl="0" algn="just"/>
            <a:endParaRPr lang="ru-RU" sz="1600" dirty="0">
              <a:latin typeface="Times New Roman"/>
              <a:cs typeface="Times New Roman"/>
            </a:endParaRPr>
          </a:p>
          <a:p>
            <a:pPr marL="12700" marR="1043940" algn="just">
              <a:spcBef>
                <a:spcPts val="220"/>
              </a:spcBef>
              <a:tabLst>
                <a:tab pos="1205230" algn="l"/>
              </a:tabLst>
            </a:pPr>
            <a:r>
              <a:rPr lang="ru-RU" sz="1600" dirty="0" smtClean="0">
                <a:latin typeface="Times New Roman"/>
                <a:cs typeface="Times New Roman"/>
              </a:rPr>
              <a:t>   В заданиях </a:t>
            </a:r>
            <a:r>
              <a:rPr lang="ru-RU" sz="1600" b="1" dirty="0" smtClean="0">
                <a:latin typeface="Times New Roman"/>
                <a:cs typeface="Times New Roman"/>
              </a:rPr>
              <a:t>15,19</a:t>
            </a:r>
            <a:r>
              <a:rPr lang="ru-RU" sz="1600" dirty="0" smtClean="0">
                <a:latin typeface="Times New Roman"/>
                <a:cs typeface="Times New Roman"/>
              </a:rPr>
              <a:t> ответ дается в виде последовательности цифр (например,125), записанных без пробелов и разделительных символов,  а в задании</a:t>
            </a:r>
            <a:r>
              <a:rPr lang="ru-RU" sz="1600" b="1" dirty="0" smtClean="0">
                <a:latin typeface="Times New Roman"/>
                <a:cs typeface="Times New Roman"/>
              </a:rPr>
              <a:t> 20- </a:t>
            </a:r>
            <a:r>
              <a:rPr lang="ru-RU" sz="1600" dirty="0" smtClean="0">
                <a:latin typeface="Times New Roman"/>
                <a:cs typeface="Times New Roman"/>
              </a:rPr>
              <a:t>в виде слова или словосочетания (например, правительство).</a:t>
            </a:r>
          </a:p>
          <a:p>
            <a:pPr marL="12700" marR="1043940" algn="just">
              <a:spcBef>
                <a:spcPts val="220"/>
              </a:spcBef>
              <a:tabLst>
                <a:tab pos="1205230" algn="l"/>
              </a:tabLst>
            </a:pPr>
            <a:endParaRPr lang="ru-RU" sz="1600" dirty="0" smtClean="0">
              <a:latin typeface="Times New Roman"/>
              <a:cs typeface="Times New Roman"/>
            </a:endParaRPr>
          </a:p>
          <a:p>
            <a:pPr marL="12700" marR="5080" lvl="0" algn="just">
              <a:spcBef>
                <a:spcPts val="90"/>
              </a:spcBef>
            </a:pPr>
            <a:r>
              <a:rPr lang="ru-RU" sz="1600" spc="5" dirty="0" smtClean="0">
                <a:solidFill>
                  <a:prstClr val="black"/>
                </a:solidFill>
                <a:latin typeface="Times New Roman"/>
                <a:cs typeface="Times New Roman"/>
              </a:rPr>
              <a:t>  Ответы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на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задания 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cs typeface="Times New Roman"/>
              </a:rPr>
              <a:t>1,5, 6, 12, </a:t>
            </a:r>
            <a:r>
              <a:rPr lang="ru-RU" sz="1600" b="1" spc="-5" dirty="0">
                <a:solidFill>
                  <a:prstClr val="black"/>
                </a:solidFill>
                <a:latin typeface="Times New Roman"/>
                <a:cs typeface="Times New Roman"/>
              </a:rPr>
              <a:t>21–24  </a:t>
            </a:r>
            <a:r>
              <a:rPr lang="ru-RU" sz="1600" spc="-20" dirty="0">
                <a:solidFill>
                  <a:prstClr val="black"/>
                </a:solidFill>
                <a:latin typeface="Times New Roman"/>
                <a:cs typeface="Times New Roman"/>
              </a:rPr>
              <a:t>самостоятельно </a:t>
            </a:r>
            <a:r>
              <a:rPr lang="ru-RU" sz="1600" spc="-25" dirty="0">
                <a:solidFill>
                  <a:prstClr val="black"/>
                </a:solidFill>
                <a:latin typeface="Times New Roman"/>
                <a:cs typeface="Times New Roman"/>
              </a:rPr>
              <a:t>формулируются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и 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записываются </a:t>
            </a:r>
            <a:r>
              <a:rPr lang="ru-RU" sz="1600" spc="-25" dirty="0">
                <a:solidFill>
                  <a:prstClr val="black"/>
                </a:solidFill>
                <a:latin typeface="Times New Roman"/>
                <a:cs typeface="Times New Roman"/>
              </a:rPr>
              <a:t>экзаменуемым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в  </a:t>
            </a:r>
            <a:r>
              <a:rPr lang="ru-RU" sz="1600" spc="-20" dirty="0">
                <a:solidFill>
                  <a:prstClr val="black"/>
                </a:solidFill>
                <a:latin typeface="Times New Roman"/>
                <a:cs typeface="Times New Roman"/>
              </a:rPr>
              <a:t>развёрнутой </a:t>
            </a:r>
            <a:r>
              <a:rPr lang="ru-RU" sz="1600" spc="-25" dirty="0">
                <a:solidFill>
                  <a:prstClr val="black"/>
                </a:solidFill>
                <a:latin typeface="Times New Roman"/>
                <a:cs typeface="Times New Roman"/>
              </a:rPr>
              <a:t>форме. </a:t>
            </a:r>
            <a:r>
              <a:rPr lang="ru-RU" sz="1600" spc="-10" dirty="0">
                <a:solidFill>
                  <a:prstClr val="black"/>
                </a:solidFill>
                <a:latin typeface="Times New Roman"/>
                <a:cs typeface="Times New Roman"/>
              </a:rPr>
              <a:t>Проверка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их 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выполнения </a:t>
            </a:r>
            <a:r>
              <a:rPr lang="ru-RU" sz="1600" spc="-15" dirty="0">
                <a:solidFill>
                  <a:prstClr val="black"/>
                </a:solidFill>
                <a:latin typeface="Times New Roman"/>
                <a:cs typeface="Times New Roman"/>
              </a:rPr>
              <a:t>проводится </a:t>
            </a:r>
            <a:r>
              <a:rPr lang="ru-RU" sz="1600" spc="-10" dirty="0">
                <a:solidFill>
                  <a:prstClr val="black"/>
                </a:solidFill>
                <a:latin typeface="Times New Roman"/>
                <a:cs typeface="Times New Roman"/>
              </a:rPr>
              <a:t>экспертами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на  </a:t>
            </a:r>
            <a:r>
              <a:rPr lang="ru-RU" sz="1600" spc="-25" dirty="0">
                <a:solidFill>
                  <a:prstClr val="black"/>
                </a:solidFill>
                <a:latin typeface="Times New Roman"/>
                <a:cs typeface="Times New Roman"/>
              </a:rPr>
              <a:t>основе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специально </a:t>
            </a:r>
            <a:r>
              <a:rPr lang="ru-RU" sz="1600" spc="-20" dirty="0">
                <a:solidFill>
                  <a:prstClr val="black"/>
                </a:solidFill>
                <a:latin typeface="Times New Roman"/>
                <a:cs typeface="Times New Roman"/>
              </a:rPr>
              <a:t>разработанной  </a:t>
            </a:r>
            <a:r>
              <a:rPr lang="ru-RU" sz="1600" spc="-10" dirty="0">
                <a:solidFill>
                  <a:prstClr val="black"/>
                </a:solidFill>
                <a:latin typeface="Times New Roman"/>
                <a:cs typeface="Times New Roman"/>
              </a:rPr>
              <a:t>системы</a:t>
            </a:r>
            <a:r>
              <a:rPr lang="ru-RU" sz="16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spc="-5" dirty="0" smtClean="0">
                <a:solidFill>
                  <a:prstClr val="black"/>
                </a:solidFill>
                <a:latin typeface="Times New Roman"/>
                <a:cs typeface="Times New Roman"/>
              </a:rPr>
              <a:t>критериев.</a:t>
            </a:r>
            <a:endParaRPr lang="ru-RU" sz="16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1043940" algn="just">
              <a:spcBef>
                <a:spcPts val="220"/>
              </a:spcBef>
              <a:tabLst>
                <a:tab pos="1205230" algn="l"/>
              </a:tabLst>
            </a:pPr>
            <a:endParaRPr lang="ru-RU" sz="1600" dirty="0">
              <a:latin typeface="Times New Roman"/>
              <a:cs typeface="Times New Roman"/>
            </a:endParaRPr>
          </a:p>
          <a:p>
            <a:pPr marL="12700" marR="1043940" algn="just">
              <a:spcBef>
                <a:spcPts val="220"/>
              </a:spcBef>
              <a:tabLst>
                <a:tab pos="1205230" algn="l"/>
              </a:tabLst>
            </a:pPr>
            <a:endParaRPr lang="ru-RU" sz="1600" dirty="0" smtClean="0">
              <a:latin typeface="Times New Roman"/>
              <a:cs typeface="Times New Roman"/>
            </a:endParaRPr>
          </a:p>
          <a:p>
            <a:pPr marL="12700" marR="1043940" algn="just">
              <a:lnSpc>
                <a:spcPts val="2850"/>
              </a:lnSpc>
              <a:spcBef>
                <a:spcPts val="220"/>
              </a:spcBef>
              <a:tabLst>
                <a:tab pos="1205230" algn="l"/>
              </a:tabLst>
            </a:pPr>
            <a:endParaRPr lang="ru-RU" sz="1600" b="1" dirty="0">
              <a:latin typeface="Times New Roman"/>
              <a:cs typeface="Times New Roman"/>
            </a:endParaRPr>
          </a:p>
          <a:p>
            <a:pPr marL="12700" marR="1043940">
              <a:lnSpc>
                <a:spcPts val="2850"/>
              </a:lnSpc>
              <a:spcBef>
                <a:spcPts val="220"/>
              </a:spcBef>
              <a:tabLst>
                <a:tab pos="1205230" algn="l"/>
              </a:tabLst>
            </a:pPr>
            <a:endParaRPr lang="ru-RU" sz="1600" b="1" dirty="0" smtClean="0">
              <a:latin typeface="Times New Roman"/>
              <a:cs typeface="Times New Roman"/>
            </a:endParaRPr>
          </a:p>
          <a:p>
            <a:pPr marL="12700" marR="1043940">
              <a:lnSpc>
                <a:spcPts val="2850"/>
              </a:lnSpc>
              <a:spcBef>
                <a:spcPts val="220"/>
              </a:spcBef>
              <a:tabLst>
                <a:tab pos="1205230" algn="l"/>
              </a:tabLst>
            </a:pPr>
            <a:endParaRPr lang="ru-RU" sz="1600" b="1" dirty="0">
              <a:latin typeface="Times New Roman"/>
              <a:cs typeface="Times New Roman"/>
            </a:endParaRPr>
          </a:p>
          <a:p>
            <a:pPr marL="12700" marR="1043940">
              <a:lnSpc>
                <a:spcPts val="2850"/>
              </a:lnSpc>
              <a:spcBef>
                <a:spcPts val="220"/>
              </a:spcBef>
              <a:tabLst>
                <a:tab pos="1205230" algn="l"/>
              </a:tabLst>
            </a:pPr>
            <a:endParaRPr sz="24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238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387" y="188976"/>
            <a:ext cx="990600" cy="123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2362200"/>
            <a:ext cx="75438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0" algn="just">
              <a:spcBef>
                <a:spcPts val="670"/>
              </a:spcBef>
            </a:pPr>
            <a:r>
              <a:rPr lang="ru-RU" b="1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 Каждое </a:t>
            </a:r>
            <a:r>
              <a:rPr lang="ru-RU" b="1" spc="-15" dirty="0">
                <a:solidFill>
                  <a:prstClr val="black"/>
                </a:solidFill>
                <a:latin typeface="Times New Roman"/>
                <a:cs typeface="Times New Roman"/>
              </a:rPr>
              <a:t>задание </a:t>
            </a:r>
            <a:r>
              <a:rPr lang="ru-RU" b="1" spc="-10" dirty="0">
                <a:solidFill>
                  <a:prstClr val="black"/>
                </a:solidFill>
                <a:latin typeface="Times New Roman"/>
                <a:cs typeface="Times New Roman"/>
              </a:rPr>
              <a:t>проверяет </a:t>
            </a:r>
            <a:r>
              <a:rPr lang="ru-RU" b="1" spc="-15" dirty="0">
                <a:solidFill>
                  <a:prstClr val="black"/>
                </a:solidFill>
                <a:latin typeface="Times New Roman"/>
                <a:cs typeface="Times New Roman"/>
              </a:rPr>
              <a:t>определённое</a:t>
            </a:r>
            <a:r>
              <a:rPr lang="ru-RU" b="1" spc="29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b="1" spc="-25" dirty="0">
                <a:solidFill>
                  <a:prstClr val="black"/>
                </a:solidFill>
                <a:latin typeface="Times New Roman"/>
                <a:cs typeface="Times New Roman"/>
              </a:rPr>
              <a:t>умение.</a:t>
            </a:r>
            <a:endParaRPr lang="ru-RU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lvl="0" algn="just">
              <a:spcBef>
                <a:spcPts val="575"/>
              </a:spcBef>
            </a:pPr>
            <a:r>
              <a:rPr lang="ru-RU" b="1" spc="-15" dirty="0" smtClean="0">
                <a:solidFill>
                  <a:prstClr val="black"/>
                </a:solidFill>
                <a:latin typeface="Times New Roman"/>
                <a:cs typeface="Times New Roman"/>
              </a:rPr>
              <a:t>  Задание 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1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 – </a:t>
            </a:r>
            <a:r>
              <a:rPr lang="ru-RU" spc="-25" dirty="0">
                <a:solidFill>
                  <a:prstClr val="black"/>
                </a:solidFill>
                <a:latin typeface="Times New Roman"/>
                <a:cs typeface="Times New Roman"/>
              </a:rPr>
              <a:t>умение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знать/понимать: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социальные</a:t>
            </a:r>
            <a:r>
              <a:rPr lang="ru-RU" spc="1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свойства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solidFill>
                  <a:prstClr val="black"/>
                </a:solidFill>
                <a:latin typeface="Times New Roman"/>
                <a:cs typeface="Times New Roman"/>
              </a:rPr>
              <a:t>человека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,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его взаимодействие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с </a:t>
            </a:r>
            <a:r>
              <a:rPr lang="ru-RU" spc="-20" dirty="0">
                <a:solidFill>
                  <a:prstClr val="black"/>
                </a:solidFill>
                <a:latin typeface="Times New Roman"/>
                <a:cs typeface="Times New Roman"/>
              </a:rPr>
              <a:t>другими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людьми;</a:t>
            </a:r>
            <a:r>
              <a:rPr lang="ru-RU" spc="26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сущность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solidFill>
                  <a:prstClr val="black"/>
                </a:solidFill>
                <a:latin typeface="Times New Roman"/>
                <a:cs typeface="Times New Roman"/>
              </a:rPr>
              <a:t>общества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как формы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совместной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деятельности</a:t>
            </a:r>
            <a:r>
              <a:rPr lang="ru-RU" spc="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людей;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характерные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черты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и признаки основных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сфер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жизни 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общества; содержание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и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значение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социальных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норм,  </a:t>
            </a:r>
            <a:r>
              <a:rPr lang="ru-RU" spc="-15" dirty="0">
                <a:solidFill>
                  <a:prstClr val="black"/>
                </a:solidFill>
                <a:latin typeface="Times New Roman"/>
                <a:cs typeface="Times New Roman"/>
              </a:rPr>
              <a:t>регулирующих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общественные</a:t>
            </a:r>
            <a:r>
              <a:rPr lang="ru-RU" spc="1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отношения.</a:t>
            </a:r>
          </a:p>
          <a:p>
            <a:pPr marL="12700" marR="187960" lvl="0" indent="66675" algn="just">
              <a:spcBef>
                <a:spcPts val="575"/>
              </a:spcBef>
            </a:pPr>
            <a:r>
              <a:rPr lang="ru-RU" b="1" spc="-15" dirty="0" smtClean="0">
                <a:solidFill>
                  <a:prstClr val="black"/>
                </a:solidFill>
                <a:latin typeface="Times New Roman"/>
                <a:cs typeface="Times New Roman"/>
              </a:rPr>
              <a:t> Задания </a:t>
            </a:r>
            <a:r>
              <a:rPr lang="ru-RU" b="1" dirty="0">
                <a:solidFill>
                  <a:prstClr val="black"/>
                </a:solidFill>
                <a:latin typeface="Times New Roman"/>
                <a:cs typeface="Times New Roman"/>
              </a:rPr>
              <a:t>4,  9, 11, 14, 15, 18, 20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– </a:t>
            </a:r>
            <a:r>
              <a:rPr lang="ru-RU" spc="-25" dirty="0">
                <a:solidFill>
                  <a:prstClr val="black"/>
                </a:solidFill>
                <a:latin typeface="Times New Roman"/>
                <a:cs typeface="Times New Roman"/>
              </a:rPr>
              <a:t>умение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объяснять 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взаимосвязи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изученных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социальных объектов (включая 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взаимодействия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общества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и природы,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человека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и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общества, 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сфер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общественной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жизни,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гражданина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и</a:t>
            </a:r>
            <a:r>
              <a:rPr lang="ru-RU" spc="14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-15" dirty="0">
                <a:solidFill>
                  <a:prstClr val="black"/>
                </a:solidFill>
                <a:latin typeface="Times New Roman"/>
                <a:cs typeface="Times New Roman"/>
              </a:rPr>
              <a:t>государства).</a:t>
            </a:r>
            <a:endParaRPr lang="ru-RU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09800" y="685800"/>
            <a:ext cx="4572000" cy="12114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45415" marR="143510" algn="ctr">
              <a:lnSpc>
                <a:spcPct val="100800"/>
              </a:lnSpc>
              <a:spcBef>
                <a:spcPts val="95"/>
              </a:spcBef>
            </a:pPr>
            <a:r>
              <a:rPr lang="ru-RU" sz="2400" b="1" spc="-15" dirty="0" smtClean="0">
                <a:latin typeface="Monotype Corsiva" pitchFamily="66" charset="0"/>
                <a:cs typeface="Times New Roman" pitchFamily="18" charset="0"/>
              </a:rPr>
              <a:t>Распределение заданий КИМ ОГЭ по содержанию, проверяемым умениям и способам деятельности</a:t>
            </a:r>
            <a:endParaRPr lang="ru-RU" sz="2400" dirty="0"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387" y="188976"/>
            <a:ext cx="990600" cy="123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6575" y="1366202"/>
            <a:ext cx="7588884" cy="448199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299"/>
              </a:lnSpc>
              <a:spcBef>
                <a:spcPts val="90"/>
              </a:spcBef>
              <a:tabLst>
                <a:tab pos="355600" algn="l"/>
                <a:tab pos="356235" algn="l"/>
              </a:tabLst>
            </a:pPr>
            <a:r>
              <a:rPr lang="ru-RU" b="1" spc="-15" dirty="0" smtClean="0">
                <a:latin typeface="Times New Roman"/>
                <a:cs typeface="Times New Roman"/>
              </a:rPr>
              <a:t>  </a:t>
            </a:r>
            <a:r>
              <a:rPr b="1" spc="-15" dirty="0" err="1" smtClean="0">
                <a:latin typeface="Times New Roman"/>
                <a:cs typeface="Times New Roman"/>
              </a:rPr>
              <a:t>Задания</a:t>
            </a:r>
            <a:r>
              <a:rPr b="1" spc="-15" dirty="0" smtClean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2, </a:t>
            </a:r>
            <a:r>
              <a:rPr lang="ru-RU" b="1" dirty="0" smtClean="0">
                <a:latin typeface="Times New Roman"/>
                <a:cs typeface="Times New Roman"/>
              </a:rPr>
              <a:t>3</a:t>
            </a:r>
            <a:r>
              <a:rPr b="1" dirty="0" smtClean="0">
                <a:latin typeface="Times New Roman"/>
                <a:cs typeface="Times New Roman"/>
              </a:rPr>
              <a:t>, </a:t>
            </a:r>
            <a:r>
              <a:rPr b="1" dirty="0">
                <a:latin typeface="Times New Roman"/>
                <a:cs typeface="Times New Roman"/>
              </a:rPr>
              <a:t>6, 8, 13, </a:t>
            </a:r>
            <a:r>
              <a:rPr b="1" spc="-5" dirty="0">
                <a:latin typeface="Times New Roman"/>
                <a:cs typeface="Times New Roman"/>
              </a:rPr>
              <a:t>17 </a:t>
            </a:r>
            <a:r>
              <a:rPr dirty="0">
                <a:latin typeface="Times New Roman"/>
                <a:cs typeface="Times New Roman"/>
              </a:rPr>
              <a:t>– </a:t>
            </a:r>
            <a:r>
              <a:rPr spc="-25" dirty="0">
                <a:latin typeface="Times New Roman"/>
                <a:cs typeface="Times New Roman"/>
              </a:rPr>
              <a:t>умение </a:t>
            </a:r>
            <a:r>
              <a:rPr spc="-10" dirty="0">
                <a:latin typeface="Times New Roman"/>
                <a:cs typeface="Times New Roman"/>
              </a:rPr>
              <a:t>приводить примеры  </a:t>
            </a:r>
            <a:r>
              <a:rPr spc="-5" dirty="0">
                <a:latin typeface="Times New Roman"/>
                <a:cs typeface="Times New Roman"/>
              </a:rPr>
              <a:t>социальных </a:t>
            </a:r>
            <a:r>
              <a:rPr dirty="0">
                <a:latin typeface="Times New Roman"/>
                <a:cs typeface="Times New Roman"/>
              </a:rPr>
              <a:t>объектов </a:t>
            </a:r>
            <a:r>
              <a:rPr spc="-10" dirty="0">
                <a:latin typeface="Times New Roman"/>
                <a:cs typeface="Times New Roman"/>
              </a:rPr>
              <a:t>определённого типа, </a:t>
            </a:r>
            <a:r>
              <a:rPr spc="-5" dirty="0">
                <a:latin typeface="Times New Roman"/>
                <a:cs typeface="Times New Roman"/>
              </a:rPr>
              <a:t>социальных  отношений, </a:t>
            </a:r>
            <a:r>
              <a:rPr dirty="0">
                <a:latin typeface="Times New Roman"/>
                <a:cs typeface="Times New Roman"/>
              </a:rPr>
              <a:t>а также </a:t>
            </a:r>
            <a:r>
              <a:rPr spc="-20" dirty="0">
                <a:latin typeface="Times New Roman"/>
                <a:cs typeface="Times New Roman"/>
              </a:rPr>
              <a:t>ситуаций, регулируемых </a:t>
            </a:r>
            <a:r>
              <a:rPr spc="-5" dirty="0">
                <a:latin typeface="Times New Roman"/>
                <a:cs typeface="Times New Roman"/>
              </a:rPr>
              <a:t>различными  </a:t>
            </a:r>
            <a:r>
              <a:rPr spc="-15" dirty="0">
                <a:latin typeface="Times New Roman"/>
                <a:cs typeface="Times New Roman"/>
              </a:rPr>
              <a:t>видами </a:t>
            </a:r>
            <a:r>
              <a:rPr spc="-5" dirty="0">
                <a:latin typeface="Times New Roman"/>
                <a:cs typeface="Times New Roman"/>
              </a:rPr>
              <a:t>социальных </a:t>
            </a:r>
            <a:r>
              <a:rPr spc="-10" dirty="0">
                <a:latin typeface="Times New Roman"/>
                <a:cs typeface="Times New Roman"/>
              </a:rPr>
              <a:t>норм, </a:t>
            </a:r>
            <a:r>
              <a:rPr spc="-5" dirty="0">
                <a:latin typeface="Times New Roman"/>
                <a:cs typeface="Times New Roman"/>
              </a:rPr>
              <a:t>деятельности </a:t>
            </a:r>
            <a:r>
              <a:rPr spc="-10" dirty="0">
                <a:latin typeface="Times New Roman"/>
                <a:cs typeface="Times New Roman"/>
              </a:rPr>
              <a:t>людей </a:t>
            </a:r>
            <a:r>
              <a:rPr dirty="0">
                <a:latin typeface="Times New Roman"/>
                <a:cs typeface="Times New Roman"/>
              </a:rPr>
              <a:t>в  различных </a:t>
            </a:r>
            <a:r>
              <a:rPr spc="-10" dirty="0">
                <a:latin typeface="Times New Roman"/>
                <a:cs typeface="Times New Roman"/>
              </a:rPr>
              <a:t>сферах </a:t>
            </a:r>
            <a:r>
              <a:rPr dirty="0">
                <a:latin typeface="Times New Roman"/>
                <a:cs typeface="Times New Roman"/>
              </a:rPr>
              <a:t>И/ИЛИ </a:t>
            </a:r>
            <a:r>
              <a:rPr spc="-25" dirty="0">
                <a:latin typeface="Times New Roman"/>
                <a:cs typeface="Times New Roman"/>
              </a:rPr>
              <a:t>умение </a:t>
            </a:r>
            <a:r>
              <a:rPr spc="-5" dirty="0">
                <a:latin typeface="Times New Roman"/>
                <a:cs typeface="Times New Roman"/>
              </a:rPr>
              <a:t>решать </a:t>
            </a:r>
            <a:r>
              <a:rPr dirty="0">
                <a:latin typeface="Times New Roman"/>
                <a:cs typeface="Times New Roman"/>
              </a:rPr>
              <a:t>в </a:t>
            </a:r>
            <a:r>
              <a:rPr spc="-5" dirty="0">
                <a:latin typeface="Times New Roman"/>
                <a:cs typeface="Times New Roman"/>
              </a:rPr>
              <a:t>рамках  </a:t>
            </a:r>
            <a:r>
              <a:rPr spc="-15" dirty="0">
                <a:latin typeface="Times New Roman"/>
                <a:cs typeface="Times New Roman"/>
              </a:rPr>
              <a:t>изученного материала </a:t>
            </a:r>
            <a:r>
              <a:rPr spc="-5" dirty="0">
                <a:latin typeface="Times New Roman"/>
                <a:cs typeface="Times New Roman"/>
              </a:rPr>
              <a:t>познавательные </a:t>
            </a:r>
            <a:r>
              <a:rPr dirty="0">
                <a:latin typeface="Times New Roman"/>
                <a:cs typeface="Times New Roman"/>
              </a:rPr>
              <a:t>и </a:t>
            </a:r>
            <a:r>
              <a:rPr spc="-5" dirty="0">
                <a:latin typeface="Times New Roman"/>
                <a:cs typeface="Times New Roman"/>
              </a:rPr>
              <a:t>практические  </a:t>
            </a:r>
            <a:r>
              <a:rPr spc="-10" dirty="0">
                <a:latin typeface="Times New Roman"/>
                <a:cs typeface="Times New Roman"/>
              </a:rPr>
              <a:t>задачи, </a:t>
            </a:r>
            <a:r>
              <a:rPr spc="-5" dirty="0">
                <a:latin typeface="Times New Roman"/>
                <a:cs typeface="Times New Roman"/>
              </a:rPr>
              <a:t>отражающие типичные </a:t>
            </a:r>
            <a:r>
              <a:rPr spc="-20" dirty="0">
                <a:latin typeface="Times New Roman"/>
                <a:cs typeface="Times New Roman"/>
              </a:rPr>
              <a:t>ситуации </a:t>
            </a:r>
            <a:r>
              <a:rPr dirty="0">
                <a:latin typeface="Times New Roman"/>
                <a:cs typeface="Times New Roman"/>
              </a:rPr>
              <a:t>в различных  </a:t>
            </a:r>
            <a:r>
              <a:rPr spc="-10" dirty="0">
                <a:latin typeface="Times New Roman"/>
                <a:cs typeface="Times New Roman"/>
              </a:rPr>
              <a:t>сферах </a:t>
            </a:r>
            <a:r>
              <a:rPr spc="-5" dirty="0">
                <a:latin typeface="Times New Roman"/>
                <a:cs typeface="Times New Roman"/>
              </a:rPr>
              <a:t>деятельности </a:t>
            </a:r>
            <a:r>
              <a:rPr spc="-10" dirty="0" err="1">
                <a:latin typeface="Times New Roman"/>
                <a:cs typeface="Times New Roman"/>
              </a:rPr>
              <a:t>человека</a:t>
            </a:r>
            <a:r>
              <a:rPr spc="-10" dirty="0" smtClean="0">
                <a:latin typeface="Times New Roman"/>
                <a:cs typeface="Times New Roman"/>
              </a:rPr>
              <a:t>.</a:t>
            </a:r>
            <a:endParaRPr lang="ru-RU" spc="-1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299"/>
              </a:lnSpc>
              <a:spcBef>
                <a:spcPts val="90"/>
              </a:spcBef>
              <a:tabLst>
                <a:tab pos="355600" algn="l"/>
                <a:tab pos="356235" algn="l"/>
              </a:tabLst>
            </a:pPr>
            <a:r>
              <a:rPr lang="ru-RU" b="1" spc="-10" dirty="0" smtClean="0">
                <a:latin typeface="Times New Roman"/>
                <a:cs typeface="Times New Roman"/>
              </a:rPr>
              <a:t>  Задания 5 и 12</a:t>
            </a:r>
            <a:r>
              <a:rPr lang="ru-RU" spc="-10" dirty="0" smtClean="0">
                <a:latin typeface="Times New Roman"/>
                <a:cs typeface="Times New Roman"/>
              </a:rPr>
              <a:t>-умения осуществлять поиск социальной информации по заданной теме из</a:t>
            </a:r>
            <a:r>
              <a:rPr spc="-10" dirty="0" smtClean="0"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latin typeface="Times New Roman"/>
                <a:cs typeface="Times New Roman"/>
              </a:rPr>
              <a:t>фотоизображения и оценивать поведение людей с точки зрения социальных норм, экономической рациональности.</a:t>
            </a:r>
          </a:p>
          <a:p>
            <a:pPr marL="12700" marR="5080" algn="just">
              <a:lnSpc>
                <a:spcPct val="100299"/>
              </a:lnSpc>
              <a:spcBef>
                <a:spcPts val="90"/>
              </a:spcBef>
              <a:tabLst>
                <a:tab pos="355600" algn="l"/>
                <a:tab pos="356235" algn="l"/>
              </a:tabLst>
            </a:pPr>
            <a:r>
              <a:rPr lang="ru-RU" b="1" spc="-15" dirty="0" smtClean="0">
                <a:latin typeface="Times New Roman"/>
                <a:cs typeface="Times New Roman"/>
              </a:rPr>
              <a:t>  </a:t>
            </a:r>
            <a:r>
              <a:rPr b="1" spc="-15" dirty="0" err="1" smtClean="0">
                <a:latin typeface="Times New Roman"/>
                <a:cs typeface="Times New Roman"/>
              </a:rPr>
              <a:t>Задания</a:t>
            </a:r>
            <a:r>
              <a:rPr b="1" spc="-15" dirty="0" smtClean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7, 10, </a:t>
            </a:r>
            <a:r>
              <a:rPr b="1" spc="-5" dirty="0">
                <a:latin typeface="Times New Roman"/>
                <a:cs typeface="Times New Roman"/>
              </a:rPr>
              <a:t>16 </a:t>
            </a:r>
            <a:r>
              <a:rPr dirty="0">
                <a:latin typeface="Times New Roman"/>
                <a:cs typeface="Times New Roman"/>
              </a:rPr>
              <a:t>– </a:t>
            </a:r>
            <a:r>
              <a:rPr spc="-25" dirty="0">
                <a:latin typeface="Times New Roman"/>
                <a:cs typeface="Times New Roman"/>
              </a:rPr>
              <a:t>умение </a:t>
            </a:r>
            <a:r>
              <a:rPr spc="-5" dirty="0">
                <a:latin typeface="Times New Roman"/>
                <a:cs typeface="Times New Roman"/>
              </a:rPr>
              <a:t>описывать основные  социальные </a:t>
            </a:r>
            <a:r>
              <a:rPr spc="5" dirty="0">
                <a:latin typeface="Times New Roman"/>
                <a:cs typeface="Times New Roman"/>
              </a:rPr>
              <a:t>объекты, </a:t>
            </a:r>
            <a:r>
              <a:rPr spc="-5" dirty="0">
                <a:latin typeface="Times New Roman"/>
                <a:cs typeface="Times New Roman"/>
              </a:rPr>
              <a:t>явления, </a:t>
            </a:r>
            <a:r>
              <a:rPr spc="-10" dirty="0">
                <a:latin typeface="Times New Roman"/>
                <a:cs typeface="Times New Roman"/>
              </a:rPr>
              <a:t>процессы </a:t>
            </a:r>
            <a:r>
              <a:rPr dirty="0">
                <a:latin typeface="Times New Roman"/>
                <a:cs typeface="Times New Roman"/>
              </a:rPr>
              <a:t>с </a:t>
            </a:r>
            <a:r>
              <a:rPr spc="-10" dirty="0" err="1">
                <a:latin typeface="Times New Roman"/>
                <a:cs typeface="Times New Roman"/>
              </a:rPr>
              <a:t>выделением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5" dirty="0" err="1" smtClean="0">
                <a:latin typeface="Times New Roman"/>
                <a:cs typeface="Times New Roman"/>
              </a:rPr>
              <a:t>их</a:t>
            </a:r>
            <a:r>
              <a:rPr lang="ru-RU" dirty="0">
                <a:latin typeface="Times New Roman"/>
                <a:cs typeface="Times New Roman"/>
              </a:rPr>
              <a:t> </a:t>
            </a:r>
            <a:r>
              <a:rPr spc="-15" dirty="0" err="1" smtClean="0">
                <a:latin typeface="Times New Roman"/>
                <a:cs typeface="Times New Roman"/>
              </a:rPr>
              <a:t>существенных</a:t>
            </a:r>
            <a:r>
              <a:rPr spc="-15" dirty="0" smtClean="0">
                <a:latin typeface="Times New Roman"/>
                <a:cs typeface="Times New Roman"/>
              </a:rPr>
              <a:t> </a:t>
            </a:r>
            <a:r>
              <a:rPr spc="-5" dirty="0">
                <a:latin typeface="Times New Roman"/>
                <a:cs typeface="Times New Roman"/>
              </a:rPr>
              <a:t>признаков, </a:t>
            </a:r>
            <a:r>
              <a:rPr spc="-15" dirty="0">
                <a:latin typeface="Times New Roman"/>
                <a:cs typeface="Times New Roman"/>
              </a:rPr>
              <a:t>структурных </a:t>
            </a:r>
            <a:r>
              <a:rPr spc="-10" dirty="0" err="1">
                <a:latin typeface="Times New Roman"/>
                <a:cs typeface="Times New Roman"/>
              </a:rPr>
              <a:t>элементов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dirty="0" smtClean="0">
                <a:latin typeface="Times New Roman"/>
                <a:cs typeface="Times New Roman"/>
              </a:rPr>
              <a:t>и</a:t>
            </a:r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spc="-5" dirty="0" err="1" smtClean="0">
                <a:latin typeface="Times New Roman"/>
                <a:cs typeface="Times New Roman"/>
              </a:rPr>
              <a:t>основных</a:t>
            </a:r>
            <a:r>
              <a:rPr spc="-85" dirty="0" smtClean="0">
                <a:latin typeface="Times New Roman"/>
                <a:cs typeface="Times New Roman"/>
              </a:rPr>
              <a:t> </a:t>
            </a:r>
            <a:r>
              <a:rPr spc="-10" dirty="0" err="1" smtClean="0">
                <a:latin typeface="Times New Roman"/>
                <a:cs typeface="Times New Roman"/>
              </a:rPr>
              <a:t>функций</a:t>
            </a:r>
            <a:r>
              <a:rPr lang="ru-RU" spc="-10" dirty="0" smtClean="0"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И/ИЛИ </a:t>
            </a:r>
            <a:r>
              <a:rPr lang="ru-RU" spc="-25" dirty="0">
                <a:solidFill>
                  <a:prstClr val="black"/>
                </a:solidFill>
                <a:latin typeface="Times New Roman"/>
                <a:cs typeface="Times New Roman"/>
              </a:rPr>
              <a:t>умение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решать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в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рамках  </a:t>
            </a:r>
            <a:r>
              <a:rPr lang="ru-RU" spc="-15" dirty="0">
                <a:solidFill>
                  <a:prstClr val="black"/>
                </a:solidFill>
                <a:latin typeface="Times New Roman"/>
                <a:cs typeface="Times New Roman"/>
              </a:rPr>
              <a:t>изученного материала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познавательные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и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практические 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задачи,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отражающие типичные </a:t>
            </a:r>
            <a:r>
              <a:rPr lang="ru-RU" spc="-20" dirty="0">
                <a:solidFill>
                  <a:prstClr val="black"/>
                </a:solidFill>
                <a:latin typeface="Times New Roman"/>
                <a:cs typeface="Times New Roman"/>
              </a:rPr>
              <a:t>ситуации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в различных 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сферах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деятельности </a:t>
            </a:r>
            <a:r>
              <a:rPr lang="ru-RU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человека.</a:t>
            </a:r>
          </a:p>
          <a:p>
            <a:pPr marL="12700" marR="5080" algn="just">
              <a:lnSpc>
                <a:spcPct val="100299"/>
              </a:lnSpc>
              <a:spcBef>
                <a:spcPts val="90"/>
              </a:spcBef>
              <a:tabLst>
                <a:tab pos="355600" algn="l"/>
                <a:tab pos="356235" algn="l"/>
              </a:tabLst>
            </a:pPr>
            <a:r>
              <a:rPr lang="ru-RU" b="1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 Задание 19</a:t>
            </a:r>
            <a:r>
              <a:rPr lang="ru-RU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-умение сравнивать социальные объекты, явления, процессы, их элементы и основные функции, выявлять их общие черты и различия.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426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387" y="188976"/>
            <a:ext cx="990600" cy="123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6575" y="1366202"/>
            <a:ext cx="7588884" cy="4533292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>
              <a:lnSpc>
                <a:spcPct val="102400"/>
              </a:lnSpc>
              <a:spcBef>
                <a:spcPts val="45"/>
              </a:spcBef>
              <a:tabLst>
                <a:tab pos="355600" algn="l"/>
                <a:tab pos="356235" algn="l"/>
              </a:tabLst>
            </a:pPr>
            <a:r>
              <a:rPr lang="ru-RU" b="1" spc="10" dirty="0" smtClean="0">
                <a:latin typeface="Times New Roman"/>
                <a:cs typeface="Times New Roman"/>
              </a:rPr>
              <a:t>  </a:t>
            </a:r>
            <a:r>
              <a:rPr b="1" spc="10" dirty="0" err="1" smtClean="0">
                <a:latin typeface="Times New Roman"/>
                <a:cs typeface="Times New Roman"/>
              </a:rPr>
              <a:t>Задания</a:t>
            </a:r>
            <a:r>
              <a:rPr b="1" spc="10" dirty="0" smtClean="0">
                <a:latin typeface="Times New Roman"/>
                <a:cs typeface="Times New Roman"/>
              </a:rPr>
              <a:t> </a:t>
            </a:r>
            <a:r>
              <a:rPr b="1" spc="40" dirty="0">
                <a:latin typeface="Times New Roman"/>
                <a:cs typeface="Times New Roman"/>
              </a:rPr>
              <a:t>21–24 </a:t>
            </a:r>
            <a:r>
              <a:rPr spc="5" dirty="0">
                <a:latin typeface="Times New Roman"/>
                <a:cs typeface="Times New Roman"/>
              </a:rPr>
              <a:t>объединены </a:t>
            </a:r>
            <a:r>
              <a:rPr spc="10" dirty="0">
                <a:latin typeface="Times New Roman"/>
                <a:cs typeface="Times New Roman"/>
              </a:rPr>
              <a:t>в </a:t>
            </a:r>
            <a:r>
              <a:rPr spc="-5" dirty="0">
                <a:latin typeface="Times New Roman"/>
                <a:cs typeface="Times New Roman"/>
              </a:rPr>
              <a:t>составное </a:t>
            </a:r>
            <a:r>
              <a:rPr spc="5" dirty="0">
                <a:latin typeface="Times New Roman"/>
                <a:cs typeface="Times New Roman"/>
              </a:rPr>
              <a:t>задание  </a:t>
            </a:r>
            <a:r>
              <a:rPr spc="10" dirty="0">
                <a:latin typeface="Times New Roman"/>
                <a:cs typeface="Times New Roman"/>
              </a:rPr>
              <a:t>с </a:t>
            </a:r>
            <a:r>
              <a:rPr spc="-10" dirty="0" err="1" smtClean="0">
                <a:latin typeface="Times New Roman"/>
                <a:cs typeface="Times New Roman"/>
              </a:rPr>
              <a:t>фрагментом</a:t>
            </a:r>
            <a:r>
              <a:rPr lang="ru-RU" spc="-10" dirty="0">
                <a:latin typeface="Times New Roman"/>
                <a:cs typeface="Times New Roman"/>
              </a:rPr>
              <a:t> </a:t>
            </a:r>
            <a:r>
              <a:rPr dirty="0" err="1" smtClean="0">
                <a:latin typeface="Times New Roman"/>
                <a:cs typeface="Times New Roman"/>
              </a:rPr>
              <a:t>адаптированного</a:t>
            </a:r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spc="-160" dirty="0" smtClean="0">
                <a:latin typeface="Times New Roman"/>
                <a:cs typeface="Times New Roman"/>
              </a:rPr>
              <a:t> </a:t>
            </a:r>
            <a:r>
              <a:rPr lang="ru-RU" spc="-160" dirty="0" smtClean="0">
                <a:latin typeface="Times New Roman"/>
                <a:cs typeface="Times New Roman"/>
              </a:rPr>
              <a:t> </a:t>
            </a:r>
            <a:r>
              <a:rPr spc="10" dirty="0" err="1" smtClean="0">
                <a:latin typeface="Times New Roman"/>
                <a:cs typeface="Times New Roman"/>
              </a:rPr>
              <a:t>научно-</a:t>
            </a:r>
            <a:r>
              <a:rPr spc="-15" dirty="0" err="1" smtClean="0">
                <a:latin typeface="Times New Roman"/>
                <a:cs typeface="Times New Roman"/>
              </a:rPr>
              <a:t>популярного</a:t>
            </a:r>
            <a:r>
              <a:rPr spc="-15" dirty="0" smtClean="0">
                <a:latin typeface="Times New Roman"/>
                <a:cs typeface="Times New Roman"/>
              </a:rPr>
              <a:t> </a:t>
            </a:r>
            <a:r>
              <a:rPr spc="-5" dirty="0">
                <a:latin typeface="Times New Roman"/>
                <a:cs typeface="Times New Roman"/>
              </a:rPr>
              <a:t>текста </a:t>
            </a:r>
            <a:r>
              <a:rPr spc="10" dirty="0">
                <a:latin typeface="Times New Roman"/>
                <a:cs typeface="Times New Roman"/>
              </a:rPr>
              <a:t>и </a:t>
            </a:r>
            <a:r>
              <a:rPr spc="-10" dirty="0">
                <a:latin typeface="Times New Roman"/>
                <a:cs typeface="Times New Roman"/>
              </a:rPr>
              <a:t>направлены </a:t>
            </a:r>
            <a:r>
              <a:rPr spc="15" dirty="0">
                <a:latin typeface="Times New Roman"/>
                <a:cs typeface="Times New Roman"/>
              </a:rPr>
              <a:t>на </a:t>
            </a:r>
            <a:r>
              <a:rPr spc="-5" dirty="0">
                <a:latin typeface="Times New Roman"/>
                <a:cs typeface="Times New Roman"/>
              </a:rPr>
              <a:t>проверку  </a:t>
            </a:r>
            <a:r>
              <a:rPr spc="-15" dirty="0">
                <a:latin typeface="Times New Roman"/>
                <a:cs typeface="Times New Roman"/>
              </a:rPr>
              <a:t>следующих </a:t>
            </a:r>
            <a:r>
              <a:rPr spc="-10" dirty="0">
                <a:latin typeface="Times New Roman"/>
                <a:cs typeface="Times New Roman"/>
              </a:rPr>
              <a:t>умений: </a:t>
            </a:r>
            <a:endParaRPr lang="ru-RU" spc="-10" dirty="0" smtClean="0">
              <a:latin typeface="Times New Roman"/>
              <a:cs typeface="Times New Roman"/>
            </a:endParaRPr>
          </a:p>
          <a:p>
            <a:pPr marL="12700" marR="5080">
              <a:lnSpc>
                <a:spcPct val="102400"/>
              </a:lnSpc>
              <a:spcBef>
                <a:spcPts val="45"/>
              </a:spcBef>
              <a:tabLst>
                <a:tab pos="355600" algn="l"/>
                <a:tab pos="356235" algn="l"/>
              </a:tabLst>
            </a:pPr>
            <a:r>
              <a:rPr lang="ru-RU" spc="-10" dirty="0" smtClean="0">
                <a:latin typeface="Times New Roman"/>
                <a:cs typeface="Times New Roman"/>
              </a:rPr>
              <a:t> -</a:t>
            </a:r>
            <a:r>
              <a:rPr spc="-5" dirty="0" err="1" smtClean="0">
                <a:latin typeface="Times New Roman"/>
                <a:cs typeface="Times New Roman"/>
              </a:rPr>
              <a:t>осуществлять</a:t>
            </a:r>
            <a:r>
              <a:rPr spc="-5" dirty="0" smtClean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поиск  </a:t>
            </a:r>
            <a:r>
              <a:rPr spc="-5" dirty="0">
                <a:latin typeface="Times New Roman"/>
                <a:cs typeface="Times New Roman"/>
              </a:rPr>
              <a:t>социальной </a:t>
            </a:r>
            <a:r>
              <a:rPr spc="5" dirty="0">
                <a:latin typeface="Times New Roman"/>
                <a:cs typeface="Times New Roman"/>
              </a:rPr>
              <a:t>информации </a:t>
            </a:r>
            <a:r>
              <a:rPr spc="20" dirty="0">
                <a:latin typeface="Times New Roman"/>
                <a:cs typeface="Times New Roman"/>
              </a:rPr>
              <a:t>по </a:t>
            </a:r>
            <a:r>
              <a:rPr spc="5" dirty="0">
                <a:latin typeface="Times New Roman"/>
                <a:cs typeface="Times New Roman"/>
              </a:rPr>
              <a:t>заданной </a:t>
            </a:r>
            <a:r>
              <a:rPr spc="-10" dirty="0">
                <a:latin typeface="Times New Roman"/>
                <a:cs typeface="Times New Roman"/>
              </a:rPr>
              <a:t>теме </a:t>
            </a:r>
            <a:r>
              <a:rPr spc="10" dirty="0">
                <a:latin typeface="Times New Roman"/>
                <a:cs typeface="Times New Roman"/>
              </a:rPr>
              <a:t>в  различных </a:t>
            </a:r>
            <a:r>
              <a:rPr spc="-5" dirty="0">
                <a:latin typeface="Times New Roman"/>
                <a:cs typeface="Times New Roman"/>
              </a:rPr>
              <a:t>её </a:t>
            </a:r>
            <a:r>
              <a:rPr spc="5" dirty="0">
                <a:latin typeface="Times New Roman"/>
                <a:cs typeface="Times New Roman"/>
              </a:rPr>
              <a:t>источниках </a:t>
            </a:r>
            <a:r>
              <a:rPr spc="-5" dirty="0">
                <a:latin typeface="Times New Roman"/>
                <a:cs typeface="Times New Roman"/>
              </a:rPr>
              <a:t>(материалах </a:t>
            </a:r>
            <a:r>
              <a:rPr spc="25" dirty="0">
                <a:latin typeface="Times New Roman"/>
                <a:cs typeface="Times New Roman"/>
              </a:rPr>
              <a:t>СМИ,  </a:t>
            </a:r>
            <a:r>
              <a:rPr spc="-10" dirty="0">
                <a:latin typeface="Times New Roman"/>
                <a:cs typeface="Times New Roman"/>
              </a:rPr>
              <a:t>учебном тексте, </a:t>
            </a:r>
            <a:r>
              <a:rPr spc="-15" dirty="0">
                <a:latin typeface="Times New Roman"/>
                <a:cs typeface="Times New Roman"/>
              </a:rPr>
              <a:t>других </a:t>
            </a:r>
            <a:r>
              <a:rPr spc="5" dirty="0">
                <a:latin typeface="Times New Roman"/>
                <a:cs typeface="Times New Roman"/>
              </a:rPr>
              <a:t>адаптированных  </a:t>
            </a:r>
            <a:r>
              <a:rPr dirty="0">
                <a:latin typeface="Times New Roman"/>
                <a:cs typeface="Times New Roman"/>
              </a:rPr>
              <a:t>источниках, статистических </a:t>
            </a:r>
            <a:r>
              <a:rPr spc="-10" dirty="0">
                <a:latin typeface="Times New Roman"/>
                <a:cs typeface="Times New Roman"/>
              </a:rPr>
              <a:t>материалах,  </a:t>
            </a:r>
            <a:r>
              <a:rPr spc="-5" dirty="0">
                <a:latin typeface="Times New Roman"/>
                <a:cs typeface="Times New Roman"/>
              </a:rPr>
              <a:t>носителях</a:t>
            </a:r>
            <a:r>
              <a:rPr spc="180" dirty="0">
                <a:latin typeface="Times New Roman"/>
                <a:cs typeface="Times New Roman"/>
              </a:rPr>
              <a:t> </a:t>
            </a:r>
            <a:r>
              <a:rPr spc="-5" dirty="0">
                <a:latin typeface="Times New Roman"/>
                <a:cs typeface="Times New Roman"/>
              </a:rPr>
              <a:t>аудиовизуальной	</a:t>
            </a:r>
            <a:r>
              <a:rPr dirty="0">
                <a:latin typeface="Times New Roman"/>
                <a:cs typeface="Times New Roman"/>
              </a:rPr>
              <a:t>информации </a:t>
            </a:r>
            <a:r>
              <a:rPr spc="10" dirty="0">
                <a:latin typeface="Times New Roman"/>
                <a:cs typeface="Times New Roman"/>
              </a:rPr>
              <a:t>и </a:t>
            </a:r>
            <a:r>
              <a:rPr dirty="0">
                <a:latin typeface="Times New Roman"/>
                <a:cs typeface="Times New Roman"/>
              </a:rPr>
              <a:t>т.п.)  </a:t>
            </a:r>
            <a:r>
              <a:rPr spc="5" dirty="0">
                <a:latin typeface="Times New Roman"/>
                <a:cs typeface="Times New Roman"/>
              </a:rPr>
              <a:t>(задания</a:t>
            </a:r>
            <a:r>
              <a:rPr spc="50" dirty="0">
                <a:latin typeface="Times New Roman"/>
                <a:cs typeface="Times New Roman"/>
              </a:rPr>
              <a:t> </a:t>
            </a:r>
            <a:r>
              <a:rPr spc="35" dirty="0">
                <a:latin typeface="Times New Roman"/>
                <a:cs typeface="Times New Roman"/>
              </a:rPr>
              <a:t>21–23</a:t>
            </a:r>
            <a:r>
              <a:rPr spc="35" dirty="0" smtClean="0">
                <a:latin typeface="Times New Roman"/>
                <a:cs typeface="Times New Roman"/>
              </a:rPr>
              <a:t>);</a:t>
            </a:r>
            <a:endParaRPr lang="ru-RU" spc="35" dirty="0" smtClean="0">
              <a:latin typeface="Times New Roman"/>
              <a:cs typeface="Times New Roman"/>
            </a:endParaRPr>
          </a:p>
          <a:p>
            <a:pPr marL="12700" lvl="0" algn="just">
              <a:spcBef>
                <a:spcPts val="125"/>
              </a:spcBef>
              <a:tabLst>
                <a:tab pos="431800" algn="l"/>
                <a:tab pos="432434" algn="l"/>
              </a:tabLst>
            </a:pPr>
            <a:r>
              <a:rPr lang="ru-RU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 -составлять </a:t>
            </a:r>
            <a:r>
              <a:rPr lang="ru-RU" spc="15" dirty="0">
                <a:solidFill>
                  <a:prstClr val="black"/>
                </a:solidFill>
                <a:latin typeface="Times New Roman"/>
                <a:cs typeface="Times New Roman"/>
              </a:rPr>
              <a:t>на их </a:t>
            </a:r>
            <a:r>
              <a:rPr lang="ru-RU" spc="-15" dirty="0">
                <a:solidFill>
                  <a:prstClr val="black"/>
                </a:solidFill>
                <a:latin typeface="Times New Roman"/>
                <a:cs typeface="Times New Roman"/>
              </a:rPr>
              <a:t>основе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план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(задание</a:t>
            </a:r>
            <a:r>
              <a:rPr lang="ru-RU" spc="8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15" dirty="0">
                <a:solidFill>
                  <a:prstClr val="black"/>
                </a:solidFill>
                <a:latin typeface="Times New Roman"/>
                <a:cs typeface="Times New Roman"/>
              </a:rPr>
              <a:t>21);</a:t>
            </a:r>
            <a:endParaRPr lang="ru-RU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5080" lvl="0" algn="just">
              <a:lnSpc>
                <a:spcPct val="101800"/>
              </a:lnSpc>
              <a:spcBef>
                <a:spcPts val="20"/>
              </a:spcBef>
              <a:tabLst>
                <a:tab pos="431800" algn="l"/>
                <a:tab pos="432434" algn="l"/>
              </a:tabLst>
            </a:pPr>
            <a:r>
              <a:rPr lang="ru-RU" dirty="0" smtClean="0">
                <a:solidFill>
                  <a:prstClr val="black"/>
                </a:solidFill>
                <a:latin typeface="Times New Roman"/>
                <a:cs typeface="Times New Roman"/>
              </a:rPr>
              <a:t> -приводить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примеры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( </a:t>
            </a:r>
            <a:r>
              <a:rPr lang="ru-RU" spc="10" dirty="0">
                <a:solidFill>
                  <a:prstClr val="black"/>
                </a:solidFill>
                <a:latin typeface="Times New Roman"/>
                <a:cs typeface="Times New Roman"/>
              </a:rPr>
              <a:t>в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том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числе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моделировать 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ситуации)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социальных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объектов,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явлений, 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процессов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определённого типа, </a:t>
            </a:r>
            <a:r>
              <a:rPr lang="ru-RU" spc="15" dirty="0">
                <a:solidFill>
                  <a:prstClr val="black"/>
                </a:solidFill>
                <a:latin typeface="Times New Roman"/>
                <a:cs typeface="Times New Roman"/>
              </a:rPr>
              <a:t>их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структурных 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элементов </a:t>
            </a:r>
            <a:r>
              <a:rPr lang="ru-RU" spc="15" dirty="0">
                <a:solidFill>
                  <a:prstClr val="black"/>
                </a:solidFill>
                <a:latin typeface="Times New Roman"/>
                <a:cs typeface="Times New Roman"/>
              </a:rPr>
              <a:t>и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проявлений основных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функций 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разных типов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социальных отношений </a:t>
            </a:r>
            <a:r>
              <a:rPr lang="ru-RU" spc="15" dirty="0">
                <a:solidFill>
                  <a:prstClr val="black"/>
                </a:solidFill>
                <a:latin typeface="Times New Roman"/>
                <a:cs typeface="Times New Roman"/>
              </a:rPr>
              <a:t>и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ситуаций,  регулируемых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различными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видами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социальных 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норм деятельности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людей </a:t>
            </a:r>
            <a:r>
              <a:rPr lang="ru-RU" spc="10" dirty="0">
                <a:solidFill>
                  <a:prstClr val="black"/>
                </a:solidFill>
                <a:latin typeface="Times New Roman"/>
                <a:cs typeface="Times New Roman"/>
              </a:rPr>
              <a:t>в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разных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сферах 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(задание</a:t>
            </a:r>
            <a:r>
              <a:rPr lang="ru-RU" spc="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15" dirty="0">
                <a:solidFill>
                  <a:prstClr val="black"/>
                </a:solidFill>
                <a:latin typeface="Times New Roman"/>
                <a:cs typeface="Times New Roman"/>
              </a:rPr>
              <a:t>23);</a:t>
            </a:r>
            <a:endParaRPr lang="ru-RU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186690" lvl="0" algn="just">
              <a:lnSpc>
                <a:spcPct val="102400"/>
              </a:lnSpc>
              <a:tabLst>
                <a:tab pos="355600" algn="l"/>
                <a:tab pos="356235" algn="l"/>
              </a:tabLst>
            </a:pPr>
            <a:r>
              <a:rPr lang="ru-RU" spc="-5" dirty="0" smtClean="0">
                <a:solidFill>
                  <a:prstClr val="black"/>
                </a:solidFill>
                <a:latin typeface="Times New Roman"/>
                <a:cs typeface="Times New Roman"/>
              </a:rPr>
              <a:t> -анализировать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, обобщать,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систематизировать </a:t>
            </a:r>
            <a:r>
              <a:rPr lang="ru-RU" spc="10" dirty="0">
                <a:solidFill>
                  <a:prstClr val="black"/>
                </a:solidFill>
                <a:latin typeface="Times New Roman"/>
                <a:cs typeface="Times New Roman"/>
              </a:rPr>
              <a:t>и 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конкретизировать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социальную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информацию </a:t>
            </a:r>
            <a:r>
              <a:rPr lang="ru-RU" spc="15" dirty="0">
                <a:solidFill>
                  <a:prstClr val="black"/>
                </a:solidFill>
                <a:latin typeface="Times New Roman"/>
                <a:cs typeface="Times New Roman"/>
              </a:rPr>
              <a:t>из  </a:t>
            </a:r>
            <a:r>
              <a:rPr lang="ru-RU" dirty="0">
                <a:solidFill>
                  <a:prstClr val="black"/>
                </a:solidFill>
                <a:latin typeface="Times New Roman"/>
                <a:cs typeface="Times New Roman"/>
              </a:rPr>
              <a:t>адаптированных источников, </a:t>
            </a:r>
            <a:r>
              <a:rPr lang="ru-RU" spc="-15" dirty="0">
                <a:solidFill>
                  <a:prstClr val="black"/>
                </a:solidFill>
                <a:latin typeface="Times New Roman"/>
                <a:cs typeface="Times New Roman"/>
              </a:rPr>
              <a:t>умения </a:t>
            </a:r>
            <a:r>
              <a:rPr lang="ru-RU" spc="-10" dirty="0">
                <a:solidFill>
                  <a:prstClr val="black"/>
                </a:solidFill>
                <a:latin typeface="Times New Roman"/>
                <a:cs typeface="Times New Roman"/>
              </a:rPr>
              <a:t>соотносить 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её </a:t>
            </a:r>
            <a:r>
              <a:rPr lang="ru-RU" spc="10" dirty="0">
                <a:solidFill>
                  <a:prstClr val="black"/>
                </a:solidFill>
                <a:latin typeface="Times New Roman"/>
                <a:cs typeface="Times New Roman"/>
              </a:rPr>
              <a:t>с </a:t>
            </a:r>
            <a:r>
              <a:rPr lang="ru-RU" spc="-5" dirty="0">
                <a:solidFill>
                  <a:prstClr val="black"/>
                </a:solidFill>
                <a:latin typeface="Times New Roman"/>
                <a:cs typeface="Times New Roman"/>
              </a:rPr>
              <a:t>собственными </a:t>
            </a:r>
            <a:r>
              <a:rPr lang="ru-RU" spc="10" dirty="0">
                <a:solidFill>
                  <a:prstClr val="black"/>
                </a:solidFill>
                <a:latin typeface="Times New Roman"/>
                <a:cs typeface="Times New Roman"/>
              </a:rPr>
              <a:t>знаниями </a:t>
            </a:r>
            <a:r>
              <a:rPr lang="ru-RU" spc="5" dirty="0">
                <a:solidFill>
                  <a:prstClr val="black"/>
                </a:solidFill>
                <a:latin typeface="Times New Roman"/>
                <a:cs typeface="Times New Roman"/>
              </a:rPr>
              <a:t>(задание</a:t>
            </a:r>
            <a:r>
              <a:rPr lang="ru-RU" spc="-17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pc="30" dirty="0" smtClean="0">
                <a:solidFill>
                  <a:prstClr val="black"/>
                </a:solidFill>
                <a:latin typeface="Times New Roman"/>
                <a:cs typeface="Times New Roman"/>
              </a:rPr>
              <a:t>24).</a:t>
            </a:r>
            <a:endParaRPr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387" y="188976"/>
            <a:ext cx="990600" cy="123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 descr="C:\Users\User\Desktop\img03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66725"/>
            <a:ext cx="4572000" cy="578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80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387" y="188976"/>
            <a:ext cx="990600" cy="123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4801" y="1366202"/>
            <a:ext cx="7937500" cy="4243213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822325" algn="ctr">
              <a:lnSpc>
                <a:spcPct val="102400"/>
              </a:lnSpc>
              <a:spcBef>
                <a:spcPts val="45"/>
              </a:spcBef>
              <a:tabLst>
                <a:tab pos="355600" algn="l"/>
                <a:tab pos="356235" algn="l"/>
                <a:tab pos="3848735" algn="l"/>
              </a:tabLst>
            </a:pPr>
            <a:r>
              <a:rPr lang="ru-RU" sz="2750" spc="10" dirty="0" smtClean="0">
                <a:latin typeface="Times New Roman"/>
                <a:cs typeface="Times New Roman"/>
              </a:rPr>
              <a:t> </a:t>
            </a:r>
            <a:r>
              <a:rPr b="1" spc="10" dirty="0" err="1" smtClean="0">
                <a:latin typeface="Times New Roman"/>
                <a:cs typeface="Times New Roman"/>
              </a:rPr>
              <a:t>Задания</a:t>
            </a:r>
            <a:r>
              <a:rPr b="1" spc="-10" dirty="0" smtClean="0">
                <a:latin typeface="Times New Roman"/>
                <a:cs typeface="Times New Roman"/>
              </a:rPr>
              <a:t> </a:t>
            </a:r>
            <a:r>
              <a:rPr lang="ru-RU" b="1" spc="-10" dirty="0" smtClean="0">
                <a:latin typeface="Times New Roman"/>
                <a:cs typeface="Times New Roman"/>
              </a:rPr>
              <a:t> </a:t>
            </a:r>
            <a:r>
              <a:rPr b="1" spc="-5" dirty="0" err="1" smtClean="0">
                <a:latin typeface="Times New Roman"/>
                <a:cs typeface="Times New Roman"/>
              </a:rPr>
              <a:t>представляют</a:t>
            </a:r>
            <a:r>
              <a:rPr lang="ru-RU" b="1" spc="-5" dirty="0" smtClean="0">
                <a:latin typeface="Times New Roman"/>
                <a:cs typeface="Times New Roman"/>
              </a:rPr>
              <a:t> </a:t>
            </a:r>
            <a:r>
              <a:rPr b="1" spc="-15" dirty="0" err="1" smtClean="0">
                <a:latin typeface="Times New Roman"/>
                <a:cs typeface="Times New Roman"/>
              </a:rPr>
              <a:t>следующие</a:t>
            </a:r>
            <a:r>
              <a:rPr lang="ru-RU" b="1" spc="-15" dirty="0" smtClean="0">
                <a:latin typeface="Times New Roman"/>
                <a:cs typeface="Times New Roman"/>
              </a:rPr>
              <a:t> </a:t>
            </a:r>
            <a:r>
              <a:rPr b="1" spc="-15" dirty="0" smtClean="0">
                <a:latin typeface="Times New Roman"/>
                <a:cs typeface="Times New Roman"/>
              </a:rPr>
              <a:t> </a:t>
            </a:r>
            <a:r>
              <a:rPr b="1" spc="-5" dirty="0">
                <a:latin typeface="Times New Roman"/>
                <a:cs typeface="Times New Roman"/>
              </a:rPr>
              <a:t>разделы  </a:t>
            </a:r>
            <a:r>
              <a:rPr b="1" spc="-30" dirty="0">
                <a:latin typeface="Times New Roman"/>
                <a:cs typeface="Times New Roman"/>
              </a:rPr>
              <a:t>курса:</a:t>
            </a:r>
            <a:endParaRPr b="1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0"/>
              </a:spcBef>
              <a:tabLst>
                <a:tab pos="431800" algn="l"/>
                <a:tab pos="432434" algn="l"/>
                <a:tab pos="1945639" algn="l"/>
              </a:tabLst>
            </a:pPr>
            <a:r>
              <a:rPr lang="ru-RU" sz="1600" b="1" spc="-20" dirty="0" smtClean="0">
                <a:latin typeface="Times New Roman"/>
                <a:cs typeface="Times New Roman"/>
              </a:rPr>
              <a:t>-  </a:t>
            </a:r>
            <a:r>
              <a:rPr sz="1600" spc="-20" dirty="0" smtClean="0">
                <a:latin typeface="Times New Roman"/>
                <a:cs typeface="Times New Roman"/>
              </a:rPr>
              <a:t>«</a:t>
            </a:r>
            <a:r>
              <a:rPr sz="1600" spc="-20" dirty="0" err="1" smtClean="0">
                <a:latin typeface="Times New Roman"/>
                <a:cs typeface="Times New Roman"/>
              </a:rPr>
              <a:t>Человек</a:t>
            </a:r>
            <a:r>
              <a:rPr lang="ru-RU" sz="1600" spc="-20" dirty="0" smtClean="0">
                <a:latin typeface="Times New Roman"/>
                <a:cs typeface="Times New Roman"/>
              </a:rPr>
              <a:t> </a:t>
            </a:r>
            <a:r>
              <a:rPr sz="1600" spc="10" dirty="0" smtClean="0">
                <a:latin typeface="Times New Roman"/>
                <a:cs typeface="Times New Roman"/>
              </a:rPr>
              <a:t>и </a:t>
            </a:r>
            <a:r>
              <a:rPr sz="1600" spc="-5" dirty="0" err="1">
                <a:latin typeface="Times New Roman"/>
                <a:cs typeface="Times New Roman"/>
              </a:rPr>
              <a:t>общество</a:t>
            </a:r>
            <a:r>
              <a:rPr sz="1600" spc="-5" dirty="0" smtClean="0">
                <a:latin typeface="Times New Roman"/>
                <a:cs typeface="Times New Roman"/>
              </a:rPr>
              <a:t>»</a:t>
            </a:r>
            <a:r>
              <a:rPr lang="ru-RU" sz="16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spc="-15" dirty="0" smtClean="0">
                <a:solidFill>
                  <a:prstClr val="black"/>
                </a:solidFill>
                <a:latin typeface="Times New Roman"/>
                <a:cs typeface="Times New Roman"/>
              </a:rPr>
              <a:t>и «Сфера</a:t>
            </a:r>
            <a:r>
              <a:rPr lang="ru-RU" sz="1600" spc="254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spc="-20" dirty="0" smtClean="0">
                <a:solidFill>
                  <a:prstClr val="black"/>
                </a:solidFill>
                <a:latin typeface="Times New Roman"/>
                <a:cs typeface="Times New Roman"/>
              </a:rPr>
              <a:t>духовной </a:t>
            </a:r>
            <a:r>
              <a:rPr lang="ru-RU" sz="1600" spc="-5" dirty="0" smtClean="0">
                <a:solidFill>
                  <a:prstClr val="black"/>
                </a:solidFill>
                <a:latin typeface="Times New Roman"/>
                <a:cs typeface="Times New Roman"/>
              </a:rPr>
              <a:t>культуры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»</a:t>
            </a:r>
            <a:r>
              <a:rPr sz="1600" spc="-5" dirty="0" smtClean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(</a:t>
            </a:r>
            <a:r>
              <a:rPr sz="1600" spc="5" dirty="0" err="1">
                <a:latin typeface="Times New Roman"/>
                <a:cs typeface="Times New Roman"/>
              </a:rPr>
              <a:t>задания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25" dirty="0" smtClean="0">
                <a:latin typeface="Times New Roman"/>
                <a:cs typeface="Times New Roman"/>
              </a:rPr>
              <a:t>2</a:t>
            </a:r>
            <a:r>
              <a:rPr lang="ru-RU" sz="1600" spc="25" dirty="0" smtClean="0">
                <a:latin typeface="Times New Roman"/>
                <a:cs typeface="Times New Roman"/>
              </a:rPr>
              <a:t>-4</a:t>
            </a:r>
            <a:r>
              <a:rPr sz="1600" spc="10" dirty="0" smtClean="0">
                <a:latin typeface="Times New Roman"/>
                <a:cs typeface="Times New Roman"/>
              </a:rPr>
              <a:t>),</a:t>
            </a:r>
            <a:endParaRPr sz="16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2400"/>
              </a:lnSpc>
              <a:spcBef>
                <a:spcPts val="5"/>
              </a:spcBef>
              <a:tabLst>
                <a:tab pos="355600" algn="l"/>
                <a:tab pos="356235" algn="l"/>
                <a:tab pos="2574290" algn="l"/>
              </a:tabLst>
            </a:pPr>
            <a:r>
              <a:rPr lang="ru-RU" sz="1600" spc="-5" dirty="0" smtClean="0">
                <a:latin typeface="Times New Roman"/>
                <a:cs typeface="Times New Roman"/>
              </a:rPr>
              <a:t>- </a:t>
            </a:r>
            <a:r>
              <a:rPr sz="1600" spc="-5" dirty="0" smtClean="0">
                <a:latin typeface="Times New Roman"/>
                <a:cs typeface="Times New Roman"/>
              </a:rPr>
              <a:t>«</a:t>
            </a:r>
            <a:r>
              <a:rPr sz="1600" spc="-5" dirty="0" err="1">
                <a:latin typeface="Times New Roman"/>
                <a:cs typeface="Times New Roman"/>
              </a:rPr>
              <a:t>Экономика</a:t>
            </a:r>
            <a:r>
              <a:rPr sz="1600" spc="-5" dirty="0" smtClean="0">
                <a:latin typeface="Times New Roman"/>
                <a:cs typeface="Times New Roman"/>
              </a:rPr>
              <a:t>»</a:t>
            </a:r>
            <a:r>
              <a:rPr lang="ru-RU" sz="1600" spc="-5" dirty="0" smtClean="0">
                <a:latin typeface="Times New Roman"/>
                <a:cs typeface="Times New Roman"/>
              </a:rPr>
              <a:t> </a:t>
            </a:r>
            <a:r>
              <a:rPr sz="1600" spc="5" dirty="0" smtClean="0">
                <a:latin typeface="Times New Roman"/>
                <a:cs typeface="Times New Roman"/>
              </a:rPr>
              <a:t>(</a:t>
            </a:r>
            <a:r>
              <a:rPr sz="1600" spc="5" dirty="0">
                <a:latin typeface="Times New Roman"/>
                <a:cs typeface="Times New Roman"/>
              </a:rPr>
              <a:t>задания </a:t>
            </a:r>
            <a:r>
              <a:rPr sz="1600" spc="45" dirty="0">
                <a:latin typeface="Times New Roman"/>
                <a:cs typeface="Times New Roman"/>
              </a:rPr>
              <a:t>6–9, </a:t>
            </a:r>
            <a:r>
              <a:rPr sz="1600" spc="5" dirty="0">
                <a:latin typeface="Times New Roman"/>
                <a:cs typeface="Times New Roman"/>
              </a:rPr>
              <a:t>при </a:t>
            </a:r>
            <a:r>
              <a:rPr sz="1600" dirty="0">
                <a:latin typeface="Times New Roman"/>
                <a:cs typeface="Times New Roman"/>
              </a:rPr>
              <a:t>этом </a:t>
            </a:r>
            <a:r>
              <a:rPr sz="1600" spc="10" dirty="0">
                <a:latin typeface="Times New Roman"/>
                <a:cs typeface="Times New Roman"/>
              </a:rPr>
              <a:t>задание </a:t>
            </a:r>
            <a:r>
              <a:rPr sz="1600" spc="15" dirty="0">
                <a:latin typeface="Times New Roman"/>
                <a:cs typeface="Times New Roman"/>
              </a:rPr>
              <a:t>6  </a:t>
            </a:r>
            <a:r>
              <a:rPr sz="1600" spc="-15" dirty="0">
                <a:latin typeface="Times New Roman"/>
                <a:cs typeface="Times New Roman"/>
              </a:rPr>
              <a:t>проверяет </a:t>
            </a:r>
            <a:r>
              <a:rPr sz="1600" spc="15" dirty="0">
                <a:latin typeface="Times New Roman"/>
                <a:cs typeface="Times New Roman"/>
              </a:rPr>
              <a:t>знание </a:t>
            </a:r>
            <a:r>
              <a:rPr sz="1600" spc="-10" dirty="0">
                <a:latin typeface="Times New Roman"/>
                <a:cs typeface="Times New Roman"/>
              </a:rPr>
              <a:t>основ </a:t>
            </a:r>
            <a:r>
              <a:rPr sz="1600" spc="-5" dirty="0">
                <a:latin typeface="Times New Roman"/>
                <a:cs typeface="Times New Roman"/>
              </a:rPr>
              <a:t>финансовой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грамотности),</a:t>
            </a:r>
            <a:endParaRPr sz="16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0"/>
              </a:spcBef>
              <a:tabLst>
                <a:tab pos="355600" algn="l"/>
                <a:tab pos="356235" algn="l"/>
              </a:tabLst>
            </a:pPr>
            <a:r>
              <a:rPr lang="ru-RU" sz="1600" spc="-15" dirty="0" smtClean="0">
                <a:latin typeface="Times New Roman"/>
                <a:cs typeface="Times New Roman"/>
              </a:rPr>
              <a:t>-  </a:t>
            </a:r>
            <a:r>
              <a:rPr sz="1600" spc="-15" dirty="0" smtClean="0">
                <a:latin typeface="Times New Roman"/>
                <a:cs typeface="Times New Roman"/>
              </a:rPr>
              <a:t>«</a:t>
            </a:r>
            <a:r>
              <a:rPr sz="1600" spc="-15" dirty="0">
                <a:latin typeface="Times New Roman"/>
                <a:cs typeface="Times New Roman"/>
              </a:rPr>
              <a:t>Социальная </a:t>
            </a:r>
            <a:r>
              <a:rPr sz="1600" dirty="0">
                <a:latin typeface="Times New Roman"/>
                <a:cs typeface="Times New Roman"/>
              </a:rPr>
              <a:t>сфера» </a:t>
            </a:r>
            <a:r>
              <a:rPr sz="1600" spc="5" dirty="0">
                <a:latin typeface="Times New Roman"/>
                <a:cs typeface="Times New Roman"/>
              </a:rPr>
              <a:t>(задания </a:t>
            </a:r>
            <a:r>
              <a:rPr sz="1600" spc="30" dirty="0">
                <a:latin typeface="Times New Roman"/>
                <a:cs typeface="Times New Roman"/>
              </a:rPr>
              <a:t>10,</a:t>
            </a:r>
            <a:r>
              <a:rPr sz="1600" spc="-200" dirty="0">
                <a:latin typeface="Times New Roman"/>
                <a:cs typeface="Times New Roman"/>
              </a:rPr>
              <a:t> </a:t>
            </a:r>
            <a:r>
              <a:rPr sz="1600" spc="20" dirty="0">
                <a:latin typeface="Times New Roman"/>
                <a:cs typeface="Times New Roman"/>
              </a:rPr>
              <a:t>11),</a:t>
            </a:r>
            <a:endParaRPr sz="1600" dirty="0">
              <a:latin typeface="Times New Roman"/>
              <a:cs typeface="Times New Roman"/>
            </a:endParaRPr>
          </a:p>
          <a:p>
            <a:pPr marL="12700" marR="422275" algn="just">
              <a:lnSpc>
                <a:spcPct val="100000"/>
              </a:lnSpc>
              <a:spcBef>
                <a:spcPts val="80"/>
              </a:spcBef>
              <a:tabLst>
                <a:tab pos="355600" algn="l"/>
                <a:tab pos="356235" algn="l"/>
              </a:tabLst>
            </a:pPr>
            <a:r>
              <a:rPr lang="ru-RU" sz="1600" spc="-30" dirty="0">
                <a:latin typeface="Times New Roman"/>
                <a:cs typeface="Times New Roman"/>
              </a:rPr>
              <a:t>-</a:t>
            </a:r>
            <a:r>
              <a:rPr lang="ru-RU" sz="1600" spc="-30" dirty="0" smtClean="0">
                <a:latin typeface="Times New Roman"/>
                <a:cs typeface="Times New Roman"/>
              </a:rPr>
              <a:t>  </a:t>
            </a:r>
            <a:r>
              <a:rPr sz="1600" spc="-30" dirty="0" smtClean="0">
                <a:latin typeface="Times New Roman"/>
                <a:cs typeface="Times New Roman"/>
              </a:rPr>
              <a:t>«</a:t>
            </a:r>
            <a:r>
              <a:rPr sz="1600" spc="-30" dirty="0">
                <a:latin typeface="Times New Roman"/>
                <a:cs typeface="Times New Roman"/>
              </a:rPr>
              <a:t>Сфера </a:t>
            </a:r>
            <a:r>
              <a:rPr sz="1600" spc="5" dirty="0">
                <a:latin typeface="Times New Roman"/>
                <a:cs typeface="Times New Roman"/>
              </a:rPr>
              <a:t>политики </a:t>
            </a:r>
            <a:r>
              <a:rPr sz="1600" spc="15" dirty="0">
                <a:latin typeface="Times New Roman"/>
                <a:cs typeface="Times New Roman"/>
              </a:rPr>
              <a:t>и </a:t>
            </a:r>
            <a:r>
              <a:rPr sz="1600" spc="-5" dirty="0">
                <a:latin typeface="Times New Roman"/>
                <a:cs typeface="Times New Roman"/>
              </a:rPr>
              <a:t>социального </a:t>
            </a:r>
            <a:r>
              <a:rPr sz="1600" dirty="0">
                <a:latin typeface="Times New Roman"/>
                <a:cs typeface="Times New Roman"/>
              </a:rPr>
              <a:t>управления»  </a:t>
            </a:r>
            <a:r>
              <a:rPr lang="ru-RU" sz="1600" dirty="0" smtClean="0">
                <a:latin typeface="Times New Roman"/>
                <a:cs typeface="Times New Roman"/>
              </a:rPr>
              <a:t>  </a:t>
            </a:r>
            <a:r>
              <a:rPr sz="1600" spc="15" dirty="0" smtClean="0">
                <a:latin typeface="Times New Roman"/>
                <a:cs typeface="Times New Roman"/>
              </a:rPr>
              <a:t>(</a:t>
            </a:r>
            <a:r>
              <a:rPr sz="1600" spc="15" dirty="0">
                <a:latin typeface="Times New Roman"/>
                <a:cs typeface="Times New Roman"/>
              </a:rPr>
              <a:t>13,</a:t>
            </a:r>
            <a:r>
              <a:rPr sz="1600" spc="-114" dirty="0">
                <a:latin typeface="Times New Roman"/>
                <a:cs typeface="Times New Roman"/>
              </a:rPr>
              <a:t> </a:t>
            </a:r>
            <a:r>
              <a:rPr sz="1600" spc="15" dirty="0">
                <a:latin typeface="Times New Roman"/>
                <a:cs typeface="Times New Roman"/>
              </a:rPr>
              <a:t>14),</a:t>
            </a:r>
            <a:endParaRPr sz="16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0"/>
              </a:spcBef>
              <a:tabLst>
                <a:tab pos="355600" algn="l"/>
                <a:tab pos="356235" algn="l"/>
              </a:tabLst>
            </a:pPr>
            <a:r>
              <a:rPr lang="ru-RU" sz="1600" spc="-25" dirty="0" smtClean="0">
                <a:latin typeface="Times New Roman"/>
                <a:cs typeface="Times New Roman"/>
              </a:rPr>
              <a:t>-  </a:t>
            </a:r>
            <a:r>
              <a:rPr sz="1600" spc="-25" dirty="0" smtClean="0">
                <a:latin typeface="Times New Roman"/>
                <a:cs typeface="Times New Roman"/>
              </a:rPr>
              <a:t>«</a:t>
            </a:r>
            <a:r>
              <a:rPr sz="1600" spc="-25" dirty="0">
                <a:latin typeface="Times New Roman"/>
                <a:cs typeface="Times New Roman"/>
              </a:rPr>
              <a:t>Право»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spc="25" dirty="0">
                <a:latin typeface="Times New Roman"/>
                <a:cs typeface="Times New Roman"/>
              </a:rPr>
              <a:t>(16–18</a:t>
            </a:r>
            <a:r>
              <a:rPr sz="1600" spc="25" dirty="0" smtClean="0">
                <a:latin typeface="Times New Roman"/>
                <a:cs typeface="Times New Roman"/>
              </a:rPr>
              <a:t>).</a:t>
            </a:r>
            <a:endParaRPr lang="ru-RU" sz="1600" spc="25" dirty="0" smtClean="0">
              <a:latin typeface="Times New Roman"/>
              <a:cs typeface="Times New Roman"/>
            </a:endParaRPr>
          </a:p>
          <a:p>
            <a:pPr marL="12700" lvl="0" algn="just">
              <a:spcBef>
                <a:spcPts val="5"/>
              </a:spcBef>
              <a:tabLst>
                <a:tab pos="431800" algn="l"/>
                <a:tab pos="432434" algn="l"/>
                <a:tab pos="3192145" algn="l"/>
              </a:tabLst>
            </a:pPr>
            <a:r>
              <a:rPr lang="ru-RU" sz="1600" spc="-15" dirty="0" smtClean="0">
                <a:solidFill>
                  <a:prstClr val="black"/>
                </a:solidFill>
                <a:latin typeface="Times New Roman"/>
                <a:cs typeface="Times New Roman"/>
              </a:rPr>
              <a:t>-  «</a:t>
            </a:r>
            <a:r>
              <a:rPr lang="ru-RU" sz="1600" spc="-15" dirty="0">
                <a:solidFill>
                  <a:prstClr val="black"/>
                </a:solidFill>
                <a:latin typeface="Times New Roman"/>
                <a:cs typeface="Times New Roman"/>
              </a:rPr>
              <a:t>Сфера</a:t>
            </a:r>
            <a:r>
              <a:rPr lang="ru-RU" sz="1600" spc="254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spc="-20" dirty="0" smtClean="0">
                <a:solidFill>
                  <a:prstClr val="black"/>
                </a:solidFill>
                <a:latin typeface="Times New Roman"/>
                <a:cs typeface="Times New Roman"/>
              </a:rPr>
              <a:t>духовной  </a:t>
            </a:r>
            <a:r>
              <a:rPr lang="ru-RU" sz="1600" spc="-5" dirty="0" smtClean="0">
                <a:solidFill>
                  <a:prstClr val="black"/>
                </a:solidFill>
                <a:latin typeface="Times New Roman"/>
                <a:cs typeface="Times New Roman"/>
              </a:rPr>
              <a:t>культуры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» </a:t>
            </a:r>
            <a:r>
              <a:rPr lang="ru-RU" sz="1600" spc="5" dirty="0">
                <a:solidFill>
                  <a:prstClr val="black"/>
                </a:solidFill>
                <a:latin typeface="Times New Roman"/>
                <a:cs typeface="Times New Roman"/>
              </a:rPr>
              <a:t>(задания </a:t>
            </a:r>
            <a:r>
              <a:rPr lang="ru-RU" sz="1600" spc="25" dirty="0">
                <a:solidFill>
                  <a:prstClr val="black"/>
                </a:solidFill>
                <a:latin typeface="Times New Roman"/>
                <a:cs typeface="Times New Roman"/>
              </a:rPr>
              <a:t>4,</a:t>
            </a:r>
            <a:r>
              <a:rPr lang="ru-RU" sz="1600" spc="-3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5),</a:t>
            </a:r>
            <a:endParaRPr lang="ru-RU" sz="16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0"/>
              </a:spcBef>
              <a:buChar char="•"/>
              <a:tabLst>
                <a:tab pos="355600" algn="l"/>
                <a:tab pos="356235" algn="l"/>
              </a:tabLst>
            </a:pPr>
            <a:endParaRPr lang="ru-RU" sz="1600" spc="25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0"/>
              </a:spcBef>
              <a:tabLst>
                <a:tab pos="355600" algn="l"/>
                <a:tab pos="356235" algn="l"/>
              </a:tabLst>
            </a:pPr>
            <a:r>
              <a:rPr lang="ru-RU" sz="1600" spc="20" dirty="0" smtClean="0">
                <a:solidFill>
                  <a:prstClr val="black"/>
                </a:solidFill>
                <a:latin typeface="Times New Roman"/>
                <a:cs typeface="Times New Roman"/>
              </a:rPr>
              <a:t>  На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одной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и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той </a:t>
            </a:r>
            <a:r>
              <a:rPr lang="ru-RU" sz="1600" spc="30" dirty="0">
                <a:solidFill>
                  <a:prstClr val="black"/>
                </a:solidFill>
                <a:latin typeface="Times New Roman"/>
                <a:cs typeface="Times New Roman"/>
              </a:rPr>
              <a:t>же </a:t>
            </a:r>
            <a:r>
              <a:rPr lang="ru-RU" sz="1600" spc="15" dirty="0">
                <a:solidFill>
                  <a:prstClr val="black"/>
                </a:solidFill>
                <a:latin typeface="Times New Roman"/>
                <a:cs typeface="Times New Roman"/>
              </a:rPr>
              <a:t>позиции </a:t>
            </a:r>
            <a:r>
              <a:rPr lang="ru-RU" sz="1600" spc="5" dirty="0">
                <a:solidFill>
                  <a:prstClr val="black"/>
                </a:solidFill>
                <a:latin typeface="Times New Roman"/>
                <a:cs typeface="Times New Roman"/>
              </a:rPr>
              <a:t>(задания </a:t>
            </a:r>
            <a:r>
              <a:rPr lang="ru-RU" sz="1600" spc="25" dirty="0" smtClean="0">
                <a:solidFill>
                  <a:prstClr val="black"/>
                </a:solidFill>
                <a:latin typeface="Times New Roman"/>
                <a:cs typeface="Times New Roman"/>
              </a:rPr>
              <a:t>1,5,</a:t>
            </a:r>
            <a:r>
              <a:rPr lang="ru-RU" sz="1600" spc="30" dirty="0" smtClean="0">
                <a:solidFill>
                  <a:prstClr val="black"/>
                </a:solidFill>
                <a:latin typeface="Times New Roman"/>
                <a:cs typeface="Times New Roman"/>
              </a:rPr>
              <a:t>12</a:t>
            </a:r>
            <a:r>
              <a:rPr lang="ru-RU" sz="1600" spc="30" dirty="0">
                <a:solidFill>
                  <a:prstClr val="black"/>
                </a:solidFill>
                <a:latin typeface="Times New Roman"/>
                <a:cs typeface="Times New Roman"/>
              </a:rPr>
              <a:t>, 15,  </a:t>
            </a:r>
            <a:r>
              <a:rPr lang="ru-RU" sz="1600" spc="40" dirty="0">
                <a:solidFill>
                  <a:prstClr val="black"/>
                </a:solidFill>
                <a:latin typeface="Times New Roman"/>
                <a:cs typeface="Times New Roman"/>
              </a:rPr>
              <a:t>19–24)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в </a:t>
            </a:r>
            <a:r>
              <a:rPr lang="ru-RU" sz="1600" spc="5" dirty="0">
                <a:solidFill>
                  <a:prstClr val="black"/>
                </a:solidFill>
                <a:latin typeface="Times New Roman"/>
                <a:cs typeface="Times New Roman"/>
              </a:rPr>
              <a:t>различных </a:t>
            </a:r>
            <a:r>
              <a:rPr lang="ru-RU" sz="1600" spc="-10" dirty="0">
                <a:solidFill>
                  <a:prstClr val="black"/>
                </a:solidFill>
                <a:latin typeface="Times New Roman"/>
                <a:cs typeface="Times New Roman"/>
              </a:rPr>
              <a:t>вариантах </a:t>
            </a:r>
            <a:r>
              <a:rPr lang="ru-RU" sz="1600" spc="30" dirty="0">
                <a:solidFill>
                  <a:prstClr val="black"/>
                </a:solidFill>
                <a:latin typeface="Times New Roman"/>
                <a:cs typeface="Times New Roman"/>
              </a:rPr>
              <a:t>КИМ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находятся  </a:t>
            </a:r>
            <a:r>
              <a:rPr lang="ru-RU" sz="1600" spc="5" dirty="0">
                <a:solidFill>
                  <a:prstClr val="black"/>
                </a:solidFill>
                <a:latin typeface="Times New Roman"/>
                <a:cs typeface="Times New Roman"/>
              </a:rPr>
              <a:t>задания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одного </a:t>
            </a:r>
            <a:r>
              <a:rPr lang="ru-RU" sz="1600" spc="-25" dirty="0">
                <a:solidFill>
                  <a:prstClr val="black"/>
                </a:solidFill>
                <a:latin typeface="Times New Roman"/>
                <a:cs typeface="Times New Roman"/>
              </a:rPr>
              <a:t>уровня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сложности, которые 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позволяют </a:t>
            </a:r>
            <a:r>
              <a:rPr lang="ru-RU" sz="1600" spc="-10" dirty="0">
                <a:solidFill>
                  <a:prstClr val="black"/>
                </a:solidFill>
                <a:latin typeface="Times New Roman"/>
                <a:cs typeface="Times New Roman"/>
              </a:rPr>
              <a:t>проверить </a:t>
            </a:r>
            <a:r>
              <a:rPr lang="ru-RU" sz="1600" spc="5" dirty="0">
                <a:solidFill>
                  <a:prstClr val="black"/>
                </a:solidFill>
                <a:latin typeface="Times New Roman"/>
                <a:cs typeface="Times New Roman"/>
              </a:rPr>
              <a:t>одни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и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те </a:t>
            </a:r>
            <a:r>
              <a:rPr lang="ru-RU" sz="1600" spc="30" dirty="0">
                <a:solidFill>
                  <a:prstClr val="black"/>
                </a:solidFill>
                <a:latin typeface="Times New Roman"/>
                <a:cs typeface="Times New Roman"/>
              </a:rPr>
              <a:t>же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или сходные  </a:t>
            </a:r>
            <a:r>
              <a:rPr lang="ru-RU" sz="1600" spc="-15" dirty="0">
                <a:solidFill>
                  <a:prstClr val="black"/>
                </a:solidFill>
                <a:latin typeface="Times New Roman"/>
                <a:cs typeface="Times New Roman"/>
              </a:rPr>
              <a:t>умения </a:t>
            </a:r>
            <a:r>
              <a:rPr lang="ru-RU" sz="1600" spc="15" dirty="0">
                <a:solidFill>
                  <a:prstClr val="black"/>
                </a:solidFill>
                <a:latin typeface="Times New Roman"/>
                <a:cs typeface="Times New Roman"/>
              </a:rPr>
              <a:t>на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различных </a:t>
            </a:r>
            <a:r>
              <a:rPr lang="ru-RU" sz="1600" spc="-10" dirty="0">
                <a:solidFill>
                  <a:prstClr val="black"/>
                </a:solidFill>
                <a:latin typeface="Times New Roman"/>
                <a:cs typeface="Times New Roman"/>
              </a:rPr>
              <a:t>элементах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содержания. 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Вместе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с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тем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в </a:t>
            </a:r>
            <a:r>
              <a:rPr lang="ru-RU" sz="1600" spc="5" dirty="0">
                <a:solidFill>
                  <a:prstClr val="black"/>
                </a:solidFill>
                <a:latin typeface="Times New Roman"/>
                <a:cs typeface="Times New Roman"/>
              </a:rPr>
              <a:t>каждом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варианте устанавливается  </a:t>
            </a:r>
            <a:r>
              <a:rPr lang="ru-RU" sz="1600" spc="-10" dirty="0">
                <a:solidFill>
                  <a:prstClr val="black"/>
                </a:solidFill>
                <a:latin typeface="Times New Roman"/>
                <a:cs typeface="Times New Roman"/>
              </a:rPr>
              <a:t>такое </a:t>
            </a:r>
            <a:r>
              <a:rPr lang="ru-RU" sz="1600" dirty="0">
                <a:solidFill>
                  <a:prstClr val="black"/>
                </a:solidFill>
                <a:latin typeface="Times New Roman"/>
                <a:cs typeface="Times New Roman"/>
              </a:rPr>
              <a:t>сочетание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заданий, </a:t>
            </a:r>
            <a:r>
              <a:rPr lang="ru-RU" sz="1600" spc="15" dirty="0">
                <a:solidFill>
                  <a:prstClr val="black"/>
                </a:solidFill>
                <a:latin typeface="Times New Roman"/>
                <a:cs typeface="Times New Roman"/>
              </a:rPr>
              <a:t>что </a:t>
            </a:r>
            <a:r>
              <a:rPr lang="ru-RU" sz="1600" spc="10" dirty="0">
                <a:solidFill>
                  <a:prstClr val="black"/>
                </a:solidFill>
                <a:latin typeface="Times New Roman"/>
                <a:cs typeface="Times New Roman"/>
              </a:rPr>
              <a:t>в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совокупности </a:t>
            </a:r>
            <a:r>
              <a:rPr lang="ru-RU" sz="1600" spc="5" dirty="0">
                <a:solidFill>
                  <a:prstClr val="black"/>
                </a:solidFill>
                <a:latin typeface="Times New Roman"/>
                <a:cs typeface="Times New Roman"/>
              </a:rPr>
              <a:t>они 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представляют </a:t>
            </a:r>
            <a:r>
              <a:rPr lang="ru-RU" sz="1600" spc="-15" dirty="0">
                <a:solidFill>
                  <a:prstClr val="black"/>
                </a:solidFill>
                <a:latin typeface="Times New Roman"/>
                <a:cs typeface="Times New Roman"/>
              </a:rPr>
              <a:t>все </a:t>
            </a:r>
            <a:r>
              <a:rPr lang="ru-RU" sz="1600" spc="5" dirty="0">
                <a:solidFill>
                  <a:prstClr val="black"/>
                </a:solidFill>
                <a:latin typeface="Times New Roman"/>
                <a:cs typeface="Times New Roman"/>
              </a:rPr>
              <a:t>традиционные </a:t>
            </a:r>
            <a:r>
              <a:rPr lang="ru-RU" sz="1600" spc="-5" dirty="0">
                <a:solidFill>
                  <a:prstClr val="black"/>
                </a:solidFill>
                <a:latin typeface="Times New Roman"/>
                <a:cs typeface="Times New Roman"/>
              </a:rPr>
              <a:t>разделы</a:t>
            </a:r>
            <a:r>
              <a:rPr lang="ru-RU" sz="1600" spc="4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600" spc="-30" dirty="0" smtClean="0">
                <a:solidFill>
                  <a:prstClr val="black"/>
                </a:solidFill>
                <a:latin typeface="Times New Roman"/>
                <a:cs typeface="Times New Roman"/>
              </a:rPr>
              <a:t>курса.</a:t>
            </a:r>
            <a:endParaRPr lang="ru-RU" sz="1600" spc="25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0"/>
              </a:spcBef>
              <a:buChar char="•"/>
              <a:tabLst>
                <a:tab pos="355600" algn="l"/>
                <a:tab pos="356235" algn="l"/>
              </a:tabLst>
            </a:pPr>
            <a:endParaRPr lang="ru-RU" sz="1600" spc="25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0"/>
              </a:spcBef>
              <a:buChar char="•"/>
              <a:tabLst>
                <a:tab pos="355600" algn="l"/>
                <a:tab pos="356235" algn="l"/>
              </a:tabLst>
            </a:pP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88976"/>
            <a:ext cx="990600" cy="123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2387" y="188976"/>
            <a:ext cx="990600" cy="123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2590" y="2322639"/>
            <a:ext cx="8201025" cy="3764172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45"/>
              </a:spcBef>
              <a:buChar char="•"/>
              <a:tabLst>
                <a:tab pos="355600" algn="l"/>
                <a:tab pos="356235" algn="l"/>
              </a:tabLst>
            </a:pPr>
            <a:r>
              <a:rPr sz="1400" spc="5" dirty="0">
                <a:latin typeface="Times New Roman" pitchFamily="18" charset="0"/>
                <a:cs typeface="Times New Roman" pitchFamily="18" charset="0"/>
              </a:rPr>
              <a:t>Правильно</a:t>
            </a:r>
            <a:r>
              <a:rPr sz="1400" spc="-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выполненная</a:t>
            </a:r>
            <a:r>
              <a:rPr sz="1400" spc="-1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работа</a:t>
            </a:r>
            <a:r>
              <a:rPr sz="1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 err="1">
                <a:latin typeface="Times New Roman" pitchFamily="18" charset="0"/>
                <a:cs typeface="Times New Roman" pitchFamily="18" charset="0"/>
              </a:rPr>
              <a:t>оценивается</a:t>
            </a:r>
            <a:r>
              <a:rPr sz="1400" spc="-1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b="1" spc="1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sz="1400" spc="-1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5" dirty="0">
                <a:latin typeface="Times New Roman" pitchFamily="18" charset="0"/>
                <a:cs typeface="Times New Roman" pitchFamily="18" charset="0"/>
              </a:rPr>
              <a:t>баллами.</a:t>
            </a:r>
            <a:endParaRPr sz="1400" dirty="0">
              <a:latin typeface="Times New Roman" pitchFamily="18" charset="0"/>
              <a:cs typeface="Times New Roman" pitchFamily="18" charset="0"/>
            </a:endParaRPr>
          </a:p>
          <a:p>
            <a:pPr marL="355600" indent="-342900">
              <a:lnSpc>
                <a:spcPct val="100000"/>
              </a:lnSpc>
              <a:spcBef>
                <a:spcPts val="450"/>
              </a:spcBef>
              <a:buChar char="•"/>
              <a:tabLst>
                <a:tab pos="355600" algn="l"/>
                <a:tab pos="356235" algn="l"/>
              </a:tabLst>
            </a:pPr>
            <a:r>
              <a:rPr sz="1400" spc="15" dirty="0">
                <a:latin typeface="Times New Roman" pitchFamily="18" charset="0"/>
                <a:cs typeface="Times New Roman" pitchFamily="18" charset="0"/>
              </a:rPr>
              <a:t>Каждое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правильно</a:t>
            </a:r>
            <a:r>
              <a:rPr sz="1400" spc="-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выполненное</a:t>
            </a:r>
            <a:r>
              <a:rPr sz="1400" spc="-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 err="1"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sz="1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5" dirty="0" smtClean="0">
                <a:latin typeface="Times New Roman" pitchFamily="18" charset="0"/>
                <a:cs typeface="Times New Roman" pitchFamily="18" charset="0"/>
              </a:rPr>
              <a:t>2–</a:t>
            </a:r>
            <a:r>
              <a:rPr lang="ru-RU" sz="1400" b="1" spc="5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sz="1400" b="1" spc="5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400" b="1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7–11,</a:t>
            </a:r>
            <a:r>
              <a:rPr sz="1400" b="1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13,</a:t>
            </a:r>
            <a:r>
              <a:rPr sz="1400" b="1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14, 16–20</a:t>
            </a:r>
            <a:endParaRPr sz="1400" b="1" dirty="0">
              <a:latin typeface="Times New Roman" pitchFamily="18" charset="0"/>
              <a:cs typeface="Times New Roman" pitchFamily="18" charset="0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400" spc="10" dirty="0">
                <a:latin typeface="Times New Roman" pitchFamily="18" charset="0"/>
                <a:cs typeface="Times New Roman" pitchFamily="18" charset="0"/>
              </a:rPr>
              <a:t>оценивается </a:t>
            </a:r>
            <a:r>
              <a:rPr sz="1400" b="1" spc="15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400" spc="-2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5" dirty="0">
                <a:latin typeface="Times New Roman" pitchFamily="18" charset="0"/>
                <a:cs typeface="Times New Roman" pitchFamily="18" charset="0"/>
              </a:rPr>
              <a:t>баллом</a:t>
            </a:r>
            <a:endParaRPr sz="1400" dirty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>
              <a:lnSpc>
                <a:spcPct val="100000"/>
              </a:lnSpc>
              <a:spcBef>
                <a:spcPts val="530"/>
              </a:spcBef>
              <a:buChar char="•"/>
              <a:tabLst>
                <a:tab pos="355600" algn="l"/>
                <a:tab pos="356235" algn="l"/>
                <a:tab pos="1509395" algn="l"/>
              </a:tabLst>
            </a:pPr>
            <a:r>
              <a:rPr sz="1400" spc="10" dirty="0"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sz="1400" spc="-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15</a:t>
            </a:r>
            <a:r>
              <a:rPr sz="14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оценивается</a:t>
            </a:r>
            <a:r>
              <a:rPr sz="1400" spc="-1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5" dirty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sz="14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следующему</a:t>
            </a:r>
            <a:r>
              <a:rPr sz="1400" spc="-1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принципу:</a:t>
            </a:r>
            <a:r>
              <a:rPr sz="1400" spc="-1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5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400" spc="-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5" dirty="0">
                <a:latin typeface="Times New Roman" pitchFamily="18" charset="0"/>
                <a:cs typeface="Times New Roman" pitchFamily="18" charset="0"/>
              </a:rPr>
              <a:t>балла</a:t>
            </a:r>
            <a:r>
              <a:rPr sz="1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4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нет 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ошибок;	</a:t>
            </a:r>
            <a:r>
              <a:rPr sz="1400" b="1" spc="15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4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5" dirty="0">
                <a:latin typeface="Times New Roman" pitchFamily="18" charset="0"/>
                <a:cs typeface="Times New Roman" pitchFamily="18" charset="0"/>
              </a:rPr>
              <a:t>балл</a:t>
            </a:r>
            <a:r>
              <a:rPr sz="14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4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допущена</a:t>
            </a:r>
            <a:r>
              <a:rPr sz="1400" spc="-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5" dirty="0">
                <a:latin typeface="Times New Roman" pitchFamily="18" charset="0"/>
                <a:cs typeface="Times New Roman" pitchFamily="18" charset="0"/>
              </a:rPr>
              <a:t>одна</a:t>
            </a:r>
            <a:r>
              <a:rPr sz="14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ошибка;</a:t>
            </a:r>
            <a:r>
              <a:rPr sz="1400" spc="-1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5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sz="14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5" dirty="0">
                <a:latin typeface="Times New Roman" pitchFamily="18" charset="0"/>
                <a:cs typeface="Times New Roman" pitchFamily="18" charset="0"/>
              </a:rPr>
              <a:t>баллов</a:t>
            </a:r>
            <a:r>
              <a:rPr sz="1400" spc="-2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4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допущено  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две </a:t>
            </a:r>
            <a:r>
              <a:rPr sz="1400" b="1" spc="15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sz="1400" b="1" spc="20" dirty="0">
                <a:latin typeface="Times New Roman" pitchFamily="18" charset="0"/>
                <a:cs typeface="Times New Roman" pitchFamily="18" charset="0"/>
              </a:rPr>
              <a:t>более</a:t>
            </a:r>
            <a:r>
              <a:rPr sz="1400" b="1" spc="-2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ошибки.</a:t>
            </a:r>
            <a:endParaRPr sz="1400" dirty="0">
              <a:latin typeface="Times New Roman" pitchFamily="18" charset="0"/>
              <a:cs typeface="Times New Roman" pitchFamily="18" charset="0"/>
            </a:endParaRPr>
          </a:p>
          <a:p>
            <a:pPr marL="355600" marR="52705" indent="-342900">
              <a:lnSpc>
                <a:spcPct val="100000"/>
              </a:lnSpc>
              <a:spcBef>
                <a:spcPts val="459"/>
              </a:spcBef>
              <a:buChar char="•"/>
              <a:tabLst>
                <a:tab pos="355600" algn="l"/>
                <a:tab pos="356235" algn="l"/>
              </a:tabLst>
            </a:pPr>
            <a:r>
              <a:rPr sz="1400" spc="10" dirty="0" err="1">
                <a:latin typeface="Times New Roman" pitchFamily="18" charset="0"/>
                <a:cs typeface="Times New Roman" pitchFamily="18" charset="0"/>
              </a:rPr>
              <a:t>Задания</a:t>
            </a:r>
            <a:r>
              <a:rPr sz="1400" spc="-1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5" dirty="0" smtClean="0"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ru-RU" sz="1400" b="1" spc="5" dirty="0" smtClean="0">
                <a:latin typeface="Times New Roman" pitchFamily="18" charset="0"/>
                <a:cs typeface="Times New Roman" pitchFamily="18" charset="0"/>
              </a:rPr>
              <a:t>5,</a:t>
            </a:r>
            <a:r>
              <a:rPr sz="1400" b="1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5" dirty="0">
                <a:latin typeface="Times New Roman" pitchFamily="18" charset="0"/>
                <a:cs typeface="Times New Roman" pitchFamily="18" charset="0"/>
              </a:rPr>
              <a:t>6,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5" dirty="0">
                <a:latin typeface="Times New Roman" pitchFamily="18" charset="0"/>
                <a:cs typeface="Times New Roman" pitchFamily="18" charset="0"/>
              </a:rPr>
              <a:t>12,</a:t>
            </a:r>
            <a:r>
              <a:rPr sz="1400" b="1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21–24</a:t>
            </a:r>
            <a:r>
              <a:rPr sz="1400" b="1" spc="-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оцениваются</a:t>
            </a:r>
            <a:r>
              <a:rPr sz="1400" spc="-1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sz="14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зависимости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sz="14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полноты</a:t>
            </a:r>
            <a:r>
              <a:rPr sz="1400" spc="-1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и  правильности</a:t>
            </a:r>
            <a:r>
              <a:rPr sz="1400" spc="-1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5" dirty="0">
                <a:latin typeface="Times New Roman" pitchFamily="18" charset="0"/>
                <a:cs typeface="Times New Roman" pitchFamily="18" charset="0"/>
              </a:rPr>
              <a:t>ответа.</a:t>
            </a:r>
            <a:endParaRPr sz="1400" dirty="0">
              <a:latin typeface="Times New Roman" pitchFamily="18" charset="0"/>
              <a:cs typeface="Times New Roman" pitchFamily="18" charset="0"/>
            </a:endParaRPr>
          </a:p>
          <a:p>
            <a:pPr marL="355600" marR="480059" indent="-342900">
              <a:lnSpc>
                <a:spcPct val="100000"/>
              </a:lnSpc>
              <a:spcBef>
                <a:spcPts val="535"/>
              </a:spcBef>
              <a:buChar char="•"/>
              <a:tabLst>
                <a:tab pos="355600" algn="l"/>
                <a:tab pos="356235" algn="l"/>
              </a:tabLst>
            </a:pPr>
            <a:r>
              <a:rPr sz="1400" dirty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sz="1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полное</a:t>
            </a:r>
            <a:r>
              <a:rPr sz="1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14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правильное</a:t>
            </a:r>
            <a:r>
              <a:rPr sz="1400" spc="-1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выполнение</a:t>
            </a:r>
            <a:r>
              <a:rPr sz="1400" spc="-1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заданий</a:t>
            </a:r>
            <a:r>
              <a:rPr sz="14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5" dirty="0">
                <a:latin typeface="Times New Roman" pitchFamily="18" charset="0"/>
                <a:cs typeface="Times New Roman" pitchFamily="18" charset="0"/>
              </a:rPr>
              <a:t>1,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5" dirty="0">
                <a:latin typeface="Times New Roman" pitchFamily="18" charset="0"/>
                <a:cs typeface="Times New Roman" pitchFamily="18" charset="0"/>
              </a:rPr>
              <a:t>6,</a:t>
            </a:r>
            <a:r>
              <a:rPr sz="1400" b="1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5" dirty="0">
                <a:latin typeface="Times New Roman" pitchFamily="18" charset="0"/>
                <a:cs typeface="Times New Roman" pitchFamily="18" charset="0"/>
              </a:rPr>
              <a:t>21, 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22</a:t>
            </a:r>
            <a:r>
              <a:rPr sz="1400" b="1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sz="1400" b="1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0" dirty="0">
                <a:latin typeface="Times New Roman" pitchFamily="18" charset="0"/>
                <a:cs typeface="Times New Roman" pitchFamily="18" charset="0"/>
              </a:rPr>
              <a:t>24  </a:t>
            </a:r>
            <a:r>
              <a:rPr sz="1400" spc="10" dirty="0">
                <a:latin typeface="Times New Roman" pitchFamily="18" charset="0"/>
                <a:cs typeface="Times New Roman" pitchFamily="18" charset="0"/>
              </a:rPr>
              <a:t>выставляется</a:t>
            </a:r>
            <a:r>
              <a:rPr sz="1400" spc="-1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5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балла,</a:t>
            </a:r>
            <a:r>
              <a:rPr sz="1400" spc="-1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при</a:t>
            </a:r>
            <a:r>
              <a:rPr sz="14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0" dirty="0">
                <a:latin typeface="Times New Roman" pitchFamily="18" charset="0"/>
                <a:cs typeface="Times New Roman" pitchFamily="18" charset="0"/>
              </a:rPr>
              <a:t>неполном</a:t>
            </a:r>
            <a:r>
              <a:rPr sz="1400" spc="-1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-5" dirty="0">
                <a:latin typeface="Times New Roman" pitchFamily="18" charset="0"/>
                <a:cs typeface="Times New Roman" pitchFamily="18" charset="0"/>
              </a:rPr>
              <a:t>ответе</a:t>
            </a:r>
            <a:r>
              <a:rPr sz="14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15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4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b="1" spc="15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4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400" spc="25" dirty="0" err="1">
                <a:latin typeface="Times New Roman" pitchFamily="18" charset="0"/>
                <a:cs typeface="Times New Roman" pitchFamily="18" charset="0"/>
              </a:rPr>
              <a:t>балл</a:t>
            </a:r>
            <a:r>
              <a:rPr sz="1400" spc="25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spc="25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080" lvl="0" indent="-342900">
              <a:lnSpc>
                <a:spcPct val="102499"/>
              </a:lnSpc>
              <a:spcBef>
                <a:spcPts val="45"/>
              </a:spcBef>
              <a:buFontTx/>
              <a:buChar char="•"/>
              <a:tabLst>
                <a:tab pos="355600" algn="l"/>
                <a:tab pos="356235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400" spc="2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полное </a:t>
            </a:r>
            <a:r>
              <a:rPr lang="ru-RU" sz="1400" spc="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правильное </a:t>
            </a:r>
            <a:r>
              <a:rPr lang="ru-RU" sz="1400" spc="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выполнение каждого из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заданий 5 и  </a:t>
            </a:r>
            <a:r>
              <a:rPr lang="ru-RU" sz="1400" b="1" spc="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23  </a:t>
            </a:r>
            <a:r>
              <a:rPr lang="ru-RU" sz="1400" b="1" spc="2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выставляется</a:t>
            </a:r>
            <a:r>
              <a:rPr lang="ru-RU" sz="1400" spc="2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400" b="1" spc="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балла</a:t>
            </a:r>
            <a:r>
              <a:rPr lang="ru-RU" sz="1400" spc="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spc="3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ru-RU" sz="1400" spc="13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неполном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выполнении, в </a:t>
            </a:r>
            <a:r>
              <a:rPr lang="ru-RU" sz="1400" spc="2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зависимости </a:t>
            </a:r>
            <a:r>
              <a:rPr lang="ru-RU" sz="1400" spc="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400" spc="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представленности 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требуемых </a:t>
            </a:r>
            <a:r>
              <a:rPr lang="ru-RU" sz="1400" spc="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компонентов </a:t>
            </a:r>
            <a:r>
              <a:rPr lang="ru-RU" sz="1400" spc="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ответа, – </a:t>
            </a:r>
            <a:r>
              <a:rPr lang="ru-RU" sz="1400" b="1" spc="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spc="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3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1400" b="1" spc="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spc="54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балл.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5600" marR="313055" lvl="0" indent="-342900">
              <a:lnSpc>
                <a:spcPct val="102400"/>
              </a:lnSpc>
              <a:spcBef>
                <a:spcPts val="605"/>
              </a:spcBef>
              <a:buFontTx/>
              <a:buChar char="•"/>
              <a:tabLst>
                <a:tab pos="355600" algn="l"/>
                <a:tab pos="356235" algn="l"/>
              </a:tabLst>
            </a:pPr>
            <a:r>
              <a:rPr lang="ru-RU" sz="1400" spc="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400" spc="-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полное </a:t>
            </a:r>
            <a:r>
              <a:rPr lang="ru-RU" sz="1400" spc="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правильное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выполнение </a:t>
            </a:r>
            <a:r>
              <a:rPr lang="ru-RU" sz="1400" b="1" spc="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задания </a:t>
            </a:r>
            <a:r>
              <a:rPr lang="ru-RU" sz="1400" b="1" spc="3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12  </a:t>
            </a:r>
            <a:r>
              <a:rPr lang="ru-RU" sz="1400" b="1" spc="-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выставляется </a:t>
            </a:r>
            <a:r>
              <a:rPr lang="ru-RU" sz="1400" b="1" spc="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400" b="1" spc="-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балла.</a:t>
            </a:r>
            <a:r>
              <a:rPr lang="ru-RU" sz="1400" spc="-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неполном </a:t>
            </a:r>
            <a:r>
              <a:rPr lang="ru-RU" sz="1400" spc="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выполнении, </a:t>
            </a:r>
            <a:r>
              <a:rPr lang="ru-RU" sz="1400" spc="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1400" spc="-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зависимости </a:t>
            </a:r>
            <a:r>
              <a:rPr lang="ru-RU" sz="1400" spc="-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представленности</a:t>
            </a:r>
            <a:r>
              <a:rPr lang="ru-RU" sz="1400" spc="-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требуемых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5600" lvl="0">
              <a:spcBef>
                <a:spcPts val="75"/>
              </a:spcBef>
            </a:pPr>
            <a:r>
              <a:rPr lang="ru-RU" sz="1400" spc="-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компонентов </a:t>
            </a:r>
            <a:r>
              <a:rPr lang="ru-RU" sz="1400" spc="-1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ответа, </a:t>
            </a:r>
            <a:r>
              <a:rPr lang="ru-RU" sz="1400" b="1" spc="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spc="2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3, </a:t>
            </a:r>
            <a:r>
              <a:rPr lang="ru-RU" sz="1400" b="1" spc="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400" spc="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1400" b="1" spc="1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spc="-19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балл.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5600" marR="480059" indent="-342900">
              <a:lnSpc>
                <a:spcPct val="100000"/>
              </a:lnSpc>
              <a:spcBef>
                <a:spcPts val="535"/>
              </a:spcBef>
              <a:buChar char="•"/>
              <a:tabLst>
                <a:tab pos="355600" algn="l"/>
                <a:tab pos="356235" algn="l"/>
              </a:tabLst>
            </a:pPr>
            <a:endParaRPr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41500" y="421322"/>
            <a:ext cx="6406515" cy="1696747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algn="ctr">
              <a:lnSpc>
                <a:spcPct val="101699"/>
              </a:lnSpc>
              <a:spcBef>
                <a:spcPts val="50"/>
              </a:spcBef>
            </a:pPr>
            <a:r>
              <a:rPr lang="ru-RU" sz="18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spc="-1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spc="-1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2400" b="1" spc="-10" dirty="0" err="1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Система</a:t>
            </a:r>
            <a:r>
              <a:rPr sz="2400" b="1" spc="-10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sz="2400" b="1" spc="-25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оценивания </a:t>
            </a:r>
            <a:r>
              <a:rPr sz="2400" b="1" spc="-25" dirty="0" err="1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выполнения</a:t>
            </a:r>
            <a:r>
              <a:rPr sz="2400" b="1" spc="-25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400" b="1" spc="-25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2400" b="1" spc="-25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sz="2400" b="1" spc="-30" dirty="0" err="1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отдельных</a:t>
            </a:r>
            <a:r>
              <a:rPr sz="2400" b="1" spc="-30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 </a:t>
            </a:r>
            <a:r>
              <a:rPr sz="2400" b="1" spc="-1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заданий </a:t>
            </a:r>
            <a:r>
              <a:rPr sz="2400" b="1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и</a:t>
            </a:r>
            <a:r>
              <a:rPr sz="2400" b="1" spc="-4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sz="2400" b="1" spc="-2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экзаменационной</a:t>
            </a:r>
            <a:endParaRPr sz="2400" b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>
              <a:lnSpc>
                <a:spcPts val="2850"/>
              </a:lnSpc>
            </a:pPr>
            <a:r>
              <a:rPr sz="2400" b="1" spc="-60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работы</a:t>
            </a:r>
            <a:endParaRPr sz="2400" b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840</Words>
  <Application>Microsoft Office PowerPoint</Application>
  <PresentationFormat>Экран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Характеристика структуры и содержания КИМ ОГЭ.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Система оценивания выполнения  отдельных  заданий и экзаменационной работы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28</cp:revision>
  <dcterms:created xsi:type="dcterms:W3CDTF">2019-11-27T08:20:02Z</dcterms:created>
  <dcterms:modified xsi:type="dcterms:W3CDTF">2020-10-08T19:18:41Z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2019-11-27T00:00:00Z</vt:filetime>
  </property>
</Properties>
</file>