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2" r:id="rId4"/>
    <p:sldId id="284" r:id="rId5"/>
    <p:sldId id="295" r:id="rId6"/>
    <p:sldId id="296" r:id="rId7"/>
    <p:sldId id="297" r:id="rId8"/>
    <p:sldId id="298" r:id="rId9"/>
    <p:sldId id="312" r:id="rId10"/>
    <p:sldId id="286" r:id="rId11"/>
    <p:sldId id="287" r:id="rId12"/>
    <p:sldId id="288" r:id="rId13"/>
    <p:sldId id="307" r:id="rId14"/>
    <p:sldId id="308" r:id="rId15"/>
    <p:sldId id="289" r:id="rId16"/>
    <p:sldId id="301" r:id="rId17"/>
    <p:sldId id="291" r:id="rId18"/>
    <p:sldId id="302" r:id="rId19"/>
    <p:sldId id="303" r:id="rId20"/>
    <p:sldId id="305" r:id="rId21"/>
    <p:sldId id="311" r:id="rId22"/>
    <p:sldId id="292" r:id="rId23"/>
    <p:sldId id="293" r:id="rId24"/>
    <p:sldId id="304" r:id="rId25"/>
    <p:sldId id="309" r:id="rId26"/>
    <p:sldId id="306" r:id="rId27"/>
    <p:sldId id="310" r:id="rId28"/>
    <p:sldId id="28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2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ФОТО И ПРЕЗЕНТАЦИЯ  МАН\Шабл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7992348" cy="309634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МБОУ «Гвардейская школа №1»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Ш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кольный музей «Память»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4143380"/>
            <a:ext cx="5000660" cy="2500330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Работу выполнила: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Коротких  М.П., учитель истории и обществознания,</a:t>
            </a:r>
          </a:p>
          <a:p>
            <a:pPr algn="r"/>
            <a:r>
              <a:rPr lang="ru-RU" sz="2400" b="1" dirty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уководитель  школьного музея «Память»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2019г.</a:t>
            </a:r>
          </a:p>
        </p:txBody>
      </p:sp>
    </p:spTree>
    <p:extLst>
      <p:ext uri="{BB962C8B-B14F-4D97-AF65-F5344CB8AC3E}">
        <p14:creationId xmlns:p14="http://schemas.microsoft.com/office/powerpoint/2010/main" val="353591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ФОТО И ПРЕЗЕНТАЦИЯ  МАН\Шабло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852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28006"/>
            <a:ext cx="7628840" cy="65881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План работы музея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2018-2019гг.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286412"/>
          </a:xfrm>
        </p:spPr>
        <p:txBody>
          <a:bodyPr>
            <a:noAutofit/>
          </a:bodyPr>
          <a:lstStyle/>
          <a:p>
            <a:pPr lvl="0" algn="just" fontAlgn="base">
              <a:spcAft>
                <a:spcPct val="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just" fontAlgn="base">
              <a:spcAft>
                <a:spcPct val="0"/>
              </a:spcAft>
              <a:buNone/>
            </a:pP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596134"/>
              </p:ext>
            </p:extLst>
          </p:nvPr>
        </p:nvGraphicFramePr>
        <p:xfrm>
          <a:off x="1624936" y="1031471"/>
          <a:ext cx="6475456" cy="5452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Документ" r:id="rId4" imgW="6486384" imgH="5639123" progId="Word.Document.12">
                  <p:embed/>
                </p:oleObj>
              </mc:Choice>
              <mc:Fallback>
                <p:oleObj name="Документ" r:id="rId4" imgW="6486384" imgH="56391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4936" y="1031471"/>
                        <a:ext cx="6475456" cy="54524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467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ФОТО И ПРЕЗЕНТАЦИЯ  МАН\Шабло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04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1413" y="214294"/>
            <a:ext cx="6420782" cy="7143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План работы музея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286412"/>
          </a:xfrm>
        </p:spPr>
        <p:txBody>
          <a:bodyPr>
            <a:noAutofit/>
          </a:bodyPr>
          <a:lstStyle/>
          <a:p>
            <a:pPr lvl="0" algn="just" fontAlgn="base">
              <a:spcAft>
                <a:spcPct val="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just" fontAlgn="base">
              <a:spcAft>
                <a:spcPct val="0"/>
              </a:spcAft>
              <a:buNone/>
            </a:pP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658594"/>
              </p:ext>
            </p:extLst>
          </p:nvPr>
        </p:nvGraphicFramePr>
        <p:xfrm>
          <a:off x="1517609" y="928690"/>
          <a:ext cx="6438767" cy="5386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Документ" r:id="rId4" imgW="6486384" imgH="5774467" progId="Word.Document.12">
                  <p:embed/>
                </p:oleObj>
              </mc:Choice>
              <mc:Fallback>
                <p:oleObj name="Документ" r:id="rId4" imgW="6486384" imgH="57744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17609" y="928690"/>
                        <a:ext cx="6438767" cy="53865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985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ФОТО И ПРЕЗЕНТАЦИЯ  МАН\Шабло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598" y="210336"/>
            <a:ext cx="8250890" cy="93264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План работы музея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286412"/>
          </a:xfrm>
        </p:spPr>
        <p:txBody>
          <a:bodyPr>
            <a:noAutofit/>
          </a:bodyPr>
          <a:lstStyle/>
          <a:p>
            <a:pPr lvl="0" algn="just" fontAlgn="base">
              <a:spcAft>
                <a:spcPct val="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just" fontAlgn="base">
              <a:spcAft>
                <a:spcPct val="0"/>
              </a:spcAft>
              <a:buNone/>
            </a:pP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807903"/>
              </p:ext>
            </p:extLst>
          </p:nvPr>
        </p:nvGraphicFramePr>
        <p:xfrm>
          <a:off x="1328738" y="1563688"/>
          <a:ext cx="6999321" cy="4025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Документ" r:id="rId4" imgW="6486384" imgH="3731338" progId="Word.Document.12">
                  <p:embed/>
                </p:oleObj>
              </mc:Choice>
              <mc:Fallback>
                <p:oleObj name="Документ" r:id="rId4" imgW="6486384" imgH="37313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28738" y="1563688"/>
                        <a:ext cx="6999321" cy="4025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840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ФОТО И ПРЕЗЕНТАЦИЯ  МАН\Шабло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78053"/>
              </p:ext>
            </p:extLst>
          </p:nvPr>
        </p:nvGraphicFramePr>
        <p:xfrm>
          <a:off x="1475656" y="1386210"/>
          <a:ext cx="6521450" cy="539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Документ" r:id="rId4" imgW="6522780" imgH="5399030" progId="Word.Document.12">
                  <p:embed/>
                </p:oleObj>
              </mc:Choice>
              <mc:Fallback>
                <p:oleObj name="Документ" r:id="rId4" imgW="6522780" imgH="53990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5656" y="1386210"/>
                        <a:ext cx="6521450" cy="5399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13598" y="21033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План работы музея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2018-2019гг.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48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989936"/>
            <a:ext cx="6517823" cy="58680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44624"/>
            <a:ext cx="7564296" cy="107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2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ФОТО И ПРЕЗЕНТАЦИЯ  МАН\Шабл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398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Проведение экскурсий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286412"/>
          </a:xfrm>
        </p:spPr>
        <p:txBody>
          <a:bodyPr>
            <a:noAutofit/>
          </a:bodyPr>
          <a:lstStyle/>
          <a:p>
            <a:pPr lvl="0" algn="just" fontAlgn="base">
              <a:spcAft>
                <a:spcPct val="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just" fontAlgn="base">
              <a:spcAft>
                <a:spcPct val="0"/>
              </a:spcAft>
              <a:buNone/>
            </a:pP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pic>
        <p:nvPicPr>
          <p:cNvPr id="7170" name="Picture 2" descr="C:\Users\User\Desktop\конкурс музеев 0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2362200" cy="420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esktop\школа 0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027" y="3429000"/>
            <a:ext cx="2978726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7418" y="5808400"/>
            <a:ext cx="65004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600" b="1" dirty="0" smtClean="0">
                <a:latin typeface="Monotype Corsiva" pitchFamily="66" charset="0"/>
              </a:rPr>
              <a:t>В рамка х  </a:t>
            </a:r>
            <a:r>
              <a:rPr lang="uk-UA" sz="1600" b="1" dirty="0" err="1" smtClean="0">
                <a:latin typeface="Monotype Corsiva" pitchFamily="66" charset="0"/>
              </a:rPr>
              <a:t>деятельности</a:t>
            </a:r>
            <a:r>
              <a:rPr lang="uk-UA" sz="1600" b="1" dirty="0" smtClean="0">
                <a:latin typeface="Monotype Corsiva" pitchFamily="66" charset="0"/>
              </a:rPr>
              <a:t>  </a:t>
            </a:r>
            <a:r>
              <a:rPr lang="uk-UA" sz="1600" b="1" dirty="0" err="1" smtClean="0">
                <a:latin typeface="Monotype Corsiva" pitchFamily="66" charset="0"/>
              </a:rPr>
              <a:t>школьного</a:t>
            </a:r>
            <a:r>
              <a:rPr lang="uk-UA" sz="1600" b="1" dirty="0" smtClean="0">
                <a:latin typeface="Monotype Corsiva" pitchFamily="66" charset="0"/>
              </a:rPr>
              <a:t>  </a:t>
            </a:r>
            <a:r>
              <a:rPr lang="uk-UA" sz="1600" b="1" dirty="0" err="1" smtClean="0">
                <a:latin typeface="Monotype Corsiva" pitchFamily="66" charset="0"/>
              </a:rPr>
              <a:t>музея</a:t>
            </a:r>
            <a:r>
              <a:rPr lang="uk-UA" sz="1600" b="1" dirty="0" smtClean="0">
                <a:latin typeface="Monotype Corsiva" pitchFamily="66" charset="0"/>
              </a:rPr>
              <a:t>  </a:t>
            </a:r>
            <a:r>
              <a:rPr lang="uk-UA" sz="1600" b="1" dirty="0" err="1" smtClean="0">
                <a:latin typeface="Monotype Corsiva" pitchFamily="66" charset="0"/>
              </a:rPr>
              <a:t>проводится</a:t>
            </a:r>
            <a:r>
              <a:rPr lang="uk-UA" sz="1600" b="1" dirty="0" smtClean="0">
                <a:latin typeface="Monotype Corsiva" pitchFamily="66" charset="0"/>
              </a:rPr>
              <a:t>  </a:t>
            </a:r>
            <a:r>
              <a:rPr lang="uk-UA" sz="1600" b="1" dirty="0" err="1" smtClean="0">
                <a:latin typeface="Monotype Corsiva" pitchFamily="66" charset="0"/>
              </a:rPr>
              <a:t>экскурсионная</a:t>
            </a:r>
            <a:r>
              <a:rPr lang="uk-UA" sz="1600" b="1" dirty="0" smtClean="0">
                <a:latin typeface="Monotype Corsiva" pitchFamily="66" charset="0"/>
              </a:rPr>
              <a:t>    </a:t>
            </a:r>
            <a:r>
              <a:rPr lang="uk-UA" sz="1600" b="1" dirty="0" err="1" smtClean="0">
                <a:latin typeface="Monotype Corsiva" pitchFamily="66" charset="0"/>
              </a:rPr>
              <a:t>работа</a:t>
            </a:r>
            <a:r>
              <a:rPr lang="uk-UA" sz="1600" b="1" dirty="0" smtClean="0">
                <a:latin typeface="Monotype Corsiva" pitchFamily="66" charset="0"/>
              </a:rPr>
              <a:t>.</a:t>
            </a:r>
            <a:endParaRPr lang="ru-RU" sz="1600" b="1" dirty="0">
              <a:latin typeface="Monotype Corsiva" pitchFamily="66" charset="0"/>
            </a:endParaRPr>
          </a:p>
        </p:txBody>
      </p:sp>
      <p:pic>
        <p:nvPicPr>
          <p:cNvPr id="5122" name="Picture 2" descr="C:\Users\User\Desktop\5к 0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747" y="1404140"/>
            <a:ext cx="3708992" cy="2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2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ФОТО И ПРЕЗЕНТАЦИЯ  МАН\Шабл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Проведение экскурсий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286412"/>
          </a:xfrm>
        </p:spPr>
        <p:txBody>
          <a:bodyPr>
            <a:noAutofit/>
          </a:bodyPr>
          <a:lstStyle/>
          <a:p>
            <a:pPr lvl="0" algn="just" fontAlgn="base">
              <a:spcAft>
                <a:spcPct val="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just" fontAlgn="base">
              <a:spcAft>
                <a:spcPct val="0"/>
              </a:spcAft>
              <a:buNone/>
            </a:pP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pic>
        <p:nvPicPr>
          <p:cNvPr id="7172" name="Picture 4" descr="C:\Users\User\Desktop\школа 0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67" y="3529795"/>
            <a:ext cx="2870152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User\Desktop\выпуск 0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56826"/>
            <a:ext cx="288263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выпуск 0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7091"/>
            <a:ext cx="2882638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ser\Desktop\выпуск 01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177" y="3606333"/>
            <a:ext cx="2882638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2807" y="5842138"/>
            <a:ext cx="7918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latin typeface="Monotype Corsiva" pitchFamily="66" charset="0"/>
              </a:rPr>
              <a:t>                     </a:t>
            </a:r>
            <a:r>
              <a:rPr lang="uk-UA" sz="1600" b="1" dirty="0" err="1" smtClean="0">
                <a:latin typeface="Monotype Corsiva" pitchFamily="66" charset="0"/>
              </a:rPr>
              <a:t>Поводятся</a:t>
            </a:r>
            <a:r>
              <a:rPr lang="uk-UA" sz="1600" b="1" dirty="0" smtClean="0">
                <a:latin typeface="Monotype Corsiva" pitchFamily="66" charset="0"/>
              </a:rPr>
              <a:t>  </a:t>
            </a:r>
            <a:r>
              <a:rPr lang="uk-UA" sz="1600" b="1" dirty="0" err="1" smtClean="0">
                <a:latin typeface="Monotype Corsiva" pitchFamily="66" charset="0"/>
              </a:rPr>
              <a:t>выставки</a:t>
            </a:r>
            <a:r>
              <a:rPr lang="uk-UA" sz="1600" b="1" dirty="0" smtClean="0">
                <a:latin typeface="Monotype Corsiva" pitchFamily="66" charset="0"/>
              </a:rPr>
              <a:t>, </a:t>
            </a:r>
            <a:r>
              <a:rPr lang="uk-UA" sz="1600" b="1" dirty="0" err="1" smtClean="0">
                <a:latin typeface="Monotype Corsiva" pitchFamily="66" charset="0"/>
              </a:rPr>
              <a:t>экскурсии</a:t>
            </a:r>
            <a:r>
              <a:rPr lang="uk-UA" sz="1600" b="1" dirty="0" smtClean="0">
                <a:latin typeface="Monotype Corsiva" pitchFamily="66" charset="0"/>
              </a:rPr>
              <a:t>, </a:t>
            </a:r>
            <a:r>
              <a:rPr lang="uk-UA" sz="1600" b="1" dirty="0" err="1" smtClean="0">
                <a:latin typeface="Monotype Corsiva" pitchFamily="66" charset="0"/>
              </a:rPr>
              <a:t>как</a:t>
            </a:r>
            <a:r>
              <a:rPr lang="uk-UA" sz="1600" b="1" dirty="0" smtClean="0">
                <a:latin typeface="Monotype Corsiva" pitchFamily="66" charset="0"/>
              </a:rPr>
              <a:t> для </a:t>
            </a:r>
            <a:r>
              <a:rPr lang="uk-UA" sz="1600" b="1" dirty="0" err="1" smtClean="0">
                <a:latin typeface="Monotype Corsiva" pitchFamily="66" charset="0"/>
              </a:rPr>
              <a:t>учеников</a:t>
            </a:r>
            <a:r>
              <a:rPr lang="uk-UA" sz="1600" b="1" dirty="0" smtClean="0">
                <a:latin typeface="Monotype Corsiva" pitchFamily="66" charset="0"/>
              </a:rPr>
              <a:t> </a:t>
            </a:r>
            <a:r>
              <a:rPr lang="uk-UA" sz="1600" b="1" dirty="0">
                <a:latin typeface="Monotype Corsiva" pitchFamily="66" charset="0"/>
              </a:rPr>
              <a:t> </a:t>
            </a:r>
            <a:r>
              <a:rPr lang="uk-UA" sz="1600" b="1" dirty="0" err="1" smtClean="0">
                <a:latin typeface="Monotype Corsiva" pitchFamily="66" charset="0"/>
              </a:rPr>
              <a:t>начальной</a:t>
            </a:r>
            <a:r>
              <a:rPr lang="uk-UA" sz="1600" b="1" dirty="0" smtClean="0">
                <a:latin typeface="Monotype Corsiva" pitchFamily="66" charset="0"/>
              </a:rPr>
              <a:t> </a:t>
            </a:r>
            <a:r>
              <a:rPr lang="uk-UA" sz="1600" b="1" dirty="0" err="1" smtClean="0">
                <a:latin typeface="Monotype Corsiva" pitchFamily="66" charset="0"/>
              </a:rPr>
              <a:t>школы</a:t>
            </a:r>
            <a:r>
              <a:rPr lang="uk-UA" sz="1600" b="1" dirty="0" smtClean="0">
                <a:latin typeface="Monotype Corsiva" pitchFamily="66" charset="0"/>
              </a:rPr>
              <a:t>,</a:t>
            </a:r>
          </a:p>
          <a:p>
            <a:pPr algn="ctr"/>
            <a:r>
              <a:rPr lang="uk-UA" sz="1600" b="1" dirty="0" smtClean="0">
                <a:latin typeface="Monotype Corsiva" pitchFamily="66" charset="0"/>
              </a:rPr>
              <a:t>            так и для </a:t>
            </a:r>
            <a:r>
              <a:rPr lang="uk-UA" sz="1600" b="1" dirty="0" err="1" smtClean="0">
                <a:latin typeface="Monotype Corsiva" pitchFamily="66" charset="0"/>
              </a:rPr>
              <a:t>среднего</a:t>
            </a:r>
            <a:r>
              <a:rPr lang="uk-UA" sz="1600" b="1" dirty="0" smtClean="0">
                <a:latin typeface="Monotype Corsiva" pitchFamily="66" charset="0"/>
              </a:rPr>
              <a:t> и </a:t>
            </a:r>
            <a:r>
              <a:rPr lang="uk-UA" sz="1600" b="1" dirty="0" err="1" smtClean="0">
                <a:latin typeface="Monotype Corsiva" pitchFamily="66" charset="0"/>
              </a:rPr>
              <a:t>старшего</a:t>
            </a:r>
            <a:r>
              <a:rPr lang="uk-UA" sz="1600" b="1" dirty="0" smtClean="0">
                <a:latin typeface="Monotype Corsiva" pitchFamily="66" charset="0"/>
              </a:rPr>
              <a:t> </a:t>
            </a:r>
            <a:r>
              <a:rPr lang="uk-UA" sz="1600" b="1" dirty="0" err="1" smtClean="0">
                <a:latin typeface="Monotype Corsiva" pitchFamily="66" charset="0"/>
              </a:rPr>
              <a:t>звена</a:t>
            </a:r>
            <a:r>
              <a:rPr lang="uk-UA" sz="1600" b="1" dirty="0" smtClean="0">
                <a:latin typeface="Monotype Corsiva" pitchFamily="66" charset="0"/>
              </a:rPr>
              <a:t>.</a:t>
            </a:r>
            <a:endParaRPr lang="ru-RU" sz="16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06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ФОТО И ПРЕЗЕНТАЦИЯ  МАН\Шабл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Тематические уроки, лекции, праздничные мероприятия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286412"/>
          </a:xfrm>
        </p:spPr>
        <p:txBody>
          <a:bodyPr>
            <a:noAutofit/>
          </a:bodyPr>
          <a:lstStyle/>
          <a:p>
            <a:pPr lvl="0" algn="just" fontAlgn="base">
              <a:spcAft>
                <a:spcPct val="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just" fontAlgn="base">
              <a:spcAft>
                <a:spcPct val="0"/>
              </a:spcAft>
              <a:buNone/>
            </a:pP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pic>
        <p:nvPicPr>
          <p:cNvPr id="11266" name="Picture 2" descr="C:\Users\User\Desktop\школа 0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569" y="1763688"/>
            <a:ext cx="2881654" cy="215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esktop\разное 0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345" y="3400136"/>
            <a:ext cx="3074815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User\Desktop\афган 2017 0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422976"/>
            <a:ext cx="3074812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5576" y="5822724"/>
            <a:ext cx="8177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600" b="1" dirty="0" smtClean="0">
                <a:latin typeface="Monotype Corsiva" pitchFamily="66" charset="0"/>
              </a:rPr>
              <a:t>             </a:t>
            </a:r>
            <a:r>
              <a:rPr lang="uk-UA" sz="1600" b="1" dirty="0" err="1" smtClean="0">
                <a:latin typeface="Monotype Corsiva" pitchFamily="66" charset="0"/>
              </a:rPr>
              <a:t>Тематические</a:t>
            </a:r>
            <a:r>
              <a:rPr lang="uk-UA" sz="1600" b="1" dirty="0" smtClean="0">
                <a:latin typeface="Monotype Corsiva" pitchFamily="66" charset="0"/>
              </a:rPr>
              <a:t> уроки, </a:t>
            </a:r>
            <a:r>
              <a:rPr lang="uk-UA" sz="1600" b="1" dirty="0" err="1" smtClean="0">
                <a:latin typeface="Monotype Corsiva" pitchFamily="66" charset="0"/>
              </a:rPr>
              <a:t>лекции</a:t>
            </a:r>
            <a:r>
              <a:rPr lang="uk-UA" sz="1600" b="1" dirty="0" smtClean="0">
                <a:latin typeface="Monotype Corsiva" pitchFamily="66" charset="0"/>
              </a:rPr>
              <a:t> </a:t>
            </a:r>
            <a:r>
              <a:rPr lang="uk-UA" sz="1600" b="1" dirty="0" err="1" smtClean="0">
                <a:latin typeface="Monotype Corsiva" pitchFamily="66" charset="0"/>
              </a:rPr>
              <a:t>проводятся</a:t>
            </a:r>
            <a:r>
              <a:rPr lang="uk-UA" sz="1600" b="1" dirty="0" smtClean="0">
                <a:latin typeface="Monotype Corsiva" pitchFamily="66" charset="0"/>
              </a:rPr>
              <a:t> </a:t>
            </a:r>
            <a:r>
              <a:rPr lang="uk-UA" sz="1600" b="1" dirty="0" err="1" smtClean="0">
                <a:latin typeface="Monotype Corsiva" pitchFamily="66" charset="0"/>
              </a:rPr>
              <a:t>экскурсоводами</a:t>
            </a:r>
            <a:r>
              <a:rPr lang="uk-UA" sz="1600" b="1" dirty="0" smtClean="0">
                <a:latin typeface="Monotype Corsiva" pitchFamily="66" charset="0"/>
              </a:rPr>
              <a:t> </a:t>
            </a:r>
            <a:r>
              <a:rPr lang="uk-UA" sz="1600" b="1" dirty="0" err="1" smtClean="0">
                <a:latin typeface="Monotype Corsiva" pitchFamily="66" charset="0"/>
              </a:rPr>
              <a:t>музея</a:t>
            </a:r>
            <a:endParaRPr lang="uk-UA" sz="1600" b="1" dirty="0" smtClean="0">
              <a:latin typeface="Monotype Corsiva" pitchFamily="66" charset="0"/>
            </a:endParaRPr>
          </a:p>
          <a:p>
            <a:pPr algn="ctr"/>
            <a:r>
              <a:rPr lang="uk-UA" sz="1600" b="1" dirty="0" err="1" smtClean="0">
                <a:latin typeface="Monotype Corsiva" pitchFamily="66" charset="0"/>
              </a:rPr>
              <a:t>Борисовой</a:t>
            </a:r>
            <a:r>
              <a:rPr lang="uk-UA" sz="1600" b="1" dirty="0" smtClean="0">
                <a:latin typeface="Monotype Corsiva" pitchFamily="66" charset="0"/>
              </a:rPr>
              <a:t> Ю., </a:t>
            </a:r>
            <a:r>
              <a:rPr lang="uk-UA" sz="1600" b="1" dirty="0" err="1" smtClean="0">
                <a:latin typeface="Monotype Corsiva" pitchFamily="66" charset="0"/>
              </a:rPr>
              <a:t>Асановым</a:t>
            </a:r>
            <a:r>
              <a:rPr lang="uk-UA" sz="1600" b="1" dirty="0" smtClean="0">
                <a:latin typeface="Monotype Corsiva" pitchFamily="66" charset="0"/>
              </a:rPr>
              <a:t> М.,  </a:t>
            </a:r>
            <a:r>
              <a:rPr lang="uk-UA" sz="1600" b="1" dirty="0" err="1" smtClean="0">
                <a:latin typeface="Monotype Corsiva" pitchFamily="66" charset="0"/>
              </a:rPr>
              <a:t>Асановой</a:t>
            </a:r>
            <a:r>
              <a:rPr lang="uk-UA" sz="1600" b="1" dirty="0" smtClean="0">
                <a:latin typeface="Monotype Corsiva" pitchFamily="66" charset="0"/>
              </a:rPr>
              <a:t> А., </a:t>
            </a:r>
            <a:r>
              <a:rPr lang="uk-UA" sz="1600" b="1" dirty="0" err="1" smtClean="0">
                <a:latin typeface="Monotype Corsiva" pitchFamily="66" charset="0"/>
              </a:rPr>
              <a:t>Бекировым</a:t>
            </a:r>
            <a:r>
              <a:rPr lang="uk-UA" sz="1600" b="1" dirty="0" smtClean="0">
                <a:latin typeface="Monotype Corsiva" pitchFamily="66" charset="0"/>
              </a:rPr>
              <a:t> М. </a:t>
            </a:r>
            <a:r>
              <a:rPr lang="uk-UA" sz="1600" b="1" dirty="0" err="1" smtClean="0">
                <a:latin typeface="Monotype Corsiva" pitchFamily="66" charset="0"/>
              </a:rPr>
              <a:t>Ребята</a:t>
            </a:r>
            <a:r>
              <a:rPr lang="uk-UA" sz="1600" b="1" dirty="0" smtClean="0">
                <a:latin typeface="Monotype Corsiva" pitchFamily="66" charset="0"/>
              </a:rPr>
              <a:t> </a:t>
            </a:r>
            <a:r>
              <a:rPr lang="uk-UA" sz="1600" b="1" dirty="0" err="1" smtClean="0">
                <a:latin typeface="Monotype Corsiva" pitchFamily="66" charset="0"/>
              </a:rPr>
              <a:t>рассказывают</a:t>
            </a:r>
            <a:r>
              <a:rPr lang="uk-UA" sz="1600" b="1" dirty="0" smtClean="0">
                <a:latin typeface="Monotype Corsiva" pitchFamily="66" charset="0"/>
              </a:rPr>
              <a:t> о  </a:t>
            </a:r>
            <a:r>
              <a:rPr lang="uk-UA" sz="1600" b="1" dirty="0" err="1" smtClean="0">
                <a:latin typeface="Monotype Corsiva" pitchFamily="66" charset="0"/>
              </a:rPr>
              <a:t>юном</a:t>
            </a:r>
            <a:r>
              <a:rPr lang="uk-UA" sz="1600" b="1" dirty="0" smtClean="0">
                <a:latin typeface="Monotype Corsiva" pitchFamily="66" charset="0"/>
              </a:rPr>
              <a:t>  </a:t>
            </a:r>
            <a:r>
              <a:rPr lang="uk-UA" sz="1600" b="1" dirty="0" err="1" smtClean="0">
                <a:latin typeface="Monotype Corsiva" pitchFamily="66" charset="0"/>
              </a:rPr>
              <a:t>подпольщике</a:t>
            </a:r>
            <a:r>
              <a:rPr lang="uk-UA" sz="1600" b="1" dirty="0" smtClean="0">
                <a:latin typeface="Monotype Corsiva" pitchFamily="66" charset="0"/>
              </a:rPr>
              <a:t> </a:t>
            </a:r>
          </a:p>
          <a:p>
            <a:pPr algn="ctr"/>
            <a:r>
              <a:rPr lang="uk-UA" sz="1600" b="1" dirty="0" smtClean="0">
                <a:latin typeface="Monotype Corsiva" pitchFamily="66" charset="0"/>
              </a:rPr>
              <a:t>               Вите </a:t>
            </a:r>
            <a:r>
              <a:rPr lang="uk-UA" sz="1600" b="1" dirty="0" err="1" smtClean="0">
                <a:latin typeface="Monotype Corsiva" pitchFamily="66" charset="0"/>
              </a:rPr>
              <a:t>Трунове</a:t>
            </a:r>
            <a:r>
              <a:rPr lang="uk-UA" sz="1600" b="1" dirty="0" smtClean="0">
                <a:latin typeface="Monotype Corsiva" pitchFamily="66" charset="0"/>
              </a:rPr>
              <a:t> и  </a:t>
            </a:r>
            <a:r>
              <a:rPr lang="uk-UA" sz="1600" b="1" dirty="0" err="1" smtClean="0">
                <a:latin typeface="Monotype Corsiva" pitchFamily="66" charset="0"/>
              </a:rPr>
              <a:t>воине-интернационалисте</a:t>
            </a:r>
            <a:r>
              <a:rPr lang="uk-UA" sz="1600" b="1" dirty="0" smtClean="0">
                <a:latin typeface="Monotype Corsiva" pitchFamily="66" charset="0"/>
              </a:rPr>
              <a:t> </a:t>
            </a:r>
            <a:r>
              <a:rPr lang="uk-UA" sz="1600" b="1" dirty="0" err="1" smtClean="0">
                <a:latin typeface="Monotype Corsiva" pitchFamily="66" charset="0"/>
              </a:rPr>
              <a:t>Сергее</a:t>
            </a:r>
            <a:r>
              <a:rPr lang="uk-UA" sz="1600" b="1" dirty="0" smtClean="0">
                <a:latin typeface="Monotype Corsiva" pitchFamily="66" charset="0"/>
              </a:rPr>
              <a:t> </a:t>
            </a:r>
            <a:r>
              <a:rPr lang="uk-UA" sz="1600" b="1" dirty="0" err="1" smtClean="0">
                <a:latin typeface="Monotype Corsiva" pitchFamily="66" charset="0"/>
              </a:rPr>
              <a:t>Бармакове</a:t>
            </a:r>
            <a:r>
              <a:rPr lang="uk-UA" sz="1600" b="1" dirty="0" smtClean="0">
                <a:latin typeface="Monotype Corsiva" pitchFamily="66" charset="0"/>
              </a:rPr>
              <a:t>.</a:t>
            </a:r>
            <a:endParaRPr lang="ru-RU" sz="16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94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ФОТО И ПРЕЗЕНТАЦИЯ  МАН\Шабл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990" y="-11589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Тематические уроки, лекции, праздничные мероприятия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286412"/>
          </a:xfrm>
        </p:spPr>
        <p:txBody>
          <a:bodyPr>
            <a:noAutofit/>
          </a:bodyPr>
          <a:lstStyle/>
          <a:p>
            <a:pPr lvl="0" algn="just" fontAlgn="base">
              <a:spcAft>
                <a:spcPct val="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just" fontAlgn="base">
              <a:spcAft>
                <a:spcPct val="0"/>
              </a:spcAft>
              <a:buNone/>
            </a:pP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pic>
        <p:nvPicPr>
          <p:cNvPr id="12290" name="Picture 2" descr="C:\Users\User\Desktop\историческая  неделя 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33634"/>
            <a:ext cx="2857342" cy="214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er\Desktop\музей  2016 0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080" y="1833634"/>
            <a:ext cx="1591540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User\Desktop\школа 07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93096"/>
            <a:ext cx="2546330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image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69165"/>
            <a:ext cx="2181225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9952" y="4293096"/>
            <a:ext cx="39386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Monotype Corsiva" pitchFamily="66" charset="0"/>
              </a:rPr>
              <a:t>В рамках   </a:t>
            </a:r>
            <a:r>
              <a:rPr lang="uk-UA" b="1" dirty="0" err="1" smtClean="0">
                <a:latin typeface="Monotype Corsiva" pitchFamily="66" charset="0"/>
              </a:rPr>
              <a:t>проведения</a:t>
            </a:r>
            <a:r>
              <a:rPr lang="uk-UA" b="1" dirty="0" smtClean="0">
                <a:latin typeface="Monotype Corsiva" pitchFamily="66" charset="0"/>
              </a:rPr>
              <a:t>   </a:t>
            </a:r>
            <a:r>
              <a:rPr lang="uk-UA" b="1" dirty="0" err="1" smtClean="0">
                <a:latin typeface="Monotype Corsiva" pitchFamily="66" charset="0"/>
              </a:rPr>
              <a:t>недели</a:t>
            </a:r>
            <a:r>
              <a:rPr lang="uk-UA" b="1" dirty="0" smtClean="0">
                <a:latin typeface="Monotype Corsiva" pitchFamily="66" charset="0"/>
              </a:rPr>
              <a:t>  </a:t>
            </a:r>
            <a:r>
              <a:rPr lang="uk-UA" b="1" dirty="0" err="1" smtClean="0">
                <a:latin typeface="Monotype Corsiva" pitchFamily="66" charset="0"/>
              </a:rPr>
              <a:t>истории</a:t>
            </a:r>
            <a:r>
              <a:rPr lang="uk-UA" b="1" dirty="0" smtClean="0">
                <a:latin typeface="Monotype Corsiva" pitchFamily="66" charset="0"/>
              </a:rPr>
              <a:t>   и  </a:t>
            </a:r>
            <a:r>
              <a:rPr lang="uk-UA" b="1" dirty="0" err="1" smtClean="0">
                <a:latin typeface="Monotype Corsiva" pitchFamily="66" charset="0"/>
              </a:rPr>
              <a:t>обществознания</a:t>
            </a:r>
            <a:r>
              <a:rPr lang="uk-UA" b="1" dirty="0" smtClean="0">
                <a:latin typeface="Monotype Corsiva" pitchFamily="66" charset="0"/>
              </a:rPr>
              <a:t> на </a:t>
            </a:r>
            <a:r>
              <a:rPr lang="uk-UA" b="1" dirty="0" err="1" smtClean="0">
                <a:latin typeface="Monotype Corsiva" pitchFamily="66" charset="0"/>
              </a:rPr>
              <a:t>базе</a:t>
            </a:r>
            <a:r>
              <a:rPr lang="uk-UA" b="1" dirty="0" smtClean="0">
                <a:latin typeface="Monotype Corsiva" pitchFamily="66" charset="0"/>
              </a:rPr>
              <a:t> </a:t>
            </a:r>
            <a:r>
              <a:rPr lang="uk-UA" b="1" dirty="0" err="1" smtClean="0">
                <a:latin typeface="Monotype Corsiva" pitchFamily="66" charset="0"/>
              </a:rPr>
              <a:t>школьного</a:t>
            </a:r>
            <a:r>
              <a:rPr lang="uk-UA" b="1" dirty="0" smtClean="0">
                <a:latin typeface="Monotype Corsiva" pitchFamily="66" charset="0"/>
              </a:rPr>
              <a:t> </a:t>
            </a:r>
            <a:r>
              <a:rPr lang="uk-UA" b="1" dirty="0" err="1" smtClean="0">
                <a:latin typeface="Monotype Corsiva" pitchFamily="66" charset="0"/>
              </a:rPr>
              <a:t>музея</a:t>
            </a:r>
            <a:r>
              <a:rPr lang="uk-UA" b="1" dirty="0" smtClean="0">
                <a:latin typeface="Monotype Corsiva" pitchFamily="66" charset="0"/>
              </a:rPr>
              <a:t> </a:t>
            </a:r>
            <a:r>
              <a:rPr lang="uk-UA" b="1" dirty="0" err="1" smtClean="0">
                <a:latin typeface="Monotype Corsiva" pitchFamily="66" charset="0"/>
              </a:rPr>
              <a:t>проводятся</a:t>
            </a:r>
            <a:r>
              <a:rPr lang="uk-UA" b="1" dirty="0" smtClean="0">
                <a:latin typeface="Monotype Corsiva" pitchFamily="66" charset="0"/>
              </a:rPr>
              <a:t> </a:t>
            </a:r>
            <a:r>
              <a:rPr lang="uk-UA" b="1" dirty="0" err="1" smtClean="0">
                <a:latin typeface="Monotype Corsiva" pitchFamily="66" charset="0"/>
              </a:rPr>
              <a:t>выставки</a:t>
            </a:r>
            <a:r>
              <a:rPr lang="uk-UA" b="1" dirty="0" smtClean="0">
                <a:latin typeface="Monotype Corsiva" pitchFamily="66" charset="0"/>
              </a:rPr>
              <a:t> «</a:t>
            </a:r>
            <a:r>
              <a:rPr lang="uk-UA" b="1" dirty="0" err="1" smtClean="0">
                <a:latin typeface="Monotype Corsiva" pitchFamily="66" charset="0"/>
              </a:rPr>
              <a:t>Герои</a:t>
            </a:r>
            <a:r>
              <a:rPr lang="uk-UA" b="1" dirty="0" smtClean="0">
                <a:latin typeface="Monotype Corsiva" pitchFamily="66" charset="0"/>
              </a:rPr>
              <a:t> </a:t>
            </a:r>
            <a:r>
              <a:rPr lang="uk-UA" b="1" dirty="0" err="1" smtClean="0">
                <a:latin typeface="Monotype Corsiva" pitchFamily="66" charset="0"/>
              </a:rPr>
              <a:t>Отечества</a:t>
            </a:r>
            <a:r>
              <a:rPr lang="uk-UA" b="1" dirty="0" smtClean="0">
                <a:latin typeface="Monotype Corsiva" pitchFamily="66" charset="0"/>
              </a:rPr>
              <a:t>», «</a:t>
            </a:r>
            <a:r>
              <a:rPr lang="uk-UA" b="1" dirty="0" err="1">
                <a:latin typeface="Monotype Corsiva" pitchFamily="66" charset="0"/>
              </a:rPr>
              <a:t>К</a:t>
            </a:r>
            <a:r>
              <a:rPr lang="uk-UA" b="1" dirty="0" err="1" smtClean="0">
                <a:latin typeface="Monotype Corsiva" pitchFamily="66" charset="0"/>
              </a:rPr>
              <a:t>рылатый</a:t>
            </a:r>
            <a:r>
              <a:rPr lang="uk-UA" b="1" dirty="0" smtClean="0">
                <a:latin typeface="Monotype Corsiva" pitchFamily="66" charset="0"/>
              </a:rPr>
              <a:t> генерал», «</a:t>
            </a:r>
            <a:r>
              <a:rPr lang="uk-UA" b="1" dirty="0" err="1" smtClean="0">
                <a:latin typeface="Monotype Corsiva" pitchFamily="66" charset="0"/>
              </a:rPr>
              <a:t>Занимательная</a:t>
            </a:r>
            <a:r>
              <a:rPr lang="uk-UA" b="1" dirty="0" smtClean="0">
                <a:latin typeface="Monotype Corsiva" pitchFamily="66" charset="0"/>
              </a:rPr>
              <a:t> </a:t>
            </a:r>
            <a:r>
              <a:rPr lang="uk-UA" b="1" dirty="0" err="1" smtClean="0">
                <a:latin typeface="Monotype Corsiva" pitchFamily="66" charset="0"/>
              </a:rPr>
              <a:t>нумизматика</a:t>
            </a:r>
            <a:r>
              <a:rPr lang="uk-UA" b="1" dirty="0" smtClean="0">
                <a:latin typeface="Monotype Corsiva" pitchFamily="66" charset="0"/>
              </a:rPr>
              <a:t>».</a:t>
            </a:r>
            <a:endParaRPr lang="ru-RU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61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ФОТО И ПРЕЗЕНТАЦИЯ  МАН\Шабл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604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234" y="65671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Тематические уроки, лекции, праздничные мероприятия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286412"/>
          </a:xfrm>
        </p:spPr>
        <p:txBody>
          <a:bodyPr>
            <a:noAutofit/>
          </a:bodyPr>
          <a:lstStyle/>
          <a:p>
            <a:pPr lvl="0" algn="just" fontAlgn="base">
              <a:spcAft>
                <a:spcPct val="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just" fontAlgn="base">
              <a:spcAft>
                <a:spcPct val="0"/>
              </a:spcAft>
              <a:buNone/>
            </a:pP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pic>
        <p:nvPicPr>
          <p:cNvPr id="14338" name="Picture 2" descr="C:\Users\User\Desktop\фестиваль победы 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68" y="1799710"/>
            <a:ext cx="2916000" cy="218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User\Desktop\IMG_20170503_1526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68" y="4145226"/>
            <a:ext cx="3276000" cy="184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User\Desktop\image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000" y="1733791"/>
            <a:ext cx="2196096" cy="219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01984" y="4437112"/>
            <a:ext cx="4889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err="1" smtClean="0">
                <a:latin typeface="Monotype Corsiva" pitchFamily="66" charset="0"/>
              </a:rPr>
              <a:t>Проведение</a:t>
            </a:r>
            <a:r>
              <a:rPr lang="uk-UA" b="1" dirty="0" smtClean="0">
                <a:latin typeface="Monotype Corsiva" pitchFamily="66" charset="0"/>
              </a:rPr>
              <a:t> </a:t>
            </a:r>
            <a:r>
              <a:rPr lang="uk-UA" b="1" dirty="0" err="1" smtClean="0">
                <a:latin typeface="Monotype Corsiva" pitchFamily="66" charset="0"/>
              </a:rPr>
              <a:t>конкурса</a:t>
            </a:r>
            <a:r>
              <a:rPr lang="uk-UA" b="1" dirty="0" smtClean="0">
                <a:latin typeface="Monotype Corsiva" pitchFamily="66" charset="0"/>
              </a:rPr>
              <a:t> </a:t>
            </a:r>
            <a:r>
              <a:rPr lang="uk-UA" b="1" dirty="0" err="1" smtClean="0">
                <a:latin typeface="Monotype Corsiva" pitchFamily="66" charset="0"/>
              </a:rPr>
              <a:t>инсценированной</a:t>
            </a:r>
            <a:r>
              <a:rPr lang="uk-UA" b="1" dirty="0" smtClean="0">
                <a:latin typeface="Monotype Corsiva" pitchFamily="66" charset="0"/>
              </a:rPr>
              <a:t> </a:t>
            </a:r>
            <a:r>
              <a:rPr lang="uk-UA" b="1" dirty="0" err="1" smtClean="0">
                <a:latin typeface="Monotype Corsiva" pitchFamily="66" charset="0"/>
              </a:rPr>
              <a:t>песни</a:t>
            </a:r>
            <a:r>
              <a:rPr lang="uk-UA" b="1" dirty="0" smtClean="0">
                <a:latin typeface="Monotype Corsiva" pitchFamily="66" charset="0"/>
              </a:rPr>
              <a:t>, </a:t>
            </a:r>
            <a:r>
              <a:rPr lang="uk-UA" b="1" dirty="0" err="1" smtClean="0">
                <a:latin typeface="Monotype Corsiva" pitchFamily="66" charset="0"/>
              </a:rPr>
              <a:t>посвященного</a:t>
            </a:r>
            <a:r>
              <a:rPr lang="uk-UA" b="1" dirty="0" smtClean="0">
                <a:latin typeface="Monotype Corsiva" pitchFamily="66" charset="0"/>
              </a:rPr>
              <a:t> Дню </a:t>
            </a:r>
            <a:r>
              <a:rPr lang="uk-UA" b="1" dirty="0" err="1" smtClean="0">
                <a:latin typeface="Monotype Corsiva" pitchFamily="66" charset="0"/>
              </a:rPr>
              <a:t>Победы</a:t>
            </a:r>
            <a:r>
              <a:rPr lang="uk-UA" b="1" dirty="0" smtClean="0">
                <a:latin typeface="Monotype Corsiva" pitchFamily="66" charset="0"/>
              </a:rPr>
              <a:t>.  </a:t>
            </a:r>
            <a:r>
              <a:rPr lang="uk-UA" b="1" dirty="0" err="1" smtClean="0">
                <a:latin typeface="Monotype Corsiva" pitchFamily="66" charset="0"/>
              </a:rPr>
              <a:t>Активисты</a:t>
            </a:r>
            <a:r>
              <a:rPr lang="uk-UA" b="1" dirty="0" smtClean="0">
                <a:latin typeface="Monotype Corsiva" pitchFamily="66" charset="0"/>
              </a:rPr>
              <a:t> </a:t>
            </a:r>
            <a:r>
              <a:rPr lang="uk-UA" b="1" dirty="0" err="1" smtClean="0">
                <a:latin typeface="Monotype Corsiva" pitchFamily="66" charset="0"/>
              </a:rPr>
              <a:t>музея</a:t>
            </a:r>
            <a:r>
              <a:rPr lang="uk-UA" b="1" dirty="0" smtClean="0">
                <a:latin typeface="Monotype Corsiva" pitchFamily="66" charset="0"/>
              </a:rPr>
              <a:t> </a:t>
            </a:r>
          </a:p>
          <a:p>
            <a:pPr algn="ctr"/>
            <a:r>
              <a:rPr lang="uk-UA" b="1" dirty="0" err="1">
                <a:latin typeface="Monotype Corsiva" pitchFamily="66" charset="0"/>
              </a:rPr>
              <a:t>в</a:t>
            </a:r>
            <a:r>
              <a:rPr lang="uk-UA" b="1" dirty="0" err="1" smtClean="0">
                <a:latin typeface="Monotype Corsiva" pitchFamily="66" charset="0"/>
              </a:rPr>
              <a:t>ыступают</a:t>
            </a:r>
            <a:r>
              <a:rPr lang="uk-UA" b="1" dirty="0" smtClean="0">
                <a:latin typeface="Monotype Corsiva" pitchFamily="66" charset="0"/>
              </a:rPr>
              <a:t> на  </a:t>
            </a:r>
            <a:r>
              <a:rPr lang="uk-UA" b="1" dirty="0" err="1" smtClean="0">
                <a:latin typeface="Monotype Corsiva" pitchFamily="66" charset="0"/>
              </a:rPr>
              <a:t>школьной</a:t>
            </a:r>
            <a:r>
              <a:rPr lang="uk-UA" b="1" dirty="0" smtClean="0">
                <a:latin typeface="Monotype Corsiva" pitchFamily="66" charset="0"/>
              </a:rPr>
              <a:t> </a:t>
            </a:r>
            <a:r>
              <a:rPr lang="uk-UA" b="1" dirty="0" err="1" smtClean="0">
                <a:latin typeface="Monotype Corsiva" pitchFamily="66" charset="0"/>
              </a:rPr>
              <a:t>сцене</a:t>
            </a:r>
            <a:r>
              <a:rPr lang="uk-UA" b="1" dirty="0" smtClean="0">
                <a:latin typeface="Monotype Corsiva" pitchFamily="66" charset="0"/>
              </a:rPr>
              <a:t> .</a:t>
            </a:r>
            <a:endParaRPr lang="ru-RU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43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ФОТО И ПРЕЗЕНТАЦИЯ  МАН\Шабл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Задачи: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28641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000" b="1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340768"/>
            <a:ext cx="66247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1. Активация </a:t>
            </a:r>
            <a:r>
              <a:rPr lang="ru-RU" sz="2000" b="1" dirty="0">
                <a:latin typeface="Monotype Corsiva" pitchFamily="66" charset="0"/>
                <a:cs typeface="Times New Roman" pitchFamily="18" charset="0"/>
              </a:rPr>
              <a:t>работы  школьного музея, расширение сферы и методов использования его воспитательного потенциала</a:t>
            </a: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;</a:t>
            </a:r>
          </a:p>
          <a:p>
            <a:pPr algn="just"/>
            <a:endParaRPr lang="ru-RU" sz="2000" b="1" dirty="0">
              <a:latin typeface="Monotype Corsiva" pitchFamily="66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 2. Поддержка </a:t>
            </a:r>
            <a:r>
              <a:rPr lang="ru-RU" sz="2000" b="1" dirty="0">
                <a:latin typeface="Monotype Corsiva" pitchFamily="66" charset="0"/>
                <a:cs typeface="Times New Roman" pitchFamily="18" charset="0"/>
              </a:rPr>
              <a:t>воспитательных </a:t>
            </a: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 и  </a:t>
            </a:r>
            <a:r>
              <a:rPr lang="ru-RU" sz="2000" b="1" dirty="0">
                <a:latin typeface="Monotype Corsiva" pitchFamily="66" charset="0"/>
                <a:cs typeface="Times New Roman" pitchFamily="18" charset="0"/>
              </a:rPr>
              <a:t>образовательных </a:t>
            </a: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 программ</a:t>
            </a:r>
            <a:r>
              <a:rPr lang="ru-RU" sz="2000" b="1" dirty="0">
                <a:latin typeface="Monotype Corsiva" pitchFamily="66" charset="0"/>
                <a:cs typeface="Times New Roman" pitchFamily="18" charset="0"/>
              </a:rPr>
              <a:t>, направленных на формирование патриота и </a:t>
            </a: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гражданина;</a:t>
            </a:r>
          </a:p>
          <a:p>
            <a:pPr algn="just"/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3.Организация </a:t>
            </a:r>
            <a:r>
              <a:rPr lang="ru-RU" sz="2000" b="1" dirty="0">
                <a:latin typeface="Monotype Corsiva" pitchFamily="66" charset="0"/>
                <a:cs typeface="Times New Roman" pitchFamily="18" charset="0"/>
              </a:rPr>
              <a:t>творческого досуга учащихся, привлечение к участию в культурных </a:t>
            </a: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 программах  различных </a:t>
            </a:r>
            <a:r>
              <a:rPr lang="ru-RU" sz="2000" b="1" dirty="0">
                <a:latin typeface="Monotype Corsiva" pitchFamily="66" charset="0"/>
                <a:cs typeface="Times New Roman" pitchFamily="18" charset="0"/>
              </a:rPr>
              <a:t>уровней</a:t>
            </a: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;</a:t>
            </a:r>
          </a:p>
          <a:p>
            <a:pPr algn="just"/>
            <a:endParaRPr lang="ru-RU" sz="2000" b="1" dirty="0">
              <a:latin typeface="Monotype Corsiva" pitchFamily="66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latin typeface="Monotype Corsiva" pitchFamily="66" charset="0"/>
                <a:cs typeface="Times New Roman" pitchFamily="18" charset="0"/>
              </a:rPr>
              <a:t>4.Укрепление связей между школой, учреждениями культуры, общественными организациями для решения задач воспитания у учащихся чувства гражданственности и патриотизма, уважения и бережного отношения к истории.</a:t>
            </a:r>
          </a:p>
        </p:txBody>
      </p:sp>
    </p:spTree>
    <p:extLst>
      <p:ext uri="{BB962C8B-B14F-4D97-AF65-F5344CB8AC3E}">
        <p14:creationId xmlns:p14="http://schemas.microsoft.com/office/powerpoint/2010/main" val="191836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ФОТО И ПРЕЗЕНТАЦИЯ  МАН\Шабл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810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Тематические уроки, лекции, праздничные мероприятия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286412"/>
          </a:xfrm>
        </p:spPr>
        <p:txBody>
          <a:bodyPr>
            <a:noAutofit/>
          </a:bodyPr>
          <a:lstStyle/>
          <a:p>
            <a:pPr lvl="0" algn="just" fontAlgn="base">
              <a:spcAft>
                <a:spcPct val="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just" fontAlgn="base">
              <a:spcAft>
                <a:spcPct val="0"/>
              </a:spcAft>
              <a:buNone/>
            </a:pP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pic>
        <p:nvPicPr>
          <p:cNvPr id="5124" name="Picture 4" descr="C:\Users\User\Desktop\image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859" y="3501008"/>
            <a:ext cx="2181225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3358144"/>
            <a:ext cx="2181225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0800000" flipV="1">
            <a:off x="1547664" y="5539369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err="1" smtClean="0">
                <a:latin typeface="Monotype Corsiva" pitchFamily="66" charset="0"/>
              </a:rPr>
              <a:t>Возложение</a:t>
            </a:r>
            <a:r>
              <a:rPr lang="uk-UA" b="1" dirty="0" smtClean="0">
                <a:latin typeface="Monotype Corsiva" pitchFamily="66" charset="0"/>
              </a:rPr>
              <a:t> </a:t>
            </a:r>
            <a:r>
              <a:rPr lang="uk-UA" b="1" dirty="0" err="1" smtClean="0">
                <a:latin typeface="Monotype Corsiva" pitchFamily="66" charset="0"/>
              </a:rPr>
              <a:t>гирлянды</a:t>
            </a:r>
            <a:r>
              <a:rPr lang="uk-UA" b="1" dirty="0">
                <a:latin typeface="Monotype Corsiva" pitchFamily="66" charset="0"/>
              </a:rPr>
              <a:t> </a:t>
            </a:r>
            <a:r>
              <a:rPr lang="uk-UA" b="1" dirty="0" smtClean="0">
                <a:latin typeface="Monotype Corsiva" pitchFamily="66" charset="0"/>
              </a:rPr>
              <a:t>и </a:t>
            </a:r>
            <a:r>
              <a:rPr lang="uk-UA" b="1" dirty="0" err="1" smtClean="0">
                <a:latin typeface="Monotype Corsiva" pitchFamily="66" charset="0"/>
              </a:rPr>
              <a:t>цветов</a:t>
            </a:r>
            <a:r>
              <a:rPr lang="uk-UA" b="1" dirty="0" smtClean="0">
                <a:latin typeface="Monotype Corsiva" pitchFamily="66" charset="0"/>
              </a:rPr>
              <a:t> к </a:t>
            </a:r>
            <a:r>
              <a:rPr lang="uk-UA" b="1" dirty="0" err="1" smtClean="0">
                <a:latin typeface="Monotype Corsiva" pitchFamily="66" charset="0"/>
              </a:rPr>
              <a:t>памятным</a:t>
            </a:r>
            <a:r>
              <a:rPr lang="uk-UA" b="1" dirty="0" smtClean="0">
                <a:latin typeface="Monotype Corsiva" pitchFamily="66" charset="0"/>
              </a:rPr>
              <a:t> </a:t>
            </a:r>
            <a:r>
              <a:rPr lang="uk-UA" b="1" dirty="0" err="1" smtClean="0">
                <a:latin typeface="Monotype Corsiva" pitchFamily="66" charset="0"/>
              </a:rPr>
              <a:t>местам</a:t>
            </a:r>
            <a:r>
              <a:rPr lang="uk-UA" b="1" dirty="0" smtClean="0">
                <a:latin typeface="Monotype Corsiva" pitchFamily="66" charset="0"/>
              </a:rPr>
              <a:t>  </a:t>
            </a:r>
            <a:r>
              <a:rPr lang="uk-UA" b="1" dirty="0" err="1" smtClean="0">
                <a:latin typeface="Monotype Corsiva" pitchFamily="66" charset="0"/>
              </a:rPr>
              <a:t>поселка</a:t>
            </a:r>
            <a:r>
              <a:rPr lang="uk-UA" b="1" dirty="0" smtClean="0">
                <a:latin typeface="Monotype Corsiva" pitchFamily="66" charset="0"/>
              </a:rPr>
              <a:t> </a:t>
            </a:r>
            <a:r>
              <a:rPr lang="uk-UA" b="1" dirty="0" err="1">
                <a:latin typeface="Monotype Corsiva" pitchFamily="66" charset="0"/>
              </a:rPr>
              <a:t>Г</a:t>
            </a:r>
            <a:r>
              <a:rPr lang="uk-UA" b="1" dirty="0" err="1" smtClean="0">
                <a:latin typeface="Monotype Corsiva" pitchFamily="66" charset="0"/>
              </a:rPr>
              <a:t>вардейское</a:t>
            </a:r>
            <a:r>
              <a:rPr lang="uk-UA" b="1" dirty="0" smtClean="0">
                <a:latin typeface="Monotype Corsiva" pitchFamily="66" charset="0"/>
              </a:rPr>
              <a:t> в День </a:t>
            </a:r>
            <a:r>
              <a:rPr lang="uk-UA" b="1" dirty="0" err="1" smtClean="0">
                <a:latin typeface="Monotype Corsiva" pitchFamily="66" charset="0"/>
              </a:rPr>
              <a:t>Победы</a:t>
            </a:r>
            <a:r>
              <a:rPr lang="uk-UA" b="1" dirty="0" smtClean="0">
                <a:latin typeface="Monotype Corsiva" pitchFamily="66" charset="0"/>
              </a:rPr>
              <a:t>, </a:t>
            </a:r>
            <a:r>
              <a:rPr lang="uk-UA" b="1" dirty="0" err="1" smtClean="0">
                <a:latin typeface="Monotype Corsiva" pitchFamily="66" charset="0"/>
              </a:rPr>
              <a:t>шествие</a:t>
            </a:r>
            <a:r>
              <a:rPr lang="uk-UA" b="1" dirty="0" smtClean="0">
                <a:latin typeface="Monotype Corsiva" pitchFamily="66" charset="0"/>
              </a:rPr>
              <a:t> полка </a:t>
            </a:r>
            <a:r>
              <a:rPr lang="uk-UA" b="1" dirty="0" err="1" smtClean="0">
                <a:latin typeface="Monotype Corsiva" pitchFamily="66" charset="0"/>
              </a:rPr>
              <a:t>Неизвестного</a:t>
            </a:r>
            <a:r>
              <a:rPr lang="uk-UA" b="1" dirty="0" smtClean="0">
                <a:latin typeface="Monotype Corsiva" pitchFamily="66" charset="0"/>
              </a:rPr>
              <a:t> </a:t>
            </a:r>
            <a:r>
              <a:rPr lang="uk-UA" b="1" dirty="0" err="1" smtClean="0">
                <a:latin typeface="Monotype Corsiva" pitchFamily="66" charset="0"/>
              </a:rPr>
              <a:t>солдата-</a:t>
            </a:r>
            <a:r>
              <a:rPr lang="uk-UA" b="1" dirty="0" smtClean="0">
                <a:latin typeface="Monotype Corsiva" pitchFamily="66" charset="0"/>
              </a:rPr>
              <a:t> </a:t>
            </a:r>
            <a:r>
              <a:rPr lang="uk-UA" b="1" dirty="0" err="1" smtClean="0">
                <a:latin typeface="Monotype Corsiva" pitchFamily="66" charset="0"/>
              </a:rPr>
              <a:t>это</a:t>
            </a:r>
            <a:r>
              <a:rPr lang="uk-UA" b="1" dirty="0" smtClean="0">
                <a:latin typeface="Monotype Corsiva" pitchFamily="66" charset="0"/>
              </a:rPr>
              <a:t> </a:t>
            </a:r>
            <a:r>
              <a:rPr lang="uk-UA" b="1" dirty="0" err="1" smtClean="0">
                <a:latin typeface="Monotype Corsiva" pitchFamily="66" charset="0"/>
              </a:rPr>
              <a:t>добрая</a:t>
            </a:r>
            <a:r>
              <a:rPr lang="uk-UA" b="1" dirty="0" smtClean="0">
                <a:latin typeface="Monotype Corsiva" pitchFamily="66" charset="0"/>
              </a:rPr>
              <a:t> </a:t>
            </a:r>
            <a:r>
              <a:rPr lang="uk-UA" b="1" dirty="0" err="1" smtClean="0">
                <a:latin typeface="Monotype Corsiva" pitchFamily="66" charset="0"/>
              </a:rPr>
              <a:t>традиция</a:t>
            </a:r>
            <a:r>
              <a:rPr lang="uk-UA" b="1" dirty="0" smtClean="0">
                <a:latin typeface="Monotype Corsiva" pitchFamily="66" charset="0"/>
              </a:rPr>
              <a:t> </a:t>
            </a:r>
            <a:r>
              <a:rPr lang="uk-UA" b="1" dirty="0" err="1" smtClean="0">
                <a:latin typeface="Monotype Corsiva" pitchFamily="66" charset="0"/>
              </a:rPr>
              <a:t>учащихся</a:t>
            </a:r>
            <a:r>
              <a:rPr lang="uk-UA" b="1" dirty="0" smtClean="0">
                <a:latin typeface="Monotype Corsiva" pitchFamily="66" charset="0"/>
              </a:rPr>
              <a:t> </a:t>
            </a:r>
            <a:r>
              <a:rPr lang="uk-UA" b="1" dirty="0" err="1" smtClean="0">
                <a:latin typeface="Monotype Corsiva" pitchFamily="66" charset="0"/>
              </a:rPr>
              <a:t>нашей</a:t>
            </a:r>
            <a:r>
              <a:rPr lang="uk-UA" b="1" dirty="0" smtClean="0">
                <a:latin typeface="Monotype Corsiva" pitchFamily="66" charset="0"/>
              </a:rPr>
              <a:t> </a:t>
            </a:r>
            <a:r>
              <a:rPr lang="uk-UA" b="1" dirty="0" err="1" smtClean="0">
                <a:latin typeface="Monotype Corsiva" pitchFamily="66" charset="0"/>
              </a:rPr>
              <a:t>школы</a:t>
            </a:r>
            <a:r>
              <a:rPr lang="uk-UA" b="1" dirty="0" smtClean="0">
                <a:latin typeface="Monotype Corsiva" pitchFamily="66" charset="0"/>
              </a:rPr>
              <a:t>.  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6146" name="Picture 2" descr="C:\Users\User\Desktop\5к 0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284" y="1700808"/>
            <a:ext cx="3573430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76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ФОТО И ПРЕЗЕНТАЦИЯ  МАН\Шабл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810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Тематические уроки, лекции, праздничные мероприятия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286412"/>
          </a:xfrm>
        </p:spPr>
        <p:txBody>
          <a:bodyPr>
            <a:noAutofit/>
          </a:bodyPr>
          <a:lstStyle/>
          <a:p>
            <a:pPr lvl="0" algn="just" fontAlgn="base">
              <a:spcAft>
                <a:spcPct val="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just" fontAlgn="base">
              <a:spcAft>
                <a:spcPct val="0"/>
              </a:spcAft>
              <a:buNone/>
            </a:pP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547664" y="5539370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err="1" smtClean="0">
                <a:latin typeface="Monotype Corsiva" pitchFamily="66" charset="0"/>
              </a:rPr>
              <a:t>Учащиеся</a:t>
            </a:r>
            <a:r>
              <a:rPr lang="uk-UA" b="1" dirty="0" smtClean="0">
                <a:latin typeface="Monotype Corsiva" pitchFamily="66" charset="0"/>
              </a:rPr>
              <a:t> 5-К  </a:t>
            </a:r>
            <a:r>
              <a:rPr lang="uk-UA" b="1" dirty="0" err="1" smtClean="0">
                <a:latin typeface="Monotype Corsiva" pitchFamily="66" charset="0"/>
              </a:rPr>
              <a:t>класса</a:t>
            </a:r>
            <a:r>
              <a:rPr lang="uk-UA" b="1" dirty="0" smtClean="0">
                <a:latin typeface="Monotype Corsiva" pitchFamily="66" charset="0"/>
              </a:rPr>
              <a:t>   </a:t>
            </a:r>
            <a:r>
              <a:rPr lang="uk-UA" b="1" dirty="0" err="1" smtClean="0">
                <a:latin typeface="Monotype Corsiva" pitchFamily="66" charset="0"/>
              </a:rPr>
              <a:t>принимают</a:t>
            </a:r>
            <a:r>
              <a:rPr lang="uk-UA" b="1" dirty="0" smtClean="0">
                <a:latin typeface="Monotype Corsiva" pitchFamily="66" charset="0"/>
              </a:rPr>
              <a:t> присягу  перед  </a:t>
            </a:r>
            <a:r>
              <a:rPr lang="uk-UA" b="1" dirty="0" err="1" smtClean="0">
                <a:latin typeface="Monotype Corsiva" pitchFamily="66" charset="0"/>
              </a:rPr>
              <a:t>вступлением</a:t>
            </a:r>
            <a:r>
              <a:rPr lang="uk-UA" b="1" dirty="0" smtClean="0">
                <a:latin typeface="Monotype Corsiva" pitchFamily="66" charset="0"/>
              </a:rPr>
              <a:t> в </a:t>
            </a:r>
            <a:r>
              <a:rPr lang="uk-UA" b="1" dirty="0" err="1" smtClean="0">
                <a:latin typeface="Monotype Corsiva" pitchFamily="66" charset="0"/>
              </a:rPr>
              <a:t>ряды</a:t>
            </a:r>
            <a:r>
              <a:rPr lang="uk-UA" b="1" dirty="0" smtClean="0">
                <a:latin typeface="Monotype Corsiva" pitchFamily="66" charset="0"/>
              </a:rPr>
              <a:t>  «ЮНАРМИИ»  в стенах   </a:t>
            </a:r>
            <a:r>
              <a:rPr lang="uk-UA" b="1" dirty="0" err="1" smtClean="0">
                <a:latin typeface="Monotype Corsiva" pitchFamily="66" charset="0"/>
              </a:rPr>
              <a:t>музея</a:t>
            </a:r>
            <a:r>
              <a:rPr lang="uk-UA" b="1" dirty="0" smtClean="0">
                <a:latin typeface="Monotype Corsiva" pitchFamily="66" charset="0"/>
              </a:rPr>
              <a:t>  ВВС   КЧФ РФ </a:t>
            </a:r>
          </a:p>
          <a:p>
            <a:pPr algn="ctr"/>
            <a:r>
              <a:rPr lang="uk-UA" b="1" dirty="0" smtClean="0">
                <a:latin typeface="Monotype Corsiva" pitchFamily="66" charset="0"/>
              </a:rPr>
              <a:t> п. </a:t>
            </a:r>
            <a:r>
              <a:rPr lang="uk-UA" b="1" dirty="0" err="1" smtClean="0">
                <a:latin typeface="Monotype Corsiva" pitchFamily="66" charset="0"/>
              </a:rPr>
              <a:t>Гвардейское</a:t>
            </a:r>
            <a:r>
              <a:rPr lang="uk-UA" b="1" dirty="0" smtClean="0">
                <a:latin typeface="Monotype Corsiva" pitchFamily="66" charset="0"/>
              </a:rPr>
              <a:t> ( </a:t>
            </a:r>
            <a:r>
              <a:rPr lang="uk-UA" b="1" dirty="0" err="1" smtClean="0">
                <a:latin typeface="Monotype Corsiva" pitchFamily="66" charset="0"/>
              </a:rPr>
              <a:t>март</a:t>
            </a:r>
            <a:r>
              <a:rPr lang="uk-UA" b="1" dirty="0" smtClean="0">
                <a:latin typeface="Monotype Corsiva" pitchFamily="66" charset="0"/>
              </a:rPr>
              <a:t> 2019г.)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6146" name="Picture 2" descr="C:\Users\User\Desktop\фото 5-к класса 2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790064"/>
            <a:ext cx="3772941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фото 5-к класса 2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50864"/>
            <a:ext cx="3744000" cy="210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фото 5-к класса 26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55925"/>
            <a:ext cx="3564000" cy="200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47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ФОТО И ПРЕЗЕНТАЦИЯ  МАН\Шабл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14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Встречи с ветеранами и воинами-интернационалистами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286412"/>
          </a:xfrm>
        </p:spPr>
        <p:txBody>
          <a:bodyPr>
            <a:noAutofit/>
          </a:bodyPr>
          <a:lstStyle/>
          <a:p>
            <a:pPr lvl="0" algn="just" fontAlgn="base">
              <a:spcAft>
                <a:spcPct val="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just" fontAlgn="base">
              <a:spcAft>
                <a:spcPct val="0"/>
              </a:spcAft>
              <a:buNone/>
            </a:pP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pic>
        <p:nvPicPr>
          <p:cNvPr id="13315" name="Picture 3" descr="C:\Users\User\Desktop\встреча с ребенком войны Ляшенко Л.И.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74" y="1826848"/>
            <a:ext cx="3363078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User\Desktop\image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718" y="1852395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4869160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err="1" smtClean="0">
                <a:latin typeface="Monotype Corsiva" pitchFamily="66" charset="0"/>
              </a:rPr>
              <a:t>Встреча</a:t>
            </a:r>
            <a:r>
              <a:rPr lang="uk-UA" sz="1600" b="1" dirty="0" smtClean="0">
                <a:latin typeface="Monotype Corsiva" pitchFamily="66" charset="0"/>
              </a:rPr>
              <a:t> с </a:t>
            </a:r>
            <a:r>
              <a:rPr lang="uk-UA" sz="1600" b="1" dirty="0" err="1" smtClean="0">
                <a:latin typeface="Monotype Corsiva" pitchFamily="66" charset="0"/>
              </a:rPr>
              <a:t>участником</a:t>
            </a:r>
            <a:r>
              <a:rPr lang="uk-UA" sz="1600" b="1" dirty="0" smtClean="0">
                <a:latin typeface="Monotype Corsiva" pitchFamily="66" charset="0"/>
              </a:rPr>
              <a:t>  </a:t>
            </a:r>
            <a:r>
              <a:rPr lang="uk-UA" sz="1600" b="1" dirty="0" err="1" smtClean="0">
                <a:latin typeface="Monotype Corsiva" pitchFamily="66" charset="0"/>
              </a:rPr>
              <a:t>Великой</a:t>
            </a:r>
            <a:r>
              <a:rPr lang="uk-UA" sz="1600" b="1" dirty="0" smtClean="0">
                <a:latin typeface="Monotype Corsiva" pitchFamily="66" charset="0"/>
              </a:rPr>
              <a:t> </a:t>
            </a:r>
            <a:r>
              <a:rPr lang="uk-UA" sz="1600" b="1" dirty="0" err="1" smtClean="0">
                <a:latin typeface="Monotype Corsiva" pitchFamily="66" charset="0"/>
              </a:rPr>
              <a:t>Отечественной</a:t>
            </a:r>
            <a:r>
              <a:rPr lang="uk-UA" sz="1600" b="1" dirty="0" smtClean="0">
                <a:latin typeface="Monotype Corsiva" pitchFamily="66" charset="0"/>
              </a:rPr>
              <a:t> </a:t>
            </a:r>
            <a:r>
              <a:rPr lang="uk-UA" sz="1600" b="1" dirty="0" err="1" smtClean="0">
                <a:latin typeface="Monotype Corsiva" pitchFamily="66" charset="0"/>
              </a:rPr>
              <a:t>войны</a:t>
            </a:r>
            <a:r>
              <a:rPr lang="uk-UA" sz="1600" b="1" dirty="0" smtClean="0">
                <a:latin typeface="Monotype Corsiva" pitchFamily="66" charset="0"/>
              </a:rPr>
              <a:t>, </a:t>
            </a:r>
            <a:r>
              <a:rPr lang="uk-UA" sz="1600" b="1" dirty="0" err="1" smtClean="0">
                <a:latin typeface="Monotype Corsiva" pitchFamily="66" charset="0"/>
              </a:rPr>
              <a:t>бывшим</a:t>
            </a:r>
            <a:r>
              <a:rPr lang="uk-UA" sz="1600" b="1" dirty="0" smtClean="0">
                <a:latin typeface="Monotype Corsiva" pitchFamily="66" charset="0"/>
              </a:rPr>
              <a:t> директором </a:t>
            </a:r>
            <a:r>
              <a:rPr lang="uk-UA" sz="1600" b="1" dirty="0" err="1" smtClean="0">
                <a:latin typeface="Monotype Corsiva" pitchFamily="66" charset="0"/>
              </a:rPr>
              <a:t>школы</a:t>
            </a:r>
            <a:r>
              <a:rPr lang="uk-UA" sz="1600" b="1" dirty="0" smtClean="0">
                <a:latin typeface="Monotype Corsiva" pitchFamily="66" charset="0"/>
              </a:rPr>
              <a:t> и учителем </a:t>
            </a:r>
            <a:r>
              <a:rPr lang="uk-UA" sz="1600" b="1" dirty="0" err="1" smtClean="0">
                <a:latin typeface="Monotype Corsiva" pitchFamily="66" charset="0"/>
              </a:rPr>
              <a:t>истории</a:t>
            </a:r>
            <a:r>
              <a:rPr lang="uk-UA" sz="1600" b="1" dirty="0" smtClean="0">
                <a:latin typeface="Monotype Corsiva" pitchFamily="66" charset="0"/>
              </a:rPr>
              <a:t> Ляшенко Л.И.</a:t>
            </a:r>
            <a:endParaRPr lang="ru-RU" sz="1600" b="1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024" y="4869160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Monotype Corsiva" pitchFamily="66" charset="0"/>
              </a:rPr>
              <a:t>Встреча учащихся с воинами-интернационалистами.</a:t>
            </a:r>
            <a:endParaRPr lang="ru-RU" sz="16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15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ФОТО И ПРЕЗЕНТАЦИЯ  МАН\Шабл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Научно-исследовательская работа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6817" y="1166018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 </a:t>
            </a:r>
          </a:p>
          <a:p>
            <a:pPr lvl="0"/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617" y="1347965"/>
            <a:ext cx="2898222" cy="24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User\Desktop\марлен 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2193469" cy="38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марлен 0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45330" y="2911020"/>
            <a:ext cx="1719513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7" y="5373216"/>
            <a:ext cx="79928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Monotype Corsiva" pitchFamily="66" charset="0"/>
              </a:rPr>
              <a:t>Один  из  активистов музея  </a:t>
            </a:r>
            <a:r>
              <a:rPr lang="ru-RU" sz="1600" b="1" dirty="0" err="1" smtClean="0">
                <a:latin typeface="Monotype Corsiva" pitchFamily="66" charset="0"/>
              </a:rPr>
              <a:t>Бекиров</a:t>
            </a:r>
            <a:r>
              <a:rPr lang="ru-RU" sz="1600" b="1" dirty="0" smtClean="0">
                <a:latin typeface="Monotype Corsiva" pitchFamily="66" charset="0"/>
              </a:rPr>
              <a:t> М. на протяжении  трех  лет является победителем  в секции «Историческое краеведение» в  конкурсе-защите НИР  учащихся-членов МАН.  Присвоено звание« Кандидат в действительные члены МАН» в 2016г оду.</a:t>
            </a:r>
          </a:p>
          <a:p>
            <a:pPr algn="ctr"/>
            <a:r>
              <a:rPr lang="ru-RU" sz="1600" b="1" dirty="0" smtClean="0">
                <a:latin typeface="Monotype Corsiva" pitchFamily="66" charset="0"/>
              </a:rPr>
              <a:t>В 2018г.  </a:t>
            </a:r>
            <a:r>
              <a:rPr lang="ru-RU" sz="1600" b="1" dirty="0" err="1" smtClean="0">
                <a:latin typeface="Monotype Corsiva" pitchFamily="66" charset="0"/>
              </a:rPr>
              <a:t>Бекиров</a:t>
            </a:r>
            <a:r>
              <a:rPr lang="ru-RU" sz="1600" b="1" dirty="0" smtClean="0">
                <a:latin typeface="Monotype Corsiva" pitchFamily="66" charset="0"/>
              </a:rPr>
              <a:t>  М. стал действительным членом МАН «Искатель» и  занял 2 место на 1 этапе </a:t>
            </a:r>
            <a:r>
              <a:rPr lang="ru-RU" sz="1600" b="1" dirty="0" smtClean="0">
                <a:solidFill>
                  <a:prstClr val="black"/>
                </a:solidFill>
                <a:latin typeface="Monotype Corsiva" pitchFamily="66" charset="0"/>
              </a:rPr>
              <a:t>конкурса-защиты НИР  </a:t>
            </a:r>
            <a:r>
              <a:rPr lang="ru-RU" sz="1600" b="1" dirty="0">
                <a:solidFill>
                  <a:prstClr val="black"/>
                </a:solidFill>
                <a:latin typeface="Monotype Corsiva" pitchFamily="66" charset="0"/>
              </a:rPr>
              <a:t>учащихся-членов </a:t>
            </a:r>
            <a:r>
              <a:rPr lang="ru-RU" sz="1600" b="1" dirty="0" smtClean="0">
                <a:solidFill>
                  <a:prstClr val="black"/>
                </a:solidFill>
                <a:latin typeface="Monotype Corsiva" pitchFamily="66" charset="0"/>
              </a:rPr>
              <a:t>МАН по секции «Историческое краеведение».</a:t>
            </a:r>
            <a:endParaRPr lang="ru-RU" sz="16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96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ФОТО И ПРЕЗЕНТАЦИЯ  МАН\Шабл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Научно-исследовательская работа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286412"/>
          </a:xfrm>
        </p:spPr>
        <p:txBody>
          <a:bodyPr>
            <a:noAutofit/>
          </a:bodyPr>
          <a:lstStyle/>
          <a:p>
            <a:pPr lvl="0" algn="just" fontAlgn="base">
              <a:spcAft>
                <a:spcPct val="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just" fontAlgn="base">
              <a:spcAft>
                <a:spcPct val="0"/>
              </a:spcAft>
              <a:buNone/>
            </a:pP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pic>
        <p:nvPicPr>
          <p:cNvPr id="3074" name="Picture 2" descr="C:\Users\User\Desktop\марлен 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14859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ман  фото 0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85832" y="1729962"/>
            <a:ext cx="2972335" cy="24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278107" y="4725144"/>
            <a:ext cx="63289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600" b="1" dirty="0" err="1" smtClean="0">
                <a:latin typeface="Monotype Corsiva" pitchFamily="66" charset="0"/>
              </a:rPr>
              <a:t>Бекиров</a:t>
            </a:r>
            <a:r>
              <a:rPr lang="uk-UA" sz="1600" b="1" dirty="0" smtClean="0">
                <a:latin typeface="Monotype Corsiva" pitchFamily="66" charset="0"/>
              </a:rPr>
              <a:t> </a:t>
            </a:r>
            <a:r>
              <a:rPr lang="uk-UA" sz="1600" b="1" dirty="0" err="1" smtClean="0">
                <a:latin typeface="Monotype Corsiva" pitchFamily="66" charset="0"/>
              </a:rPr>
              <a:t>Марлен</a:t>
            </a:r>
            <a:r>
              <a:rPr lang="uk-UA" sz="1600" b="1" dirty="0" smtClean="0">
                <a:latin typeface="Monotype Corsiva" pitchFamily="66" charset="0"/>
              </a:rPr>
              <a:t> </a:t>
            </a:r>
            <a:r>
              <a:rPr lang="uk-UA" sz="1600" b="1" dirty="0" err="1" smtClean="0">
                <a:latin typeface="Monotype Corsiva" pitchFamily="66" charset="0"/>
              </a:rPr>
              <a:t>награжден</a:t>
            </a:r>
            <a:r>
              <a:rPr lang="uk-UA" sz="1600" b="1" dirty="0" smtClean="0">
                <a:latin typeface="Monotype Corsiva" pitchFamily="66" charset="0"/>
              </a:rPr>
              <a:t> Дипломом </a:t>
            </a:r>
            <a:r>
              <a:rPr lang="uk-UA" sz="1600" b="1" dirty="0" err="1" smtClean="0">
                <a:latin typeface="Monotype Corsiva" pitchFamily="66" charset="0"/>
              </a:rPr>
              <a:t>Симферопольского</a:t>
            </a:r>
            <a:r>
              <a:rPr lang="uk-UA" sz="1600" b="1" dirty="0" smtClean="0">
                <a:latin typeface="Monotype Corsiva" pitchFamily="66" charset="0"/>
              </a:rPr>
              <a:t>  </a:t>
            </a:r>
            <a:r>
              <a:rPr lang="uk-UA" sz="1600" b="1" dirty="0" err="1" smtClean="0">
                <a:latin typeface="Monotype Corsiva" pitchFamily="66" charset="0"/>
              </a:rPr>
              <a:t>филиала</a:t>
            </a:r>
            <a:r>
              <a:rPr lang="uk-UA" sz="1600" b="1" dirty="0" smtClean="0">
                <a:latin typeface="Monotype Corsiva" pitchFamily="66" charset="0"/>
              </a:rPr>
              <a:t>  АО «ИД»</a:t>
            </a:r>
          </a:p>
          <a:p>
            <a:pPr algn="ctr"/>
            <a:r>
              <a:rPr lang="uk-UA" sz="1600" b="1" dirty="0" smtClean="0">
                <a:latin typeface="Monotype Corsiva" pitchFamily="66" charset="0"/>
              </a:rPr>
              <a:t>«</a:t>
            </a:r>
            <a:r>
              <a:rPr lang="uk-UA" sz="1600" b="1" dirty="0" err="1" smtClean="0">
                <a:latin typeface="Monotype Corsiva" pitchFamily="66" charset="0"/>
              </a:rPr>
              <a:t>Комсомольская</a:t>
            </a:r>
            <a:r>
              <a:rPr lang="uk-UA" sz="1600" b="1" dirty="0" smtClean="0">
                <a:latin typeface="Monotype Corsiva" pitchFamily="66" charset="0"/>
              </a:rPr>
              <a:t>  Правда» от 15.02.2017г. за </a:t>
            </a:r>
            <a:r>
              <a:rPr lang="uk-UA" sz="1600" b="1" dirty="0" err="1" smtClean="0">
                <a:latin typeface="Monotype Corsiva" pitchFamily="66" charset="0"/>
              </a:rPr>
              <a:t>активное</a:t>
            </a:r>
            <a:r>
              <a:rPr lang="uk-UA" sz="1600" b="1" dirty="0" smtClean="0">
                <a:latin typeface="Monotype Corsiva" pitchFamily="66" charset="0"/>
              </a:rPr>
              <a:t> </a:t>
            </a:r>
            <a:r>
              <a:rPr lang="uk-UA" sz="1600" b="1" dirty="0" err="1" smtClean="0">
                <a:latin typeface="Monotype Corsiva" pitchFamily="66" charset="0"/>
              </a:rPr>
              <a:t>участие</a:t>
            </a:r>
            <a:r>
              <a:rPr lang="uk-UA" sz="1600" b="1" dirty="0" smtClean="0">
                <a:latin typeface="Monotype Corsiva" pitchFamily="66" charset="0"/>
              </a:rPr>
              <a:t>  в </a:t>
            </a:r>
            <a:r>
              <a:rPr lang="uk-UA" sz="1600" b="1" dirty="0" err="1" smtClean="0">
                <a:latin typeface="Monotype Corsiva" pitchFamily="66" charset="0"/>
              </a:rPr>
              <a:t>конкурсе</a:t>
            </a:r>
            <a:endParaRPr lang="uk-UA" sz="1600" b="1" dirty="0" smtClean="0">
              <a:latin typeface="Monotype Corsiva" pitchFamily="66" charset="0"/>
            </a:endParaRPr>
          </a:p>
          <a:p>
            <a:pPr algn="ctr"/>
            <a:r>
              <a:rPr lang="uk-UA" sz="1600" b="1" dirty="0" smtClean="0">
                <a:latin typeface="Monotype Corsiva" pitchFamily="66" charset="0"/>
              </a:rPr>
              <a:t> </a:t>
            </a:r>
            <a:r>
              <a:rPr lang="uk-UA" sz="1600" b="1" dirty="0" err="1" smtClean="0">
                <a:latin typeface="Monotype Corsiva" pitchFamily="66" charset="0"/>
              </a:rPr>
              <a:t>сочинений</a:t>
            </a:r>
            <a:r>
              <a:rPr lang="uk-UA" sz="1600" b="1" dirty="0" smtClean="0">
                <a:latin typeface="Monotype Corsiva" pitchFamily="66" charset="0"/>
              </a:rPr>
              <a:t>  «</a:t>
            </a:r>
            <a:r>
              <a:rPr lang="uk-UA" sz="1600" b="1" dirty="0" err="1" smtClean="0">
                <a:latin typeface="Monotype Corsiva" pitchFamily="66" charset="0"/>
              </a:rPr>
              <a:t>Герои</a:t>
            </a:r>
            <a:r>
              <a:rPr lang="uk-UA" sz="1600" b="1" dirty="0" smtClean="0">
                <a:latin typeface="Monotype Corsiva" pitchFamily="66" charset="0"/>
              </a:rPr>
              <a:t>, </a:t>
            </a:r>
            <a:r>
              <a:rPr lang="uk-UA" sz="1600" b="1" dirty="0" err="1" smtClean="0">
                <a:latin typeface="Monotype Corsiva" pitchFamily="66" charset="0"/>
              </a:rPr>
              <a:t>вы</a:t>
            </a:r>
            <a:r>
              <a:rPr lang="uk-UA" sz="1600" b="1" dirty="0" smtClean="0">
                <a:latin typeface="Monotype Corsiva" pitchFamily="66" charset="0"/>
              </a:rPr>
              <a:t> в наших </a:t>
            </a:r>
            <a:r>
              <a:rPr lang="uk-UA" sz="1600" b="1" dirty="0" err="1" smtClean="0">
                <a:latin typeface="Monotype Corsiva" pitchFamily="66" charset="0"/>
              </a:rPr>
              <a:t>сердцах</a:t>
            </a:r>
            <a:r>
              <a:rPr lang="uk-UA" sz="1600" b="1" dirty="0" smtClean="0">
                <a:latin typeface="Monotype Corsiva" pitchFamily="66" charset="0"/>
              </a:rPr>
              <a:t>!». Для </a:t>
            </a:r>
            <a:r>
              <a:rPr lang="uk-UA" sz="1600" b="1" dirty="0" err="1" smtClean="0">
                <a:latin typeface="Monotype Corsiva" pitchFamily="66" charset="0"/>
              </a:rPr>
              <a:t>написания</a:t>
            </a:r>
            <a:r>
              <a:rPr lang="uk-UA" sz="1600" b="1" dirty="0" smtClean="0">
                <a:latin typeface="Monotype Corsiva" pitchFamily="66" charset="0"/>
              </a:rPr>
              <a:t> </a:t>
            </a:r>
            <a:r>
              <a:rPr lang="uk-UA" sz="1600" b="1" dirty="0" err="1" smtClean="0">
                <a:latin typeface="Monotype Corsiva" pitchFamily="66" charset="0"/>
              </a:rPr>
              <a:t>работы</a:t>
            </a:r>
            <a:r>
              <a:rPr lang="uk-UA" sz="1600" b="1" dirty="0" smtClean="0">
                <a:latin typeface="Monotype Corsiva" pitchFamily="66" charset="0"/>
              </a:rPr>
              <a:t> </a:t>
            </a:r>
            <a:r>
              <a:rPr lang="uk-UA" sz="1600" b="1" dirty="0" err="1" smtClean="0">
                <a:latin typeface="Monotype Corsiva" pitchFamily="66" charset="0"/>
              </a:rPr>
              <a:t>использовался</a:t>
            </a:r>
            <a:endParaRPr lang="uk-UA" sz="1600" b="1" dirty="0" smtClean="0">
              <a:latin typeface="Monotype Corsiva" pitchFamily="66" charset="0"/>
            </a:endParaRPr>
          </a:p>
          <a:p>
            <a:pPr algn="ctr"/>
            <a:r>
              <a:rPr lang="uk-UA" sz="1600" b="1" dirty="0" err="1">
                <a:latin typeface="Monotype Corsiva" pitchFamily="66" charset="0"/>
              </a:rPr>
              <a:t>к</a:t>
            </a:r>
            <a:r>
              <a:rPr lang="uk-UA" sz="1600" b="1" dirty="0" err="1" smtClean="0">
                <a:latin typeface="Monotype Corsiva" pitchFamily="66" charset="0"/>
              </a:rPr>
              <a:t>раеведческий</a:t>
            </a:r>
            <a:r>
              <a:rPr lang="uk-UA" sz="1600" b="1" dirty="0" smtClean="0">
                <a:latin typeface="Monotype Corsiva" pitchFamily="66" charset="0"/>
              </a:rPr>
              <a:t> </a:t>
            </a:r>
            <a:r>
              <a:rPr lang="uk-UA" sz="1600" b="1" dirty="0" err="1" smtClean="0">
                <a:latin typeface="Monotype Corsiva" pitchFamily="66" charset="0"/>
              </a:rPr>
              <a:t>материал</a:t>
            </a:r>
            <a:r>
              <a:rPr lang="uk-UA" sz="1600" b="1" dirty="0" smtClean="0">
                <a:latin typeface="Monotype Corsiva" pitchFamily="66" charset="0"/>
              </a:rPr>
              <a:t> </a:t>
            </a:r>
            <a:r>
              <a:rPr lang="uk-UA" sz="1600" b="1" dirty="0" err="1" smtClean="0">
                <a:latin typeface="Monotype Corsiva" pitchFamily="66" charset="0"/>
              </a:rPr>
              <a:t>школьного</a:t>
            </a:r>
            <a:r>
              <a:rPr lang="uk-UA" sz="1600" b="1" dirty="0" smtClean="0">
                <a:latin typeface="Monotype Corsiva" pitchFamily="66" charset="0"/>
              </a:rPr>
              <a:t> </a:t>
            </a:r>
            <a:r>
              <a:rPr lang="uk-UA" sz="1600" b="1" dirty="0" err="1" smtClean="0">
                <a:latin typeface="Monotype Corsiva" pitchFamily="66" charset="0"/>
              </a:rPr>
              <a:t>музея</a:t>
            </a:r>
            <a:r>
              <a:rPr lang="uk-UA" sz="1600" b="1" dirty="0" smtClean="0">
                <a:latin typeface="Monotype Corsiva" pitchFamily="66" charset="0"/>
              </a:rPr>
              <a:t>.</a:t>
            </a:r>
            <a:endParaRPr lang="ru-RU" sz="1600" b="1" dirty="0">
              <a:latin typeface="Monotype Corsiva" pitchFamily="66" charset="0"/>
            </a:endParaRPr>
          </a:p>
        </p:txBody>
      </p:sp>
      <p:pic>
        <p:nvPicPr>
          <p:cNvPr id="6146" name="Picture 2" descr="C:\Users\User\Desktop\даша 0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78729"/>
            <a:ext cx="1476754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26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ФОТО И ПРЕЗЕНТАЦИЯ  МАН\Шабл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Научно-исследовательская работа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286412"/>
          </a:xfrm>
        </p:spPr>
        <p:txBody>
          <a:bodyPr>
            <a:noAutofit/>
          </a:bodyPr>
          <a:lstStyle/>
          <a:p>
            <a:pPr lvl="0" algn="just" fontAlgn="base">
              <a:spcAft>
                <a:spcPct val="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just" fontAlgn="base">
              <a:spcAft>
                <a:spcPct val="0"/>
              </a:spcAft>
              <a:buNone/>
            </a:pP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pic>
        <p:nvPicPr>
          <p:cNvPr id="5122" name="Picture 2" descr="C:\Users\User\Desktop\даша 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1679049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даша 0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85239"/>
            <a:ext cx="1679049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даша 0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26867"/>
            <a:ext cx="1679049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4725144"/>
            <a:ext cx="73354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Monotype Corsiva" pitchFamily="66" charset="0"/>
              </a:rPr>
              <a:t>Вострикова Дарья , ученица 8-А класса, написала работу «Тропой войны» и заняла 2 место</a:t>
            </a:r>
          </a:p>
          <a:p>
            <a:pPr algn="ctr"/>
            <a:r>
              <a:rPr lang="ru-RU" sz="1600" b="1" dirty="0" smtClean="0">
                <a:latin typeface="Monotype Corsiva" pitchFamily="66" charset="0"/>
              </a:rPr>
              <a:t> в конкурсе «</a:t>
            </a:r>
            <a:r>
              <a:rPr lang="ru-RU" sz="1600" b="1" dirty="0">
                <a:latin typeface="Monotype Corsiva" pitchFamily="66" charset="0"/>
              </a:rPr>
              <a:t>Э</a:t>
            </a:r>
            <a:r>
              <a:rPr lang="ru-RU" sz="1600" b="1" dirty="0" smtClean="0">
                <a:latin typeface="Monotype Corsiva" pitchFamily="66" charset="0"/>
              </a:rPr>
              <a:t>кскурсионная мозаика»(учитель географии </a:t>
            </a:r>
            <a:r>
              <a:rPr lang="ru-RU" sz="1600" b="1" dirty="0" err="1" smtClean="0">
                <a:latin typeface="Monotype Corsiva" pitchFamily="66" charset="0"/>
              </a:rPr>
              <a:t>Волык</a:t>
            </a:r>
            <a:r>
              <a:rPr lang="ru-RU" sz="1600" b="1" dirty="0" smtClean="0">
                <a:latin typeface="Monotype Corsiva" pitchFamily="66" charset="0"/>
              </a:rPr>
              <a:t> Н.А.) в 2016-2017 уч. году.</a:t>
            </a:r>
          </a:p>
          <a:p>
            <a:pPr algn="ctr"/>
            <a:r>
              <a:rPr lang="ru-RU" sz="1600" b="1" dirty="0" smtClean="0">
                <a:latin typeface="Monotype Corsiva" pitchFamily="66" charset="0"/>
              </a:rPr>
              <a:t>Ученица 9-А класса  </a:t>
            </a:r>
            <a:r>
              <a:rPr lang="ru-RU" sz="1600" b="1" dirty="0" err="1" smtClean="0">
                <a:latin typeface="Monotype Corsiva" pitchFamily="66" charset="0"/>
              </a:rPr>
              <a:t>Волык</a:t>
            </a:r>
            <a:r>
              <a:rPr lang="ru-RU" sz="1600" b="1" dirty="0" smtClean="0">
                <a:latin typeface="Monotype Corsiva" pitchFamily="66" charset="0"/>
              </a:rPr>
              <a:t> Анастасия дополнила данную работу исследованием памятников поселка Гвардейское Великой Отечественной войны. Центральная районная библиотека п. Гвардейское признала это исследование лучшей поисковой работой 2016-2017гг., посвященной Великой Отечественной войне.</a:t>
            </a:r>
            <a:endParaRPr lang="ru-RU" sz="16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45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ФОТО И ПРЕЗЕНТАЦИЯ  МАН\Шабл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9168"/>
            <a:ext cx="9648000" cy="7236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Экскурсии в музеи Крыма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286412"/>
          </a:xfrm>
        </p:spPr>
        <p:txBody>
          <a:bodyPr>
            <a:noAutofit/>
          </a:bodyPr>
          <a:lstStyle/>
          <a:p>
            <a:pPr lvl="0" algn="just" fontAlgn="base">
              <a:spcAft>
                <a:spcPct val="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just" fontAlgn="base">
              <a:spcAft>
                <a:spcPct val="0"/>
              </a:spcAft>
              <a:buNone/>
            </a:pPr>
            <a:r>
              <a:rPr lang="uk-UA" sz="2000" dirty="0" err="1"/>
              <a:t>ттт</a:t>
            </a: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pic>
        <p:nvPicPr>
          <p:cNvPr id="6146" name="Picture 2" descr="C:\Users\User\Desktop\бахчисарай  2015 0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34" y="1529504"/>
            <a:ext cx="3098097" cy="233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историческая  неделя 0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319" y="1529504"/>
            <a:ext cx="3040877" cy="228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худ   музей 0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647" y="3573016"/>
            <a:ext cx="3061496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5851637"/>
            <a:ext cx="8252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Учащиеся нашей школы-частые гости музеев Крыма. На экскурсии в Бахчисарайском Ханском дворце, в музее истории города Симферополь, в Симферопольском художественном музее.</a:t>
            </a:r>
            <a:endParaRPr lang="ru-RU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63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ФОТО И ПРЕЗЕНТАЦИЯ  МАН\Шабл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266" y="0"/>
            <a:ext cx="9648000" cy="7236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Экскурсии в музеи Крыма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286412"/>
          </a:xfrm>
        </p:spPr>
        <p:txBody>
          <a:bodyPr>
            <a:noAutofit/>
          </a:bodyPr>
          <a:lstStyle/>
          <a:p>
            <a:pPr lvl="0" algn="just" fontAlgn="base">
              <a:spcAft>
                <a:spcPct val="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just" fontAlgn="base">
              <a:spcAft>
                <a:spcPct val="0"/>
              </a:spcAft>
              <a:buNone/>
            </a:pP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5851637"/>
            <a:ext cx="8252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Учащиеся  5-К класса ( </a:t>
            </a:r>
            <a:r>
              <a:rPr lang="ru-RU" b="1" dirty="0" err="1" smtClean="0">
                <a:latin typeface="Monotype Corsiva" pitchFamily="66" charset="0"/>
              </a:rPr>
              <a:t>кл</a:t>
            </a:r>
            <a:r>
              <a:rPr lang="ru-RU" b="1" smtClean="0">
                <a:latin typeface="Monotype Corsiva" pitchFamily="66" charset="0"/>
              </a:rPr>
              <a:t> . </a:t>
            </a:r>
            <a:r>
              <a:rPr lang="ru-RU" b="1" dirty="0" smtClean="0">
                <a:latin typeface="Monotype Corsiva" pitchFamily="66" charset="0"/>
              </a:rPr>
              <a:t>рук. Коротких М.П.)- частые гости музеев Крыма. </a:t>
            </a:r>
          </a:p>
          <a:p>
            <a:pPr algn="ctr"/>
            <a:r>
              <a:rPr lang="ru-RU" b="1" dirty="0" smtClean="0">
                <a:latin typeface="Monotype Corsiva" pitchFamily="66" charset="0"/>
              </a:rPr>
              <a:t>На экскурсии в музее ВВС  КЧФ  п. Гвардейское. ( 2018-2019гг.)</a:t>
            </a:r>
          </a:p>
          <a:p>
            <a:pPr algn="ctr"/>
            <a:r>
              <a:rPr lang="ru-RU" b="1" dirty="0" smtClean="0">
                <a:latin typeface="Monotype Corsiva" pitchFamily="66" charset="0"/>
              </a:rPr>
              <a:t>Учащиеся 5-К и 6-К классов на </a:t>
            </a:r>
            <a:r>
              <a:rPr lang="ru-RU" b="1" dirty="0">
                <a:latin typeface="Monotype Corsiva" pitchFamily="66" charset="0"/>
              </a:rPr>
              <a:t>э</a:t>
            </a:r>
            <a:r>
              <a:rPr lang="ru-RU" b="1" dirty="0" smtClean="0">
                <a:latin typeface="Monotype Corsiva" pitchFamily="66" charset="0"/>
              </a:rPr>
              <a:t>кскурсии  в Севастополе  в 2018 г. (35 береговая батарея и Сапун-Гора).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5122" name="Picture 2" descr="C:\Users\User\Desktop\фото 5-к класса 0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513" y="3588657"/>
            <a:ext cx="3960000" cy="222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фото 5-к класса 0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72816"/>
            <a:ext cx="3780000" cy="212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фото 5-к класса 29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33251"/>
            <a:ext cx="2376000" cy="422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12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ФОТО И ПРЕЗЕНТАЦИЯ  МАН\Шабл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2500306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Спасибо за внимание!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02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ФОТО И ПРЕЗЕНТАЦИЯ  МАН\Шабл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98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Направления деятельности: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286412"/>
          </a:xfrm>
        </p:spPr>
        <p:txBody>
          <a:bodyPr>
            <a:noAutofit/>
          </a:bodyPr>
          <a:lstStyle/>
          <a:p>
            <a:pPr lvl="0" algn="just" fontAlgn="base">
              <a:spcAft>
                <a:spcPct val="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just" fontAlgn="base">
              <a:spcAft>
                <a:spcPct val="0"/>
              </a:spcAft>
              <a:buNone/>
            </a:pP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just" fontAlgn="base">
              <a:spcAft>
                <a:spcPct val="0"/>
              </a:spcAft>
              <a:buNone/>
            </a:pPr>
            <a:r>
              <a:rPr lang="ru-RU" sz="1800" b="1" kern="0" dirty="0" smtClean="0">
                <a:solidFill>
                  <a:schemeClr val="tx2"/>
                </a:solidFill>
                <a:latin typeface="Monotype Corsiva" pitchFamily="66" charset="0"/>
              </a:rPr>
              <a:t>Фонды музея: </a:t>
            </a:r>
            <a:r>
              <a:rPr lang="ru-RU" sz="1800" b="1" kern="0" dirty="0">
                <a:solidFill>
                  <a:srgbClr val="000000"/>
                </a:solidFill>
                <a:latin typeface="Monotype Corsiva" pitchFamily="66" charset="0"/>
              </a:rPr>
              <a:t>в экспозиции музея представлены 8</a:t>
            </a:r>
            <a:r>
              <a:rPr lang="ru-RU" sz="1800" b="1" kern="0" dirty="0" smtClean="0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ru-RU" sz="1800" b="1" kern="0" dirty="0">
                <a:solidFill>
                  <a:srgbClr val="000000"/>
                </a:solidFill>
                <a:latin typeface="Monotype Corsiva" pitchFamily="66" charset="0"/>
              </a:rPr>
              <a:t>разделов, </a:t>
            </a:r>
            <a:r>
              <a:rPr lang="ru-RU" sz="1800" b="1" kern="0" dirty="0" smtClean="0">
                <a:solidFill>
                  <a:srgbClr val="000000"/>
                </a:solidFill>
                <a:latin typeface="Monotype Corsiva" pitchFamily="66" charset="0"/>
              </a:rPr>
              <a:t>73</a:t>
            </a:r>
            <a:r>
              <a:rPr lang="ru-RU" sz="1800" b="1" kern="0" dirty="0" smtClean="0">
                <a:solidFill>
                  <a:srgbClr val="FF0066"/>
                </a:solidFill>
                <a:latin typeface="Monotype Corsiva" pitchFamily="66" charset="0"/>
              </a:rPr>
              <a:t> </a:t>
            </a:r>
            <a:r>
              <a:rPr lang="ru-RU" sz="1800" b="1" kern="0" dirty="0">
                <a:solidFill>
                  <a:srgbClr val="000000"/>
                </a:solidFill>
                <a:latin typeface="Monotype Corsiva" pitchFamily="66" charset="0"/>
              </a:rPr>
              <a:t>экспоната, из них </a:t>
            </a:r>
            <a:r>
              <a:rPr lang="ru-RU" sz="1800" b="1" kern="0" dirty="0" smtClean="0">
                <a:solidFill>
                  <a:srgbClr val="000000"/>
                </a:solidFill>
                <a:latin typeface="Monotype Corsiva" pitchFamily="66" charset="0"/>
              </a:rPr>
              <a:t>53</a:t>
            </a:r>
            <a:r>
              <a:rPr lang="en-US" sz="1800" b="1" kern="0" dirty="0" smtClean="0">
                <a:solidFill>
                  <a:srgbClr val="FF0066"/>
                </a:solidFill>
                <a:latin typeface="Monotype Corsiva" pitchFamily="66" charset="0"/>
              </a:rPr>
              <a:t> </a:t>
            </a:r>
            <a:r>
              <a:rPr lang="ru-RU" sz="1800" b="1" kern="0" dirty="0">
                <a:solidFill>
                  <a:srgbClr val="000000"/>
                </a:solidFill>
                <a:latin typeface="Monotype Corsiva" pitchFamily="66" charset="0"/>
              </a:rPr>
              <a:t>основного фонда. За </a:t>
            </a:r>
            <a:r>
              <a:rPr lang="ru-RU" sz="1800" b="1" kern="0" dirty="0" smtClean="0">
                <a:solidFill>
                  <a:srgbClr val="000000"/>
                </a:solidFill>
                <a:latin typeface="Monotype Corsiva" pitchFamily="66" charset="0"/>
              </a:rPr>
              <a:t>последние 2 года </a:t>
            </a:r>
            <a:r>
              <a:rPr lang="ru-RU" sz="1800" b="1" kern="0" dirty="0">
                <a:solidFill>
                  <a:srgbClr val="000000"/>
                </a:solidFill>
                <a:latin typeface="Monotype Corsiva" pitchFamily="66" charset="0"/>
              </a:rPr>
              <a:t>количество поступлений – </a:t>
            </a:r>
            <a:r>
              <a:rPr lang="ru-RU" sz="1800" b="1" kern="0" dirty="0" smtClean="0">
                <a:solidFill>
                  <a:srgbClr val="000000"/>
                </a:solidFill>
                <a:latin typeface="Monotype Corsiva" pitchFamily="66" charset="0"/>
              </a:rPr>
              <a:t>14 экспонатов.  </a:t>
            </a:r>
          </a:p>
          <a:p>
            <a:pPr lvl="0" algn="just" fontAlgn="base">
              <a:spcAft>
                <a:spcPct val="0"/>
              </a:spcAft>
              <a:buNone/>
            </a:pPr>
            <a:endParaRPr lang="ru-RU" sz="1800" b="1" kern="0" dirty="0">
              <a:solidFill>
                <a:srgbClr val="000000"/>
              </a:solidFill>
              <a:latin typeface="Monotype Corsiva" pitchFamily="66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1800" b="1" kern="0" dirty="0" smtClean="0">
                <a:solidFill>
                  <a:srgbClr val="0066CC"/>
                </a:solidFill>
                <a:latin typeface="Monotype Corsiva" pitchFamily="66" charset="0"/>
              </a:rPr>
              <a:t> </a:t>
            </a:r>
            <a:r>
              <a:rPr lang="ru-RU" sz="1800" b="1" kern="0" dirty="0" smtClean="0">
                <a:solidFill>
                  <a:schemeClr val="tx2"/>
                </a:solidFill>
                <a:latin typeface="Monotype Corsiva" pitchFamily="66" charset="0"/>
              </a:rPr>
              <a:t>Экскурсионная </a:t>
            </a:r>
            <a:r>
              <a:rPr lang="ru-RU" sz="1800" b="1" kern="0" dirty="0">
                <a:solidFill>
                  <a:schemeClr val="tx2"/>
                </a:solidFill>
                <a:latin typeface="Monotype Corsiva" pitchFamily="66" charset="0"/>
              </a:rPr>
              <a:t>группа: </a:t>
            </a:r>
            <a:r>
              <a:rPr lang="ru-RU" sz="1800" b="1" kern="0" dirty="0">
                <a:solidFill>
                  <a:srgbClr val="000000"/>
                </a:solidFill>
                <a:latin typeface="Monotype Corsiva" pitchFamily="66" charset="0"/>
              </a:rPr>
              <a:t>постоянно действуют </a:t>
            </a:r>
            <a:r>
              <a:rPr lang="ru-RU" sz="1800" b="1" kern="0" dirty="0" smtClean="0">
                <a:solidFill>
                  <a:srgbClr val="000000"/>
                </a:solidFill>
                <a:latin typeface="Monotype Corsiva" pitchFamily="66" charset="0"/>
              </a:rPr>
              <a:t>группа экскурсоводов. С 01.01.2016 по 01.03.2019г. проведено 34 экскурсии. Экскурсионной </a:t>
            </a:r>
            <a:r>
              <a:rPr lang="ru-RU" sz="1800" b="1" kern="0" dirty="0">
                <a:solidFill>
                  <a:srgbClr val="000000"/>
                </a:solidFill>
                <a:latin typeface="Monotype Corsiva" pitchFamily="66" charset="0"/>
              </a:rPr>
              <a:t>группой разработаны </a:t>
            </a:r>
            <a:r>
              <a:rPr lang="ru-RU" sz="1800" b="1" kern="0" dirty="0" smtClean="0">
                <a:solidFill>
                  <a:srgbClr val="000000"/>
                </a:solidFill>
                <a:latin typeface="Monotype Corsiva" pitchFamily="66" charset="0"/>
              </a:rPr>
              <a:t>тематические </a:t>
            </a:r>
            <a:r>
              <a:rPr lang="ru-RU" sz="1800" b="1" kern="0" dirty="0">
                <a:solidFill>
                  <a:srgbClr val="000000"/>
                </a:solidFill>
                <a:latin typeface="Monotype Corsiva" pitchFamily="66" charset="0"/>
              </a:rPr>
              <a:t>экскурсии по экспозиции школьного </a:t>
            </a:r>
            <a:r>
              <a:rPr lang="ru-RU" sz="1800" b="1" kern="0" dirty="0" smtClean="0">
                <a:solidFill>
                  <a:srgbClr val="000000"/>
                </a:solidFill>
                <a:latin typeface="Monotype Corsiva" pitchFamily="66" charset="0"/>
              </a:rPr>
              <a:t>музея:</a:t>
            </a:r>
            <a:r>
              <a:rPr lang="ru-RU" sz="1800" b="1" dirty="0" smtClean="0">
                <a:latin typeface="Monotype Corsiva" pitchFamily="66" charset="0"/>
                <a:ea typeface="Times New Roman"/>
              </a:rPr>
              <a:t>« История </a:t>
            </a:r>
            <a:r>
              <a:rPr lang="ru-RU" sz="1800" b="1" dirty="0">
                <a:latin typeface="Monotype Corsiva" pitchFamily="66" charset="0"/>
                <a:ea typeface="Times New Roman"/>
              </a:rPr>
              <a:t>нашей школы», «Дню освобождения Симферополя и поселка Гвардейское посвящается», «Из истории образования поселка Гвардейское», «Годы, опаленные войной», «Наши земляки-герои фронта и тыла», «В жизни есть всегда место подвигу», «Герои </a:t>
            </a:r>
            <a:r>
              <a:rPr lang="ru-RU" sz="1800" b="1" dirty="0" err="1">
                <a:latin typeface="Monotype Corsiva" pitchFamily="66" charset="0"/>
                <a:ea typeface="Times New Roman"/>
              </a:rPr>
              <a:t>Афгана</a:t>
            </a:r>
            <a:r>
              <a:rPr lang="ru-RU" sz="1800" b="1" dirty="0">
                <a:latin typeface="Monotype Corsiva" pitchFamily="66" charset="0"/>
                <a:ea typeface="Times New Roman"/>
              </a:rPr>
              <a:t>, вы в наших сердцах!», «Герой неба</a:t>
            </a:r>
            <a:r>
              <a:rPr lang="ru-RU" sz="1800" b="1" dirty="0" smtClean="0">
                <a:latin typeface="Monotype Corsiva" pitchFamily="66" charset="0"/>
                <a:ea typeface="Times New Roman"/>
              </a:rPr>
              <a:t>».</a:t>
            </a:r>
            <a:r>
              <a:rPr lang="ru-RU" sz="1800" b="1" kern="0" dirty="0" smtClean="0">
                <a:solidFill>
                  <a:srgbClr val="000000"/>
                </a:solidFill>
                <a:latin typeface="Monotype Corsiva" pitchFamily="66" charset="0"/>
              </a:rPr>
              <a:t> Группа </a:t>
            </a:r>
            <a:r>
              <a:rPr lang="ru-RU" sz="1800" b="1" kern="0" dirty="0">
                <a:solidFill>
                  <a:srgbClr val="000000"/>
                </a:solidFill>
                <a:latin typeface="Monotype Corsiva" pitchFamily="66" charset="0"/>
              </a:rPr>
              <a:t>постоянно работает над обновлением и расширением </a:t>
            </a:r>
            <a:r>
              <a:rPr lang="ru-RU" sz="1800" b="1" kern="0" dirty="0" smtClean="0">
                <a:solidFill>
                  <a:srgbClr val="000000"/>
                </a:solidFill>
                <a:latin typeface="Monotype Corsiva" pitchFamily="66" charset="0"/>
              </a:rPr>
              <a:t>экспозиции, продолжает </a:t>
            </a:r>
            <a:r>
              <a:rPr lang="ru-RU" sz="1800" b="1" kern="0" dirty="0">
                <a:solidFill>
                  <a:srgbClr val="000000"/>
                </a:solidFill>
                <a:latin typeface="Monotype Corsiva" pitchFamily="66" charset="0"/>
              </a:rPr>
              <a:t>готовить </a:t>
            </a:r>
            <a:r>
              <a:rPr lang="ru-RU" sz="1800" b="1" kern="0" dirty="0" smtClean="0">
                <a:solidFill>
                  <a:srgbClr val="000000"/>
                </a:solidFill>
                <a:latin typeface="Monotype Corsiva" pitchFamily="66" charset="0"/>
              </a:rPr>
              <a:t>информацию </a:t>
            </a:r>
            <a:r>
              <a:rPr lang="ru-RU" sz="1800" b="1" kern="0" dirty="0">
                <a:solidFill>
                  <a:srgbClr val="000000"/>
                </a:solidFill>
                <a:latin typeface="Monotype Corsiva" pitchFamily="66" charset="0"/>
              </a:rPr>
              <a:t>об истории школы и музея, </a:t>
            </a:r>
            <a:r>
              <a:rPr lang="ru-RU" sz="1800" b="1" kern="0" dirty="0" smtClean="0">
                <a:solidFill>
                  <a:srgbClr val="000000"/>
                </a:solidFill>
                <a:latin typeface="Monotype Corsiva" pitchFamily="66" charset="0"/>
              </a:rPr>
              <a:t>собирает краеведческий материал, посвященный Великой Отечественной войне и воинам -интернационалистам. Проводится </a:t>
            </a:r>
            <a:r>
              <a:rPr lang="ru-RU" sz="1800" b="1" kern="0" dirty="0">
                <a:solidFill>
                  <a:srgbClr val="000000"/>
                </a:solidFill>
                <a:latin typeface="Monotype Corsiva" pitchFamily="66" charset="0"/>
              </a:rPr>
              <a:t>исследовательская </a:t>
            </a:r>
            <a:r>
              <a:rPr lang="ru-RU" sz="1800" b="1" kern="0" dirty="0" smtClean="0">
                <a:solidFill>
                  <a:srgbClr val="000000"/>
                </a:solidFill>
                <a:latin typeface="Monotype Corsiva" pitchFamily="66" charset="0"/>
              </a:rPr>
              <a:t>работа.</a:t>
            </a:r>
            <a:r>
              <a:rPr lang="ru-RU" sz="1800" b="1" kern="0" dirty="0" smtClean="0">
                <a:solidFill>
                  <a:srgbClr val="660066"/>
                </a:solidFill>
                <a:latin typeface="Monotype Corsiva" pitchFamily="66" charset="0"/>
              </a:rPr>
              <a:t> </a:t>
            </a:r>
            <a:r>
              <a:rPr lang="ru-RU" sz="1800" b="1" kern="0" dirty="0" smtClean="0">
                <a:solidFill>
                  <a:srgbClr val="000000"/>
                </a:solidFill>
                <a:latin typeface="Monotype Corsiva" pitchFamily="66" charset="0"/>
              </a:rPr>
              <a:t>Организуются </a:t>
            </a:r>
            <a:r>
              <a:rPr lang="ru-RU" sz="1800" b="1" kern="0" dirty="0">
                <a:solidFill>
                  <a:srgbClr val="000000"/>
                </a:solidFill>
                <a:latin typeface="Monotype Corsiva" pitchFamily="66" charset="0"/>
              </a:rPr>
              <a:t>и </a:t>
            </a:r>
            <a:r>
              <a:rPr lang="ru-RU" sz="1800" b="1" kern="0" dirty="0" smtClean="0">
                <a:solidFill>
                  <a:srgbClr val="000000"/>
                </a:solidFill>
                <a:latin typeface="Monotype Corsiva" pitchFamily="66" charset="0"/>
              </a:rPr>
              <a:t>проводятся </a:t>
            </a:r>
            <a:r>
              <a:rPr lang="ru-RU" sz="1800" b="1" kern="0" dirty="0">
                <a:solidFill>
                  <a:srgbClr val="000000"/>
                </a:solidFill>
                <a:latin typeface="Monotype Corsiva" pitchFamily="66" charset="0"/>
              </a:rPr>
              <a:t>массовые мероприятия на базе музея, тематические встречи, встречи с ветеранами .</a:t>
            </a:r>
            <a:r>
              <a:rPr lang="ru-RU" sz="1800" b="1" kern="0" dirty="0" smtClean="0">
                <a:solidFill>
                  <a:srgbClr val="000000"/>
                </a:solidFill>
                <a:latin typeface="Monotype Corsiva" pitchFamily="66" charset="0"/>
              </a:rPr>
              <a:t> Осуществляется </a:t>
            </a:r>
            <a:r>
              <a:rPr lang="ru-RU" sz="1800" b="1" kern="0" dirty="0">
                <a:solidFill>
                  <a:srgbClr val="000000"/>
                </a:solidFill>
                <a:latin typeface="Monotype Corsiva" pitchFamily="66" charset="0"/>
              </a:rPr>
              <a:t>с</a:t>
            </a:r>
            <a:r>
              <a:rPr lang="ru-RU" sz="1800" b="1" kern="0" dirty="0" smtClean="0">
                <a:solidFill>
                  <a:srgbClr val="000000"/>
                </a:solidFill>
                <a:latin typeface="Monotype Corsiva" pitchFamily="66" charset="0"/>
              </a:rPr>
              <a:t>вязь с Музеем   ВВС  КЧФ, который находится в  военном  гарнизоне  поселка Гвардейское.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45947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ФОТО И ПРЕЗЕНТАЦИЯ  МАН\Шабл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9" y="0"/>
            <a:ext cx="9168192" cy="68761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Экспозиции: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86017"/>
            <a:ext cx="8229600" cy="5286412"/>
          </a:xfrm>
        </p:spPr>
        <p:txBody>
          <a:bodyPr>
            <a:noAutofit/>
          </a:bodyPr>
          <a:lstStyle/>
          <a:p>
            <a:pPr lvl="0" algn="just" fontAlgn="base">
              <a:spcAft>
                <a:spcPct val="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just" fontAlgn="base">
              <a:spcAft>
                <a:spcPct val="0"/>
              </a:spcAft>
              <a:buNone/>
            </a:pP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pic>
        <p:nvPicPr>
          <p:cNvPr id="2054" name="Picture 6" descr="C:\Users\User\Desktop\конкурс музеев 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628" y="1763688"/>
            <a:ext cx="2229316" cy="396000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esktop\конкурс музеев 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13363" y="-16249650"/>
            <a:ext cx="2227500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User\Desktop\конкурс музеев 0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823" y="1735118"/>
            <a:ext cx="2228044" cy="3960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extLst/>
        </p:spPr>
      </p:pic>
      <p:sp>
        <p:nvSpPr>
          <p:cNvPr id="12" name="TextBox 11"/>
          <p:cNvSpPr txBox="1"/>
          <p:nvPr/>
        </p:nvSpPr>
        <p:spPr>
          <a:xfrm>
            <a:off x="471198" y="5943465"/>
            <a:ext cx="8376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Monotype Corsiva" pitchFamily="66" charset="0"/>
              </a:rPr>
              <a:t>      </a:t>
            </a:r>
            <a:r>
              <a:rPr lang="uk-UA" b="1" dirty="0" err="1" smtClean="0">
                <a:latin typeface="Monotype Corsiva" pitchFamily="66" charset="0"/>
              </a:rPr>
              <a:t>Экспозиция</a:t>
            </a:r>
            <a:r>
              <a:rPr lang="uk-UA" b="1" dirty="0" smtClean="0">
                <a:latin typeface="Monotype Corsiva" pitchFamily="66" charset="0"/>
              </a:rPr>
              <a:t> «</a:t>
            </a:r>
            <a:r>
              <a:rPr lang="uk-UA" b="1" dirty="0" err="1" smtClean="0">
                <a:latin typeface="Monotype Corsiva" pitchFamily="66" charset="0"/>
              </a:rPr>
              <a:t>Зарница</a:t>
            </a:r>
            <a:r>
              <a:rPr lang="uk-UA" b="1" dirty="0" smtClean="0">
                <a:latin typeface="Monotype Corsiva" pitchFamily="66" charset="0"/>
              </a:rPr>
              <a:t>» </a:t>
            </a:r>
            <a:r>
              <a:rPr lang="uk-UA" b="1" dirty="0" err="1" smtClean="0">
                <a:latin typeface="Monotype Corsiva" pitchFamily="66" charset="0"/>
              </a:rPr>
              <a:t>-летопись</a:t>
            </a:r>
            <a:r>
              <a:rPr lang="uk-UA" b="1" dirty="0" smtClean="0">
                <a:latin typeface="Monotype Corsiva" pitchFamily="66" charset="0"/>
              </a:rPr>
              <a:t> </a:t>
            </a:r>
            <a:r>
              <a:rPr lang="uk-UA" b="1" dirty="0" err="1" smtClean="0">
                <a:latin typeface="Monotype Corsiva" pitchFamily="66" charset="0"/>
              </a:rPr>
              <a:t>истории</a:t>
            </a:r>
            <a:r>
              <a:rPr lang="uk-UA" b="1" dirty="0" smtClean="0">
                <a:latin typeface="Monotype Corsiva" pitchFamily="66" charset="0"/>
              </a:rPr>
              <a:t> </a:t>
            </a:r>
            <a:r>
              <a:rPr lang="uk-UA" b="1" dirty="0" err="1" smtClean="0">
                <a:latin typeface="Monotype Corsiva" pitchFamily="66" charset="0"/>
              </a:rPr>
              <a:t>нашей</a:t>
            </a:r>
            <a:r>
              <a:rPr lang="uk-UA" b="1" dirty="0" smtClean="0">
                <a:latin typeface="Monotype Corsiva" pitchFamily="66" charset="0"/>
              </a:rPr>
              <a:t> </a:t>
            </a:r>
            <a:r>
              <a:rPr lang="uk-UA" b="1" dirty="0" err="1" smtClean="0">
                <a:latin typeface="Monotype Corsiva" pitchFamily="66" charset="0"/>
              </a:rPr>
              <a:t>школы</a:t>
            </a:r>
            <a:r>
              <a:rPr lang="uk-UA" b="1" dirty="0" smtClean="0">
                <a:latin typeface="Monotype Corsiva" pitchFamily="66" charset="0"/>
              </a:rPr>
              <a:t>, </a:t>
            </a:r>
          </a:p>
          <a:p>
            <a:pPr algn="ctr"/>
            <a:r>
              <a:rPr lang="uk-UA" b="1" dirty="0" smtClean="0">
                <a:latin typeface="Monotype Corsiva" pitchFamily="66" charset="0"/>
              </a:rPr>
              <a:t>      </a:t>
            </a:r>
            <a:r>
              <a:rPr lang="uk-UA" b="1" dirty="0" err="1" smtClean="0">
                <a:latin typeface="Monotype Corsiva" pitchFamily="66" charset="0"/>
              </a:rPr>
              <a:t>которая</a:t>
            </a:r>
            <a:r>
              <a:rPr lang="uk-UA" b="1" dirty="0" smtClean="0">
                <a:latin typeface="Monotype Corsiva" pitchFamily="66" charset="0"/>
              </a:rPr>
              <a:t> </a:t>
            </a:r>
            <a:r>
              <a:rPr lang="uk-UA" b="1" dirty="0" err="1" smtClean="0">
                <a:latin typeface="Monotype Corsiva" pitchFamily="66" charset="0"/>
              </a:rPr>
              <a:t>рассказывает</a:t>
            </a:r>
            <a:r>
              <a:rPr lang="uk-UA" b="1" dirty="0" smtClean="0">
                <a:latin typeface="Monotype Corsiva" pitchFamily="66" charset="0"/>
              </a:rPr>
              <a:t> о </a:t>
            </a:r>
            <a:r>
              <a:rPr lang="uk-UA" b="1" dirty="0" err="1" smtClean="0">
                <a:latin typeface="Monotype Corsiva" pitchFamily="66" charset="0"/>
              </a:rPr>
              <a:t>зарождении</a:t>
            </a:r>
            <a:r>
              <a:rPr lang="uk-UA" b="1" dirty="0" smtClean="0">
                <a:latin typeface="Monotype Corsiva" pitchFamily="66" charset="0"/>
              </a:rPr>
              <a:t> и </a:t>
            </a:r>
            <a:r>
              <a:rPr lang="uk-UA" b="1" dirty="0" err="1" smtClean="0">
                <a:latin typeface="Monotype Corsiva" pitchFamily="66" charset="0"/>
              </a:rPr>
              <a:t>развитии</a:t>
            </a:r>
            <a:r>
              <a:rPr lang="uk-UA" b="1" dirty="0" smtClean="0">
                <a:latin typeface="Monotype Corsiva" pitchFamily="66" charset="0"/>
              </a:rPr>
              <a:t> </a:t>
            </a:r>
            <a:r>
              <a:rPr lang="uk-UA" b="1" dirty="0" err="1" smtClean="0">
                <a:latin typeface="Monotype Corsiva" pitchFamily="66" charset="0"/>
              </a:rPr>
              <a:t>зарничного</a:t>
            </a:r>
            <a:r>
              <a:rPr lang="uk-UA" b="1" dirty="0" smtClean="0">
                <a:latin typeface="Monotype Corsiva" pitchFamily="66" charset="0"/>
              </a:rPr>
              <a:t> </a:t>
            </a:r>
            <a:r>
              <a:rPr lang="uk-UA" b="1" dirty="0" err="1" smtClean="0">
                <a:latin typeface="Monotype Corsiva" pitchFamily="66" charset="0"/>
              </a:rPr>
              <a:t>движения</a:t>
            </a:r>
            <a:r>
              <a:rPr lang="uk-UA" b="1" dirty="0" smtClean="0">
                <a:latin typeface="Monotype Corsiva" pitchFamily="66" charset="0"/>
              </a:rPr>
              <a:t>.</a:t>
            </a:r>
            <a:endParaRPr lang="ru-RU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18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ФОТО И ПРЕЗЕНТАЦИЯ  МАН\Шабл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Экспозиции: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286412"/>
          </a:xfrm>
        </p:spPr>
        <p:txBody>
          <a:bodyPr>
            <a:noAutofit/>
          </a:bodyPr>
          <a:lstStyle/>
          <a:p>
            <a:pPr lvl="0" algn="just" fontAlgn="base">
              <a:spcAft>
                <a:spcPct val="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pic>
        <p:nvPicPr>
          <p:cNvPr id="3074" name="Picture 2" descr="C:\Users\User\Desktop\конкурс музеев 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20" y="1639531"/>
            <a:ext cx="2268000" cy="401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конкурс музеев 0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29" y="1639531"/>
            <a:ext cx="2235493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34778" y="5717093"/>
            <a:ext cx="5210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 smtClean="0">
                <a:latin typeface="Monotype Corsiva" pitchFamily="66" charset="0"/>
              </a:rPr>
              <a:t>Славные</a:t>
            </a:r>
            <a:r>
              <a:rPr lang="uk-UA" b="1" dirty="0" smtClean="0">
                <a:latin typeface="Monotype Corsiva" pitchFamily="66" charset="0"/>
              </a:rPr>
              <a:t> </a:t>
            </a:r>
            <a:r>
              <a:rPr lang="uk-UA" b="1" dirty="0" err="1" smtClean="0">
                <a:latin typeface="Monotype Corsiva" pitchFamily="66" charset="0"/>
              </a:rPr>
              <a:t>традиции</a:t>
            </a:r>
            <a:r>
              <a:rPr lang="uk-UA" b="1" dirty="0" smtClean="0">
                <a:latin typeface="Monotype Corsiva" pitchFamily="66" charset="0"/>
              </a:rPr>
              <a:t> </a:t>
            </a:r>
            <a:r>
              <a:rPr lang="uk-UA" b="1" dirty="0" err="1" smtClean="0">
                <a:latin typeface="Monotype Corsiva" pitchFamily="66" charset="0"/>
              </a:rPr>
              <a:t>прошлого</a:t>
            </a:r>
            <a:r>
              <a:rPr lang="uk-UA" b="1" dirty="0" smtClean="0">
                <a:latin typeface="Monotype Corsiva" pitchFamily="66" charset="0"/>
              </a:rPr>
              <a:t> </a:t>
            </a:r>
            <a:r>
              <a:rPr lang="uk-UA" b="1" dirty="0" err="1" smtClean="0">
                <a:latin typeface="Monotype Corsiva" pitchFamily="66" charset="0"/>
              </a:rPr>
              <a:t>наследовало</a:t>
            </a:r>
            <a:r>
              <a:rPr lang="uk-UA" b="1" dirty="0" smtClean="0">
                <a:latin typeface="Monotype Corsiva" pitchFamily="66" charset="0"/>
              </a:rPr>
              <a:t> </a:t>
            </a:r>
            <a:r>
              <a:rPr lang="uk-UA" b="1" dirty="0" err="1" smtClean="0">
                <a:latin typeface="Monotype Corsiva" pitchFamily="66" charset="0"/>
              </a:rPr>
              <a:t>новое</a:t>
            </a:r>
            <a:r>
              <a:rPr lang="uk-UA" b="1" dirty="0" smtClean="0">
                <a:latin typeface="Monotype Corsiva" pitchFamily="66" charset="0"/>
              </a:rPr>
              <a:t> </a:t>
            </a:r>
            <a:r>
              <a:rPr lang="uk-UA" b="1" dirty="0" err="1" smtClean="0">
                <a:latin typeface="Monotype Corsiva" pitchFamily="66" charset="0"/>
              </a:rPr>
              <a:t>поколение</a:t>
            </a:r>
            <a:r>
              <a:rPr lang="uk-UA" b="1" dirty="0" smtClean="0">
                <a:latin typeface="Monotype Corsiva" pitchFamily="66" charset="0"/>
              </a:rPr>
              <a:t>.</a:t>
            </a:r>
          </a:p>
          <a:p>
            <a:r>
              <a:rPr lang="uk-UA" b="1" dirty="0" smtClean="0">
                <a:latin typeface="Monotype Corsiva" pitchFamily="66" charset="0"/>
              </a:rPr>
              <a:t>      В </a:t>
            </a:r>
            <a:r>
              <a:rPr lang="uk-UA" b="1" dirty="0" err="1" smtClean="0">
                <a:latin typeface="Monotype Corsiva" pitchFamily="66" charset="0"/>
              </a:rPr>
              <a:t>школе</a:t>
            </a:r>
            <a:r>
              <a:rPr lang="uk-UA" b="1" dirty="0" smtClean="0">
                <a:latin typeface="Monotype Corsiva" pitchFamily="66" charset="0"/>
              </a:rPr>
              <a:t> </a:t>
            </a:r>
            <a:r>
              <a:rPr lang="uk-UA" b="1" dirty="0" err="1" smtClean="0">
                <a:latin typeface="Monotype Corsiva" pitchFamily="66" charset="0"/>
              </a:rPr>
              <a:t>создан</a:t>
            </a:r>
            <a:r>
              <a:rPr lang="uk-UA" b="1" dirty="0" smtClean="0">
                <a:latin typeface="Monotype Corsiva" pitchFamily="66" charset="0"/>
              </a:rPr>
              <a:t> </a:t>
            </a:r>
            <a:r>
              <a:rPr lang="uk-UA" b="1" dirty="0" err="1" smtClean="0">
                <a:latin typeface="Monotype Corsiva" pitchFamily="66" charset="0"/>
              </a:rPr>
              <a:t>Юнармейский</a:t>
            </a:r>
            <a:r>
              <a:rPr lang="uk-UA" b="1" dirty="0" smtClean="0">
                <a:latin typeface="Monotype Corsiva" pitchFamily="66" charset="0"/>
              </a:rPr>
              <a:t> </a:t>
            </a:r>
            <a:r>
              <a:rPr lang="uk-UA" b="1" dirty="0" err="1" smtClean="0">
                <a:latin typeface="Monotype Corsiva" pitchFamily="66" charset="0"/>
              </a:rPr>
              <a:t>отряд</a:t>
            </a:r>
            <a:r>
              <a:rPr lang="uk-UA" b="1" dirty="0" smtClean="0">
                <a:latin typeface="Monotype Corsiva" pitchFamily="66" charset="0"/>
              </a:rPr>
              <a:t> «</a:t>
            </a:r>
            <a:r>
              <a:rPr lang="uk-UA" b="1" dirty="0" err="1" smtClean="0">
                <a:latin typeface="Monotype Corsiva" pitchFamily="66" charset="0"/>
              </a:rPr>
              <a:t>Гвардеец</a:t>
            </a:r>
            <a:r>
              <a:rPr lang="uk-UA" b="1" dirty="0" smtClean="0">
                <a:latin typeface="Monotype Corsiva" pitchFamily="66" charset="0"/>
              </a:rPr>
              <a:t>».</a:t>
            </a:r>
            <a:endParaRPr lang="ru-RU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02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ФОТО И ПРЕЗЕНТАЦИЯ  МАН\Шабл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Экспозиции: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286412"/>
          </a:xfrm>
        </p:spPr>
        <p:txBody>
          <a:bodyPr>
            <a:noAutofit/>
          </a:bodyPr>
          <a:lstStyle/>
          <a:p>
            <a:pPr lvl="0" algn="just" fontAlgn="base">
              <a:spcAft>
                <a:spcPct val="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just" fontAlgn="base">
              <a:spcAft>
                <a:spcPct val="0"/>
              </a:spcAft>
              <a:buNone/>
            </a:pP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pic>
        <p:nvPicPr>
          <p:cNvPr id="4098" name="Picture 2" descr="C:\Users\User\Desktop\конкурс музеев 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44190"/>
            <a:ext cx="2213779" cy="39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конкурс музеев 0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61964"/>
            <a:ext cx="2213779" cy="39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3159" y="5644064"/>
            <a:ext cx="3332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600" b="1" dirty="0" err="1" smtClean="0">
                <a:latin typeface="Monotype Corsiva" pitchFamily="66" charset="0"/>
              </a:rPr>
              <a:t>Раздел</a:t>
            </a:r>
            <a:r>
              <a:rPr lang="uk-UA" sz="1600" b="1" dirty="0" smtClean="0">
                <a:latin typeface="Monotype Corsiva" pitchFamily="66" charset="0"/>
              </a:rPr>
              <a:t> «</a:t>
            </a:r>
            <a:r>
              <a:rPr lang="uk-UA" sz="1600" b="1" dirty="0" err="1" smtClean="0">
                <a:latin typeface="Monotype Corsiva" pitchFamily="66" charset="0"/>
              </a:rPr>
              <a:t>Воины-интернационалисты</a:t>
            </a:r>
            <a:r>
              <a:rPr lang="uk-UA" sz="1600" b="1" dirty="0" smtClean="0">
                <a:latin typeface="Monotype Corsiva" pitchFamily="66" charset="0"/>
              </a:rPr>
              <a:t>»</a:t>
            </a:r>
          </a:p>
          <a:p>
            <a:pPr algn="ctr"/>
            <a:r>
              <a:rPr lang="ru-RU" sz="1600" b="1" dirty="0">
                <a:latin typeface="Monotype Corsiva" pitchFamily="66" charset="0"/>
              </a:rPr>
              <a:t>п</a:t>
            </a:r>
            <a:r>
              <a:rPr lang="ru-RU" sz="1600" b="1" dirty="0" smtClean="0">
                <a:latin typeface="Monotype Corsiva" pitchFamily="66" charset="0"/>
              </a:rPr>
              <a:t>освящен выпускникам нашей школы</a:t>
            </a:r>
          </a:p>
          <a:p>
            <a:pPr algn="ctr"/>
            <a:r>
              <a:rPr lang="ru-RU" sz="1600" b="1" dirty="0" err="1" smtClean="0">
                <a:latin typeface="Monotype Corsiva" pitchFamily="66" charset="0"/>
              </a:rPr>
              <a:t>Бармакову</a:t>
            </a:r>
            <a:r>
              <a:rPr lang="ru-RU" sz="1600" b="1" dirty="0" smtClean="0">
                <a:latin typeface="Monotype Corsiva" pitchFamily="66" charset="0"/>
              </a:rPr>
              <a:t> Сергею и </a:t>
            </a:r>
            <a:r>
              <a:rPr lang="ru-RU" sz="1600" b="1" dirty="0" err="1" smtClean="0">
                <a:latin typeface="Monotype Corsiva" pitchFamily="66" charset="0"/>
              </a:rPr>
              <a:t>Лесникову</a:t>
            </a:r>
            <a:r>
              <a:rPr lang="ru-RU" sz="1600" b="1" dirty="0" smtClean="0">
                <a:latin typeface="Monotype Corsiva" pitchFamily="66" charset="0"/>
              </a:rPr>
              <a:t> Леониду. </a:t>
            </a:r>
            <a:endParaRPr lang="ru-RU" sz="1600" b="1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7" y="5589036"/>
            <a:ext cx="38847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 </a:t>
            </a:r>
            <a:r>
              <a:rPr lang="uk-UA" sz="1600" b="1" dirty="0" err="1" smtClean="0">
                <a:latin typeface="Monotype Corsiva" pitchFamily="66" charset="0"/>
              </a:rPr>
              <a:t>Раздел</a:t>
            </a:r>
            <a:r>
              <a:rPr lang="uk-UA" sz="1600" b="1" dirty="0" smtClean="0">
                <a:latin typeface="Monotype Corsiva" pitchFamily="66" charset="0"/>
              </a:rPr>
              <a:t> «</a:t>
            </a:r>
            <a:r>
              <a:rPr lang="uk-UA" sz="1600" b="1" dirty="0" err="1" smtClean="0">
                <a:latin typeface="Monotype Corsiva" pitchFamily="66" charset="0"/>
              </a:rPr>
              <a:t>Истоки</a:t>
            </a:r>
            <a:r>
              <a:rPr lang="uk-UA" sz="1600" b="1" dirty="0" smtClean="0">
                <a:latin typeface="Monotype Corsiva" pitchFamily="66" charset="0"/>
              </a:rPr>
              <a:t> </a:t>
            </a:r>
            <a:r>
              <a:rPr lang="uk-UA" sz="1600" b="1" dirty="0" err="1" smtClean="0">
                <a:latin typeface="Monotype Corsiva" pitchFamily="66" charset="0"/>
              </a:rPr>
              <a:t>мужества</a:t>
            </a:r>
            <a:r>
              <a:rPr lang="uk-UA" sz="1600" b="1" dirty="0" smtClean="0">
                <a:latin typeface="Monotype Corsiva" pitchFamily="66" charset="0"/>
              </a:rPr>
              <a:t>» </a:t>
            </a:r>
            <a:r>
              <a:rPr lang="uk-UA" sz="1600" b="1" dirty="0" err="1" smtClean="0">
                <a:latin typeface="Monotype Corsiva" pitchFamily="66" charset="0"/>
              </a:rPr>
              <a:t>рассказывает</a:t>
            </a:r>
            <a:r>
              <a:rPr lang="uk-UA" sz="1600" b="1" dirty="0" smtClean="0">
                <a:latin typeface="Monotype Corsiva" pitchFamily="66" charset="0"/>
              </a:rPr>
              <a:t> о </a:t>
            </a:r>
            <a:r>
              <a:rPr lang="uk-UA" sz="1600" b="1" dirty="0" err="1" smtClean="0">
                <a:latin typeface="Monotype Corsiva" pitchFamily="66" charset="0"/>
              </a:rPr>
              <a:t>юных</a:t>
            </a:r>
            <a:r>
              <a:rPr lang="uk-UA" sz="1600" b="1" dirty="0" smtClean="0">
                <a:latin typeface="Monotype Corsiva" pitchFamily="66" charset="0"/>
              </a:rPr>
              <a:t>  </a:t>
            </a:r>
            <a:r>
              <a:rPr lang="uk-UA" sz="1600" b="1" dirty="0" err="1" smtClean="0">
                <a:latin typeface="Monotype Corsiva" pitchFamily="66" charset="0"/>
              </a:rPr>
              <a:t>подпольщиках</a:t>
            </a:r>
            <a:r>
              <a:rPr lang="uk-UA" sz="1600" b="1" dirty="0" smtClean="0">
                <a:latin typeface="Monotype Corsiva" pitchFamily="66" charset="0"/>
              </a:rPr>
              <a:t> </a:t>
            </a:r>
            <a:r>
              <a:rPr lang="uk-UA" sz="1600" b="1" dirty="0" err="1" smtClean="0">
                <a:latin typeface="Monotype Corsiva" pitchFamily="66" charset="0"/>
              </a:rPr>
              <a:t>нашего</a:t>
            </a:r>
            <a:r>
              <a:rPr lang="uk-UA" sz="1600" b="1" dirty="0" smtClean="0">
                <a:latin typeface="Monotype Corsiva" pitchFamily="66" charset="0"/>
              </a:rPr>
              <a:t>  </a:t>
            </a:r>
            <a:r>
              <a:rPr lang="uk-UA" sz="1600" b="1" dirty="0" err="1" smtClean="0">
                <a:latin typeface="Monotype Corsiva" pitchFamily="66" charset="0"/>
              </a:rPr>
              <a:t>поселка</a:t>
            </a:r>
            <a:r>
              <a:rPr lang="uk-UA" sz="1600" b="1" dirty="0" smtClean="0">
                <a:latin typeface="Monotype Corsiva" pitchFamily="66" charset="0"/>
              </a:rPr>
              <a:t>  </a:t>
            </a:r>
            <a:r>
              <a:rPr lang="uk-UA" sz="1600" b="1" dirty="0" err="1" smtClean="0">
                <a:latin typeface="Monotype Corsiva" pitchFamily="66" charset="0"/>
              </a:rPr>
              <a:t>Володе</a:t>
            </a:r>
            <a:r>
              <a:rPr lang="uk-UA" sz="1600" b="1" dirty="0" smtClean="0">
                <a:latin typeface="Monotype Corsiva" pitchFamily="66" charset="0"/>
              </a:rPr>
              <a:t> </a:t>
            </a:r>
            <a:r>
              <a:rPr lang="uk-UA" sz="1600" b="1" dirty="0" err="1" smtClean="0">
                <a:latin typeface="Monotype Corsiva" pitchFamily="66" charset="0"/>
              </a:rPr>
              <a:t>Ефимове</a:t>
            </a:r>
            <a:r>
              <a:rPr lang="uk-UA" sz="1600" b="1" dirty="0" smtClean="0">
                <a:latin typeface="Monotype Corsiva" pitchFamily="66" charset="0"/>
              </a:rPr>
              <a:t>  и Вите </a:t>
            </a:r>
            <a:r>
              <a:rPr lang="uk-UA" sz="1600" b="1" dirty="0" err="1" smtClean="0">
                <a:latin typeface="Monotype Corsiva" pitchFamily="66" charset="0"/>
              </a:rPr>
              <a:t>Трунове</a:t>
            </a:r>
            <a:r>
              <a:rPr lang="uk-UA" sz="1600" b="1" dirty="0" smtClean="0">
                <a:latin typeface="Monotype Corsiva" pitchFamily="66" charset="0"/>
              </a:rPr>
              <a:t>.</a:t>
            </a:r>
            <a:endParaRPr lang="ru-RU" sz="16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28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ФОТО И ПРЕЗЕНТАЦИЯ  МАН\Шабл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Экспозиции: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286412"/>
          </a:xfrm>
        </p:spPr>
        <p:txBody>
          <a:bodyPr>
            <a:noAutofit/>
          </a:bodyPr>
          <a:lstStyle/>
          <a:p>
            <a:pPr lvl="0" algn="just" fontAlgn="base">
              <a:spcAft>
                <a:spcPct val="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just" fontAlgn="base">
              <a:spcAft>
                <a:spcPct val="0"/>
              </a:spcAft>
              <a:buNone/>
            </a:pP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pic>
        <p:nvPicPr>
          <p:cNvPr id="5122" name="Picture 2" descr="C:\Users\User\Desktop\конкурс музеев 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15175"/>
            <a:ext cx="2213779" cy="39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конкурс музеев 0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498" y="1615175"/>
            <a:ext cx="2205024" cy="39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5594680"/>
            <a:ext cx="4441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/>
              <a:t> </a:t>
            </a:r>
            <a:r>
              <a:rPr lang="uk-UA" sz="1600" b="1" dirty="0" err="1" smtClean="0">
                <a:latin typeface="Monotype Corsiva" pitchFamily="66" charset="0"/>
              </a:rPr>
              <a:t>Экспозиция</a:t>
            </a:r>
            <a:r>
              <a:rPr lang="uk-UA" sz="1600" b="1" dirty="0" smtClean="0">
                <a:latin typeface="Monotype Corsiva" pitchFamily="66" charset="0"/>
              </a:rPr>
              <a:t> «</a:t>
            </a:r>
            <a:r>
              <a:rPr lang="uk-UA" sz="1600" b="1" dirty="0" err="1" smtClean="0">
                <a:latin typeface="Monotype Corsiva" pitchFamily="66" charset="0"/>
              </a:rPr>
              <a:t>Крылатый</a:t>
            </a:r>
            <a:r>
              <a:rPr lang="uk-UA" sz="1600" b="1" dirty="0" smtClean="0">
                <a:latin typeface="Monotype Corsiva" pitchFamily="66" charset="0"/>
              </a:rPr>
              <a:t> генерал» </a:t>
            </a:r>
            <a:r>
              <a:rPr lang="uk-UA" sz="1600" b="1" dirty="0" err="1" smtClean="0">
                <a:latin typeface="Monotype Corsiva" pitchFamily="66" charset="0"/>
              </a:rPr>
              <a:t>посвящена</a:t>
            </a:r>
            <a:r>
              <a:rPr lang="uk-UA" sz="1600" b="1" dirty="0" smtClean="0">
                <a:latin typeface="Monotype Corsiva" pitchFamily="66" charset="0"/>
              </a:rPr>
              <a:t> </a:t>
            </a:r>
          </a:p>
          <a:p>
            <a:pPr algn="ctr"/>
            <a:r>
              <a:rPr lang="uk-UA" sz="1600" b="1" dirty="0" err="1" smtClean="0">
                <a:latin typeface="Monotype Corsiva" pitchFamily="66" charset="0"/>
              </a:rPr>
              <a:t>летчику</a:t>
            </a:r>
            <a:r>
              <a:rPr lang="uk-UA" sz="1600" b="1" dirty="0" smtClean="0">
                <a:latin typeface="Monotype Corsiva" pitchFamily="66" charset="0"/>
              </a:rPr>
              <a:t>  Н.А.</a:t>
            </a:r>
            <a:r>
              <a:rPr lang="uk-UA" sz="1600" b="1" dirty="0" err="1" smtClean="0">
                <a:latin typeface="Monotype Corsiva" pitchFamily="66" charset="0"/>
              </a:rPr>
              <a:t>Острякову</a:t>
            </a:r>
            <a:r>
              <a:rPr lang="uk-UA" sz="1600" b="1" dirty="0" smtClean="0">
                <a:latin typeface="Monotype Corsiva" pitchFamily="66" charset="0"/>
              </a:rPr>
              <a:t>, </a:t>
            </a:r>
            <a:r>
              <a:rPr lang="uk-UA" sz="1600" b="1" dirty="0" err="1" smtClean="0">
                <a:latin typeface="Monotype Corsiva" pitchFamily="66" charset="0"/>
              </a:rPr>
              <a:t>который</a:t>
            </a:r>
            <a:r>
              <a:rPr lang="uk-UA" sz="1600" b="1" dirty="0" smtClean="0">
                <a:latin typeface="Monotype Corsiva" pitchFamily="66" charset="0"/>
              </a:rPr>
              <a:t>  в 1939 г. </a:t>
            </a:r>
            <a:r>
              <a:rPr lang="uk-UA" sz="1600" b="1" dirty="0" err="1" smtClean="0">
                <a:latin typeface="Monotype Corsiva" pitchFamily="66" charset="0"/>
              </a:rPr>
              <a:t>был</a:t>
            </a:r>
            <a:r>
              <a:rPr lang="uk-UA" sz="1600" b="1" dirty="0" smtClean="0">
                <a:latin typeface="Monotype Corsiva" pitchFamily="66" charset="0"/>
              </a:rPr>
              <a:t> командиром  </a:t>
            </a:r>
            <a:r>
              <a:rPr lang="uk-UA" sz="1600" b="1" dirty="0" err="1" smtClean="0">
                <a:latin typeface="Monotype Corsiva" pitchFamily="66" charset="0"/>
              </a:rPr>
              <a:t>Сарабузского</a:t>
            </a:r>
            <a:r>
              <a:rPr lang="uk-UA" sz="1600" b="1" dirty="0" smtClean="0">
                <a:latin typeface="Monotype Corsiva" pitchFamily="66" charset="0"/>
              </a:rPr>
              <a:t>  </a:t>
            </a:r>
            <a:r>
              <a:rPr lang="uk-UA" sz="1600" b="1" dirty="0" err="1" smtClean="0">
                <a:latin typeface="Monotype Corsiva" pitchFamily="66" charset="0"/>
              </a:rPr>
              <a:t>военного</a:t>
            </a:r>
            <a:r>
              <a:rPr lang="uk-UA" sz="1600" b="1" dirty="0" smtClean="0">
                <a:latin typeface="Monotype Corsiva" pitchFamily="66" charset="0"/>
              </a:rPr>
              <a:t>  </a:t>
            </a:r>
            <a:r>
              <a:rPr lang="uk-UA" sz="1600" b="1" dirty="0" err="1" smtClean="0">
                <a:latin typeface="Monotype Corsiva" pitchFamily="66" charset="0"/>
              </a:rPr>
              <a:t>гарнизона</a:t>
            </a:r>
            <a:r>
              <a:rPr lang="uk-UA" sz="1600" b="1" dirty="0" smtClean="0">
                <a:latin typeface="Monotype Corsiva" pitchFamily="66" charset="0"/>
              </a:rPr>
              <a:t>.</a:t>
            </a:r>
            <a:endParaRPr lang="ru-RU" sz="1600" b="1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5004046" y="5539176"/>
            <a:ext cx="3960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Monotype Corsiva" pitchFamily="66" charset="0"/>
              </a:rPr>
              <a:t> Экспозиция «Земля в огне» - история освобождения поселка Гвардейское от  немецко-фашистских захватчиков  в апреле 1944года.</a:t>
            </a:r>
            <a:endParaRPr lang="ru-RU" sz="16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57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ФОТО И ПРЕЗЕНТАЦИЯ  МАН\Шабл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1116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Экспозиции: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1196752"/>
            <a:ext cx="8229600" cy="5286412"/>
          </a:xfrm>
        </p:spPr>
        <p:txBody>
          <a:bodyPr>
            <a:noAutofit/>
          </a:bodyPr>
          <a:lstStyle/>
          <a:p>
            <a:pPr lvl="0" algn="just" fontAlgn="base">
              <a:spcAft>
                <a:spcPct val="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just" fontAlgn="base">
              <a:spcAft>
                <a:spcPct val="0"/>
              </a:spcAft>
              <a:buNone/>
            </a:pP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pic>
        <p:nvPicPr>
          <p:cNvPr id="5124" name="Picture 4" descr="C:\Users\User\Desktop\конкурс музеев 0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66" y="2277160"/>
            <a:ext cx="4585837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esktop\конкурс музеев 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897270"/>
            <a:ext cx="4594405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79712" y="4869160"/>
            <a:ext cx="63418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Monotype Corsiva" pitchFamily="66" charset="0"/>
              </a:rPr>
              <a:t>Большую ценность для музея представляют  фрагменты керамики </a:t>
            </a:r>
          </a:p>
          <a:p>
            <a:r>
              <a:rPr lang="ru-RU" sz="1600" b="1" dirty="0" smtClean="0">
                <a:latin typeface="Monotype Corsiva" pitchFamily="66" charset="0"/>
              </a:rPr>
              <a:t>периода княжества </a:t>
            </a:r>
            <a:r>
              <a:rPr lang="ru-RU" sz="1600" b="1" dirty="0" err="1" smtClean="0">
                <a:latin typeface="Monotype Corsiva" pitchFamily="66" charset="0"/>
              </a:rPr>
              <a:t>Феодоро</a:t>
            </a:r>
            <a:r>
              <a:rPr lang="ru-RU" sz="1600" b="1" dirty="0" smtClean="0">
                <a:latin typeface="Monotype Corsiva" pitchFamily="66" charset="0"/>
              </a:rPr>
              <a:t>, награды нашего  земляка, подпольщика   </a:t>
            </a:r>
          </a:p>
          <a:p>
            <a:r>
              <a:rPr lang="ru-RU" sz="1600" b="1" dirty="0" smtClean="0">
                <a:latin typeface="Monotype Corsiva" pitchFamily="66" charset="0"/>
              </a:rPr>
              <a:t>Николая Акимовича Бурлака , а также  фрагменты  оружия и обмундирования</a:t>
            </a:r>
          </a:p>
          <a:p>
            <a:r>
              <a:rPr lang="ru-RU" sz="1600" b="1" dirty="0">
                <a:latin typeface="Monotype Corsiva" pitchFamily="66" charset="0"/>
              </a:rPr>
              <a:t>в</a:t>
            </a:r>
            <a:r>
              <a:rPr lang="ru-RU" sz="1600" b="1" dirty="0" smtClean="0">
                <a:latin typeface="Monotype Corsiva" pitchFamily="66" charset="0"/>
              </a:rPr>
              <a:t>ремен Великой Отечественной войны.</a:t>
            </a:r>
          </a:p>
        </p:txBody>
      </p:sp>
    </p:spTree>
    <p:extLst>
      <p:ext uri="{BB962C8B-B14F-4D97-AF65-F5344CB8AC3E}">
        <p14:creationId xmlns:p14="http://schemas.microsoft.com/office/powerpoint/2010/main" val="171902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ФОТО И ПРЕЗЕНТАЦИЯ  МАН\Шабл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1116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Обеспечение учета и условий сохранности материалов музея :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1196752"/>
            <a:ext cx="8229600" cy="5286412"/>
          </a:xfrm>
        </p:spPr>
        <p:txBody>
          <a:bodyPr>
            <a:noAutofit/>
          </a:bodyPr>
          <a:lstStyle/>
          <a:p>
            <a:pPr lvl="0" algn="just" fontAlgn="base">
              <a:spcAft>
                <a:spcPct val="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just" fontAlgn="base">
              <a:spcAft>
                <a:spcPct val="0"/>
              </a:spcAft>
              <a:buNone/>
            </a:pP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pic>
        <p:nvPicPr>
          <p:cNvPr id="5122" name="Picture 2" descr="C:\Users\User\Desktop\пятый 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842485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26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764</Words>
  <Application>Microsoft Office PowerPoint</Application>
  <PresentationFormat>Экран (4:3)</PresentationFormat>
  <Paragraphs>108</Paragraphs>
  <Slides>28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Тема Office</vt:lpstr>
      <vt:lpstr>Документ</vt:lpstr>
      <vt:lpstr>МБОУ «Гвардейская школа №1»  Школьный музей «Память»</vt:lpstr>
      <vt:lpstr> Задачи:</vt:lpstr>
      <vt:lpstr>Направления деятельности:</vt:lpstr>
      <vt:lpstr>Экспозиции:</vt:lpstr>
      <vt:lpstr>Экспозиции:</vt:lpstr>
      <vt:lpstr>Экспозиции:</vt:lpstr>
      <vt:lpstr>Экспозиции:</vt:lpstr>
      <vt:lpstr>Экспозиции:</vt:lpstr>
      <vt:lpstr>Обеспечение учета и условий сохранности материалов музея :</vt:lpstr>
      <vt:lpstr>План работы музея 2018-2019гг.</vt:lpstr>
      <vt:lpstr>План работы музея</vt:lpstr>
      <vt:lpstr>План работы музея</vt:lpstr>
      <vt:lpstr>План работы музея 2018-2019гг.</vt:lpstr>
      <vt:lpstr>Презентация PowerPoint</vt:lpstr>
      <vt:lpstr>Проведение экскурсий</vt:lpstr>
      <vt:lpstr>Проведение экскурсий</vt:lpstr>
      <vt:lpstr>Тематические уроки, лекции, праздничные мероприятия</vt:lpstr>
      <vt:lpstr>Тематические уроки, лекции, праздничные мероприятия</vt:lpstr>
      <vt:lpstr>Тематические уроки, лекции, праздничные мероприятия</vt:lpstr>
      <vt:lpstr>Тематические уроки, лекции, праздничные мероприятия</vt:lpstr>
      <vt:lpstr>Тематические уроки, лекции, праздничные мероприятия</vt:lpstr>
      <vt:lpstr>Встречи с ветеранами и воинами-интернационалистами</vt:lpstr>
      <vt:lpstr>Научно-исследовательская работа</vt:lpstr>
      <vt:lpstr>Научно-исследовательская работа</vt:lpstr>
      <vt:lpstr>Научно-исследовательская работа</vt:lpstr>
      <vt:lpstr>Экскурсии в музеи Крыма</vt:lpstr>
      <vt:lpstr>Экскурсии в музеи Крыма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Историко-краеведческая конференция «Памяти воинской славы»</dc:title>
  <cp:lastModifiedBy>User</cp:lastModifiedBy>
  <cp:revision>169</cp:revision>
  <dcterms:modified xsi:type="dcterms:W3CDTF">2019-03-19T18:06:48Z</dcterms:modified>
</cp:coreProperties>
</file>