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57" r:id="rId4"/>
    <p:sldId id="263" r:id="rId5"/>
    <p:sldId id="262" r:id="rId6"/>
    <p:sldId id="259" r:id="rId7"/>
    <p:sldId id="260" r:id="rId8"/>
    <p:sldId id="264" r:id="rId9"/>
    <p:sldId id="266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75168-E2D7-4D58-8228-3B2C7428585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71B75-D883-4E68-89F7-20563531C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6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71B75-D883-4E68-89F7-20563531C79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4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332656"/>
            <a:ext cx="6552728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6" descr="ÐÐ°ÑÑÐ¸Ð½ÐºÐ¸ Ð¿Ð¾ Ð·Ð°Ð¿ÑÐ¾ÑÑ Ð³Ð²Ð°ÑÐ´ÐµÐ¹ÑÐºÐ°Ñ ÑÐºÐ¾Ð»Ð°-Ð³Ð¸Ð¼Ð½Ð°Ð·Ð¸Ñ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8241"/>
            <a:ext cx="8663714" cy="4872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42938" y="73026"/>
            <a:ext cx="8033517" cy="174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94B6D2"/>
              </a:buClr>
              <a:buSzPct val="85000"/>
              <a:buFont typeface="Arial" panose="020B0604020202020204" pitchFamily="34" charset="0"/>
              <a:buNone/>
            </a:pP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Муниципальное общеобразовательное </a:t>
            </a:r>
            <a:r>
              <a:rPr lang="ru-RU" altLang="ru-RU" sz="2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учреждение</a:t>
            </a:r>
          </a:p>
          <a:p>
            <a:pPr algn="ctr" eaLnBrk="1" hangingPunct="1">
              <a:spcBef>
                <a:spcPts val="600"/>
              </a:spcBef>
              <a:buClr>
                <a:srgbClr val="94B6D2"/>
              </a:buClr>
              <a:buSzPct val="85000"/>
              <a:buFont typeface="Arial" panose="020B0604020202020204" pitchFamily="34" charset="0"/>
              <a:buNone/>
            </a:pPr>
            <a:r>
              <a:rPr lang="ru-RU" altLang="ru-RU" sz="2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« Гвардейская школа-гимназия№ 2</a:t>
            </a: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» </a:t>
            </a:r>
            <a:endParaRPr lang="ru-RU" altLang="ru-RU" sz="2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0728" y="2526"/>
            <a:ext cx="8255768" cy="33544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Дословно с английского «</a:t>
            </a:r>
            <a:r>
              <a:rPr lang="ru-RU" dirty="0" err="1"/>
              <a:t>image</a:t>
            </a:r>
            <a:r>
              <a:rPr lang="ru-RU" dirty="0"/>
              <a:t>» переводится как «образ», 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при­чем</a:t>
            </a:r>
            <a:r>
              <a:rPr lang="ru-RU" dirty="0"/>
              <a:t> под образом понимается не </a:t>
            </a:r>
            <a:r>
              <a:rPr lang="ru-RU" dirty="0" smtClean="0"/>
              <a:t>только визуальный</a:t>
            </a:r>
            <a:r>
              <a:rPr lang="ru-RU" dirty="0"/>
              <a:t>, зрительный образ (вид, облик) 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человека</a:t>
            </a:r>
            <a:r>
              <a:rPr lang="ru-RU" dirty="0"/>
              <a:t>, но и образ его мышления, дей­ствий, поступков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ÐÐ° Ð±Ð°Ð·Ðµ ÐÐÐÐ£ Â«ÐÐ²Ð°ÑÐ´ÐµÐ¹ÑÐºÐ°Ñ ÑÐºÐ¾Ð»Ð°-Ð³Ð¸Ð¼Ð½Ð°Ð·Ð¸Ñ â2Â» Ð¾ÑÐºÑÑÐ»ÑÑ ÐºÐ°Ð´ÐµÑÑÐºÐ¸Ð¹ ÐºÐ»Ð°ÑÑ |  Ð¡Ð¸Ð¼ÑÐµÑÐ¾Ð¿Ð¾Ð»ÑÑÐºÐ¸Ð¹ ÑÐ°Ð¹Ð¾Ð½ | ÐÑÐ¸ÑÐ¸Ð°Ð»ÑÐ½ÑÐ¹ Ð¿Ð¾ÑÑÐ°Ð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60" y="3789040"/>
            <a:ext cx="4212735" cy="236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imfmo.rk.gov.ru/uploads/simfmo/attachments/articles/d4/1d/8c/d98f00b204e9800998ecf8427e/phpH7WNY2_Yn7Y8pAeW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024825" cy="268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88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-2142" t="23689" r="-1032" b="21039"/>
          <a:stretch/>
        </p:blipFill>
        <p:spPr>
          <a:xfrm>
            <a:off x="-64210" y="2636912"/>
            <a:ext cx="9272419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32614"/>
            <a:ext cx="8352928" cy="274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/>
              <a:t>Имидж может иметь не только человек, но и 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dirty="0" smtClean="0"/>
              <a:t>организация, и даже страна. Таким образом, 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dirty="0" smtClean="0"/>
              <a:t>можно говорить о двустороннем вли­янии — и имидж каждого специалиста влияет на имидж учреждения, и, соответственно, статус учреждения определяет 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dirty="0" smtClean="0"/>
              <a:t>то, каким должен быть каждый его сотрудник.</a:t>
            </a:r>
          </a:p>
          <a:p>
            <a:pPr marL="0" indent="0">
              <a:buFont typeface="Arial" pitchFamily="34" charset="0"/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564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0608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СПАСИБО, ЗА ВНИМАНИЕ!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530120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МБОУ «Гвардейская школа-гимназия № 2»</a:t>
            </a:r>
          </a:p>
          <a:p>
            <a:pPr algn="r"/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Гайзер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Л.А.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43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332656"/>
            <a:ext cx="6552728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Факторы </a:t>
            </a:r>
            <a:r>
              <a:rPr lang="ru-RU" sz="3600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профессионально-педагогического и личностного </a:t>
            </a:r>
            <a:r>
              <a:rPr lang="ru-RU" sz="36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развития</a:t>
            </a:r>
            <a:endParaRPr lang="ru-RU" sz="3600" b="1" i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учителя иностранных языков</a:t>
            </a:r>
            <a:endParaRPr lang="ru-RU" sz="3600" b="1" i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44" y="4006991"/>
            <a:ext cx="4314056" cy="25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5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Учитель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в нашем обществе - это человек из будущего, пришедший к детям для того, чтобы воодушевить их мечтой о будущем.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47124" y="5445224"/>
            <a:ext cx="2101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</a:t>
            </a:r>
            <a:r>
              <a:rPr lang="ru-RU" dirty="0"/>
              <a:t> </a:t>
            </a:r>
            <a:r>
              <a:rPr lang="ru-RU" sz="2000" dirty="0" err="1"/>
              <a:t>Ш.Амонашвили</a:t>
            </a:r>
            <a:r>
              <a:rPr lang="ru-RU" dirty="0"/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 rot="20290816">
            <a:off x="767888" y="2574401"/>
            <a:ext cx="58333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dirty="0">
                <a:solidFill>
                  <a:srgbClr val="7030A0"/>
                </a:solidFill>
              </a:rPr>
              <a:t>Учитель должен обладать всеми теми качествами , которые он хочет взрастить в  своих воспитанниках.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7272808" cy="2139539"/>
          </a:xfrm>
        </p:spPr>
        <p:txBody>
          <a:bodyPr>
            <a:normAutofit/>
          </a:bodyPr>
          <a:lstStyle/>
          <a:p>
            <a:r>
              <a:rPr lang="ru-RU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Важнейшей профессиональной чертой учителя, без которой невозможна его эффективная деятельность, является </a:t>
            </a:r>
          </a:p>
          <a:p>
            <a:endParaRPr lang="ru-RU" dirty="0"/>
          </a:p>
        </p:txBody>
      </p:sp>
      <p:pic>
        <p:nvPicPr>
          <p:cNvPr id="4" name="Picture 2" descr="150 (237x700, 93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1603375"/>
            <a:ext cx="14636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4376738"/>
            <a:ext cx="2541588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811" y="3228987"/>
            <a:ext cx="2541588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31" y="3763962"/>
            <a:ext cx="2541588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 rot="20396355">
            <a:off x="3256182" y="2239767"/>
            <a:ext cx="4355656" cy="779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любовь к детям.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28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3" y="1097360"/>
            <a:ext cx="7467497" cy="5760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23873"/>
            <a:ext cx="9252520" cy="294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/>
              <a:t>Для развития педагогического </a:t>
            </a:r>
            <a:r>
              <a:rPr lang="ru-RU" sz="3200" dirty="0" smtClean="0"/>
              <a:t>мастерства </a:t>
            </a:r>
            <a:r>
              <a:rPr lang="ru-RU" sz="3200" dirty="0"/>
              <a:t>у учителя, ведущего любой школьный предмет, в том числе и </a:t>
            </a:r>
            <a:r>
              <a:rPr lang="ru-RU" sz="3200" dirty="0" smtClean="0"/>
              <a:t>иностранный язык </a:t>
            </a:r>
            <a:r>
              <a:rPr lang="ru-RU" sz="3200" dirty="0"/>
              <a:t>нужны соответствующие условия, которые можно разделить на </a:t>
            </a:r>
            <a:r>
              <a:rPr lang="ru-RU" sz="3200" b="1" dirty="0">
                <a:solidFill>
                  <a:srgbClr val="FF0000"/>
                </a:solidFill>
              </a:rPr>
              <a:t>внешние</a:t>
            </a:r>
            <a:r>
              <a:rPr lang="ru-RU" sz="3200" b="1" dirty="0"/>
              <a:t> и </a:t>
            </a:r>
            <a:r>
              <a:rPr lang="ru-RU" sz="3200" b="1" dirty="0">
                <a:solidFill>
                  <a:srgbClr val="FF0000"/>
                </a:solidFill>
              </a:rPr>
              <a:t>внутренние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4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5328592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9236" y="380975"/>
            <a:ext cx="3737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646464"/>
                </a:solidFill>
              </a:rPr>
              <a:t>В</a:t>
            </a:r>
            <a:r>
              <a:rPr lang="ru-RU" sz="3600" b="1" i="1" dirty="0" smtClean="0">
                <a:solidFill>
                  <a:srgbClr val="646464"/>
                </a:solidFill>
              </a:rPr>
              <a:t>нешние условия</a:t>
            </a:r>
            <a:endParaRPr lang="ru-RU" sz="3600" b="1" i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475656" y="1050995"/>
            <a:ext cx="936104" cy="1153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flipH="1">
            <a:off x="2987824" y="1027306"/>
            <a:ext cx="1" cy="2233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563888" y="1027306"/>
            <a:ext cx="1850332" cy="1444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42220" y="32547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646464"/>
                </a:solidFill>
                <a:latin typeface="Roboto"/>
              </a:rPr>
              <a:t> </a:t>
            </a:r>
            <a:r>
              <a:rPr lang="ru-RU" sz="2400" dirty="0">
                <a:latin typeface="Roboto"/>
              </a:rPr>
              <a:t>высокая планка предъявляемых школе требований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59432" y="22030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Roboto"/>
              </a:rPr>
              <a:t>Профессионально-образовательные</a:t>
            </a:r>
            <a:r>
              <a:rPr lang="ru-RU" sz="2400" dirty="0">
                <a:solidFill>
                  <a:srgbClr val="646464"/>
                </a:solidFill>
                <a:latin typeface="Roboto"/>
              </a:rPr>
              <a:t> </a:t>
            </a:r>
            <a:r>
              <a:rPr lang="ru-RU" sz="2400" dirty="0">
                <a:latin typeface="Roboto"/>
              </a:rPr>
              <a:t>условия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48235" y="2406258"/>
            <a:ext cx="3814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atin typeface="Roboto"/>
              </a:rPr>
              <a:t>Деятельностные</a:t>
            </a:r>
            <a:r>
              <a:rPr lang="ru-RU" sz="2400" dirty="0">
                <a:latin typeface="Roboto"/>
              </a:rPr>
              <a:t> условия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10664" y="2848438"/>
            <a:ext cx="2150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психологические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47084" y="2856124"/>
            <a:ext cx="224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организационные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51764" y="3256814"/>
            <a:ext cx="204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управленческие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228818" y="1100332"/>
            <a:ext cx="2369076" cy="3624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336411" y="4603338"/>
            <a:ext cx="30492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Roboto"/>
              </a:rPr>
              <a:t>профессиональное </a:t>
            </a:r>
            <a:endParaRPr lang="ru-RU" sz="2400" dirty="0" smtClean="0">
              <a:latin typeface="Roboto"/>
            </a:endParaRPr>
          </a:p>
          <a:p>
            <a:pPr algn="ctr"/>
            <a:r>
              <a:rPr lang="ru-RU" sz="2400" dirty="0" smtClean="0">
                <a:latin typeface="Roboto"/>
              </a:rPr>
              <a:t>образование</a:t>
            </a:r>
            <a:endParaRPr lang="ru-RU" sz="2400" dirty="0">
              <a:latin typeface="Roboto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804676" y="1248010"/>
            <a:ext cx="1891668" cy="3355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57485" y="4683872"/>
            <a:ext cx="2531652" cy="1217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Roboto"/>
              </a:rPr>
              <a:t>престижность профессии в </a:t>
            </a:r>
            <a:r>
              <a:rPr lang="ru-RU" sz="2400" dirty="0" smtClean="0">
                <a:latin typeface="Roboto"/>
              </a:rPr>
              <a:t>обществе</a:t>
            </a:r>
            <a:endParaRPr lang="ru-RU" sz="2400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1395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5328592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404664"/>
            <a:ext cx="4416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646464"/>
                </a:solidFill>
              </a:rPr>
              <a:t>Внутренние условия</a:t>
            </a:r>
            <a:endParaRPr lang="ru-RU" sz="3600" b="1" i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475656" y="1050995"/>
            <a:ext cx="936104" cy="1153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410713" y="1050995"/>
            <a:ext cx="14579" cy="2372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711181" y="1050995"/>
            <a:ext cx="2212650" cy="2789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110581" y="5704810"/>
            <a:ext cx="2305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темперамент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29405" y="3713743"/>
            <a:ext cx="3794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Roboto"/>
              </a:rPr>
              <a:t>индивидуальные черты характера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90130" y="4950431"/>
            <a:ext cx="206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наблюдательность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29405" y="4676524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внимание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50957" y="5210281"/>
            <a:ext cx="155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воображение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5506" y="229825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sz="2400" dirty="0">
                <a:latin typeface="Roboto"/>
              </a:rPr>
              <a:t>психологические особенности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19410" y="5488572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46464"/>
                </a:solidFill>
                <a:latin typeface="Roboto"/>
              </a:rPr>
              <a:t> 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интуиция</a:t>
            </a:r>
          </a:p>
        </p:txBody>
      </p:sp>
      <p:cxnSp>
        <p:nvCxnSpPr>
          <p:cNvPr id="18" name="Прямая со стрелкой 17"/>
          <p:cNvCxnSpPr>
            <a:endCxn id="16" idx="0"/>
          </p:cNvCxnSpPr>
          <p:nvPr/>
        </p:nvCxnSpPr>
        <p:spPr>
          <a:xfrm flipH="1">
            <a:off x="4930692" y="3995728"/>
            <a:ext cx="680027" cy="680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086168" y="4107385"/>
            <a:ext cx="229485" cy="1162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948264" y="4083075"/>
            <a:ext cx="944168" cy="860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591101" y="4076047"/>
            <a:ext cx="704592" cy="1317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905578" y="1915926"/>
            <a:ext cx="2919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Roboto"/>
              </a:rPr>
              <a:t>мотивы, увлечения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32479" y="2962077"/>
            <a:ext cx="1553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Roboto"/>
              </a:rPr>
              <a:t>интересы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81560" y="3253483"/>
            <a:ext cx="3192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Roboto"/>
              </a:rPr>
              <a:t>самооценку педагога</a:t>
            </a:r>
          </a:p>
        </p:txBody>
      </p:sp>
      <p:cxnSp>
        <p:nvCxnSpPr>
          <p:cNvPr id="35" name="Прямая со стрелкой 34"/>
          <p:cNvCxnSpPr>
            <a:endCxn id="32" idx="0"/>
          </p:cNvCxnSpPr>
          <p:nvPr/>
        </p:nvCxnSpPr>
        <p:spPr>
          <a:xfrm>
            <a:off x="4200260" y="1002375"/>
            <a:ext cx="2165045" cy="913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33" idx="0"/>
          </p:cNvCxnSpPr>
          <p:nvPr/>
        </p:nvCxnSpPr>
        <p:spPr>
          <a:xfrm flipH="1">
            <a:off x="1509166" y="953863"/>
            <a:ext cx="1247134" cy="2008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300254" y="3770380"/>
            <a:ext cx="852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Roboto"/>
              </a:rPr>
              <a:t>стаж</a:t>
            </a:r>
            <a:endParaRPr lang="ru-RU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1842307" y="1002375"/>
            <a:ext cx="1267940" cy="2872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49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60648"/>
            <a:ext cx="6912768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b="1" dirty="0">
                <a:solidFill>
                  <a:srgbClr val="6C911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Высокий</a:t>
            </a:r>
            <a:r>
              <a:rPr lang="ru-RU" altLang="ru-RU" b="1" dirty="0">
                <a:solidFill>
                  <a:srgbClr val="6C911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dirty="0">
                <a:solidFill>
                  <a:srgbClr val="6C911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моральный облик</a:t>
            </a:r>
            <a:r>
              <a:rPr lang="ru-RU" altLang="ru-RU" dirty="0">
                <a:solidFill>
                  <a:srgbClr val="6C911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altLang="ru-RU" dirty="0">
              <a:solidFill>
                <a:srgbClr val="6C911D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ÐÐ°ÑÑÐ¸Ð½ÐºÐ¸ Ð¿Ð¾ Ð·Ð°Ð¿ÑÐ¾ÑÑ ÑÐ¾Ð²ÐµÑÑÐºÐ¸Ðµ ÑÑÐ¸ÑÐµÐ»Ñ Ð² ÑÐ¸Ð»ÑÐ¼Ð°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962">
            <a:off x="-228504" y="1168940"/>
            <a:ext cx="3278188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ÐÐ°ÑÑÐ¸Ð½ÐºÐ¸ Ð¿Ð¾ Ð·Ð°Ð¿ÑÐ¾ÑÑ ÑÑÐ¸ÑÐµÐ»Ñ ÑÐ¾Ð²ÐµÑÑÐºÐ¸Ð¹ ÑÐ¸Ð»ÑÐ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95375"/>
            <a:ext cx="38131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 descr="ÐÐ°ÑÑÐ¸Ð½ÐºÐ¸ Ð¿Ð¾ Ð·Ð°Ð¿ÑÐ¾ÑÑ Ð²ÐµÑÐ½Ð° Ð½Ð° Ð·Ð°ÑÐµÑÐ½Ð¾Ð¹ ÑÐ»Ð¸ÑÐµ ÑÐ°ÑÑÑÐ½Ð° ÑÐµÑÐ³ÐµÐµÐ²Ð½Ð° ÐºÐ°ÐºÐ°Ñ Ð¾Ð½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111">
            <a:off x="6049523" y="1047967"/>
            <a:ext cx="34194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ÐÐ°ÑÑÐ¸Ð½ÐºÐ¸ Ð¿Ð¾ Ð·Ð°Ð¿ÑÐ¾ÑÑ ÑÑÐ¸ÑÐµÐ»Ñ ÑÐ¾Ð²ÐµÑÑÐºÐ¸Ð¹ ÑÐ¸Ð»ÑÐ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1353">
            <a:off x="5822206" y="3942072"/>
            <a:ext cx="33194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ÐÐ°ÑÑÐ¸Ð½ÐºÐ¸ Ð¿Ð¾ Ð·Ð°Ð¿ÑÐ¾ÑÑ ÑÑÐ¸ÑÐµÐ»Ñ ÑÐ¾Ð²ÐµÑÑÐºÐ¸Ð¹ ÑÐ¸Ð»ÑÐ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14985"/>
            <a:ext cx="39878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8340">
            <a:off x="2509838" y="2733675"/>
            <a:ext cx="35464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4" descr="ÐÐ°ÑÑÐ¸Ð½ÐºÐ¸ Ð¿Ð¾ Ð·Ð°Ð¿ÑÐ¾ÑÑ Ð´Ð¾Ð¶Ð¸Ð²ÐµÐ¼ Ð´Ð¾ Ð¿Ð¾Ð½ÐµÐ´ÐµÐ»ÑÐ½Ð¸ÐºÐ° Ð³Ð»Ð°Ð²Ð½ÑÐµ Ð³ÐµÑÐ¾Ð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942" y="3782776"/>
            <a:ext cx="3672091" cy="294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59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422729">
            <a:off x="570030" y="46588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Итак, профессиональное продвижение — это прежде </a:t>
            </a:r>
            <a:r>
              <a:rPr lang="ru-RU" dirty="0" smtClean="0"/>
              <a:t>всего</a:t>
            </a:r>
            <a:r>
              <a:rPr lang="ru-RU" dirty="0"/>
              <a:t> </a:t>
            </a:r>
            <a:r>
              <a:rPr lang="ru-RU" i="1" dirty="0"/>
              <a:t>движение. </a:t>
            </a:r>
            <a:r>
              <a:rPr lang="ru-RU" dirty="0"/>
              <a:t>А движение не может быть </a:t>
            </a:r>
            <a:r>
              <a:rPr lang="ru-RU" dirty="0" smtClean="0"/>
              <a:t>без цели!</a:t>
            </a:r>
          </a:p>
          <a:p>
            <a:pPr marL="0" indent="0" algn="ctr">
              <a:buNone/>
            </a:pPr>
            <a:r>
              <a:rPr lang="ru-RU" dirty="0"/>
              <a:t>Очень важно для профессионального 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продвижения</a:t>
            </a:r>
            <a:r>
              <a:rPr lang="ru-RU" dirty="0"/>
              <a:t> </a:t>
            </a:r>
            <a:r>
              <a:rPr lang="ru-RU" i="1" dirty="0"/>
              <a:t>умение со­здать свой имидж.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Picture 2" descr="http://www.liveinternet.ru/journal_proc.php?action=redirect&amp;url=http://img1.liveinternet.ru/images/attach/c/11/115/600/115600369_large_1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060848"/>
            <a:ext cx="3816424" cy="489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044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130_vokrug_sveta</Template>
  <TotalTime>134</TotalTime>
  <Words>157</Words>
  <Application>Microsoft Office PowerPoint</Application>
  <PresentationFormat>Экран (4:3)</PresentationFormat>
  <Paragraphs>47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Comic Sans MS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СПАСИБО,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София</cp:lastModifiedBy>
  <cp:revision>17</cp:revision>
  <dcterms:created xsi:type="dcterms:W3CDTF">2022-01-25T15:23:56Z</dcterms:created>
  <dcterms:modified xsi:type="dcterms:W3CDTF">2022-01-31T05:59:08Z</dcterms:modified>
</cp:coreProperties>
</file>