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sldIdLst>
    <p:sldId id="256" r:id="rId2"/>
    <p:sldId id="269" r:id="rId3"/>
    <p:sldId id="257" r:id="rId4"/>
    <p:sldId id="263" r:id="rId5"/>
    <p:sldId id="262" r:id="rId6"/>
    <p:sldId id="259" r:id="rId7"/>
    <p:sldId id="260" r:id="rId8"/>
    <p:sldId id="264" r:id="rId9"/>
    <p:sldId id="266" r:id="rId10"/>
    <p:sldId id="267" r:id="rId11"/>
    <p:sldId id="268" r:id="rId12"/>
    <p:sldId id="265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6" d="100"/>
          <a:sy n="106" d="100"/>
        </p:scale>
        <p:origin x="1764" y="11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0575168-E2D7-4D58-8228-3B2C7428585F}" type="datetimeFigureOut">
              <a:rPr lang="ru-RU" smtClean="0"/>
              <a:t>31.01.2022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EB71B75-D883-4E68-89F7-20563531C7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701668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EB71B75-D883-4E68-89F7-20563531C79C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8954255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31.01.2022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31.01.2022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31.01.2022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31.01.2022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31.01.2022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31.01.2022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31.01.2022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31.01.2022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31.01.2022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31.01.2022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31.01.2022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31.01.2022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jpeg"/><Relationship Id="rId3" Type="http://schemas.openxmlformats.org/officeDocument/2006/relationships/image" Target="../media/image8.jpeg"/><Relationship Id="rId7" Type="http://schemas.openxmlformats.org/officeDocument/2006/relationships/image" Target="../media/image12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4" Type="http://schemas.openxmlformats.org/officeDocument/2006/relationships/image" Target="../media/image9.jpeg"/><Relationship Id="rId9" Type="http://schemas.openxmlformats.org/officeDocument/2006/relationships/image" Target="../media/image14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-180528" y="332656"/>
            <a:ext cx="6552728" cy="49685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3600" b="1" i="1" dirty="0">
              <a:solidFill>
                <a:srgbClr val="7030A0"/>
              </a:solidFill>
              <a:latin typeface="Bookman Old Style" panose="02050604050505020204" pitchFamily="18" charset="0"/>
            </a:endParaRPr>
          </a:p>
        </p:txBody>
      </p:sp>
      <p:pic>
        <p:nvPicPr>
          <p:cNvPr id="7" name="Picture 6" descr="ÐÐ°ÑÑÐ¸Ð½ÐºÐ¸ Ð¿Ð¾ Ð·Ð°Ð¿ÑÐ¾ÑÑ Ð³Ð²Ð°ÑÐ´ÐµÐ¹ÑÐºÐ°Ñ ÑÐºÐ¾Ð»Ð°-Ð³Ð¸Ð¼Ð½Ð°Ð·Ð¸Ñ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828241"/>
            <a:ext cx="8663714" cy="487268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ext Box 2"/>
          <p:cNvSpPr txBox="1">
            <a:spLocks noChangeArrowheads="1"/>
          </p:cNvSpPr>
          <p:nvPr/>
        </p:nvSpPr>
        <p:spPr bwMode="auto">
          <a:xfrm>
            <a:off x="642938" y="73026"/>
            <a:ext cx="8033517" cy="17426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marL="180975" indent="-180975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defTabSz="449263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defTabSz="449263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defTabSz="449263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defTabSz="449263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algn="ctr" eaLnBrk="1" hangingPunct="1">
              <a:spcBef>
                <a:spcPts val="600"/>
              </a:spcBef>
              <a:buClr>
                <a:srgbClr val="94B6D2"/>
              </a:buClr>
              <a:buSzPct val="85000"/>
              <a:buFont typeface="Arial" panose="020B0604020202020204" pitchFamily="34" charset="0"/>
              <a:buNone/>
            </a:pPr>
            <a:r>
              <a:rPr lang="ru-RU" altLang="ru-RU" sz="2600" b="1" dirty="0" smtClean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Муниципальное общеобразовательное </a:t>
            </a:r>
            <a:r>
              <a:rPr lang="ru-RU" altLang="ru-RU" sz="2600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учреждение</a:t>
            </a:r>
          </a:p>
          <a:p>
            <a:pPr algn="ctr" eaLnBrk="1" hangingPunct="1">
              <a:spcBef>
                <a:spcPts val="600"/>
              </a:spcBef>
              <a:buClr>
                <a:srgbClr val="94B6D2"/>
              </a:buClr>
              <a:buSzPct val="85000"/>
              <a:buFont typeface="Arial" panose="020B0604020202020204" pitchFamily="34" charset="0"/>
              <a:buNone/>
            </a:pPr>
            <a:r>
              <a:rPr lang="ru-RU" altLang="ru-RU" sz="2600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 « Гвардейская школа-гимназия№ 2</a:t>
            </a:r>
            <a:r>
              <a:rPr lang="ru-RU" altLang="ru-RU" sz="2600" b="1" dirty="0" smtClean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» </a:t>
            </a:r>
            <a:endParaRPr lang="ru-RU" altLang="ru-RU" sz="2600" b="1" dirty="0">
              <a:solidFill>
                <a:schemeClr val="accent1">
                  <a:lumMod val="75000"/>
                </a:schemeClr>
              </a:solidFill>
              <a:latin typeface="Comic Sans MS" panose="030F0702030302020204" pitchFamily="66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780728" y="2526"/>
            <a:ext cx="8255768" cy="3354466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dirty="0"/>
              <a:t>Дословно с английского «</a:t>
            </a:r>
            <a:r>
              <a:rPr lang="ru-RU" dirty="0" err="1"/>
              <a:t>image</a:t>
            </a:r>
            <a:r>
              <a:rPr lang="ru-RU" dirty="0"/>
              <a:t>» переводится как «образ», </a:t>
            </a:r>
            <a:endParaRPr lang="ru-RU" dirty="0" smtClean="0"/>
          </a:p>
          <a:p>
            <a:pPr marL="0" indent="0" algn="ctr">
              <a:buNone/>
            </a:pPr>
            <a:r>
              <a:rPr lang="ru-RU" dirty="0" smtClean="0"/>
              <a:t>при­чем</a:t>
            </a:r>
            <a:r>
              <a:rPr lang="ru-RU" dirty="0"/>
              <a:t> под образом понимается не </a:t>
            </a:r>
            <a:r>
              <a:rPr lang="ru-RU" dirty="0" smtClean="0"/>
              <a:t>только визуальный</a:t>
            </a:r>
            <a:r>
              <a:rPr lang="ru-RU" dirty="0"/>
              <a:t>, зрительный образ (вид, облик) </a:t>
            </a:r>
            <a:endParaRPr lang="ru-RU" dirty="0" smtClean="0"/>
          </a:p>
          <a:p>
            <a:pPr marL="0" indent="0" algn="ctr">
              <a:buNone/>
            </a:pPr>
            <a:r>
              <a:rPr lang="ru-RU" dirty="0" smtClean="0"/>
              <a:t>человека</a:t>
            </a:r>
            <a:r>
              <a:rPr lang="ru-RU" dirty="0"/>
              <a:t>, но и образ его мышления, дей­ствий, поступков</a:t>
            </a:r>
            <a:r>
              <a:rPr lang="ru-RU" dirty="0" smtClean="0"/>
              <a:t>.</a:t>
            </a:r>
            <a:endParaRPr lang="ru-RU" dirty="0"/>
          </a:p>
        </p:txBody>
      </p:sp>
      <p:pic>
        <p:nvPicPr>
          <p:cNvPr id="4" name="Picture 2" descr="ÐÐ° Ð±Ð°Ð·Ðµ ÐÐÐÐ£ Â«ÐÐ²Ð°ÑÐ´ÐµÐ¹ÑÐºÐ°Ñ ÑÐºÐ¾Ð»Ð°-Ð³Ð¸Ð¼Ð½Ð°Ð·Ð¸Ñ â2Â» Ð¾ÑÐºÑÑÐ»ÑÑ ÐºÐ°Ð´ÐµÑÑÐºÐ¸Ð¹ ÐºÐ»Ð°ÑÑ |  Ð¡Ð¸Ð¼ÑÐµÑÐ¾Ð¿Ð¾Ð»ÑÑÐºÐ¸Ð¹ ÑÐ°Ð¹Ð¾Ð½ | ÐÑÐ¸ÑÐ¸Ð°Ð»ÑÐ½ÑÐ¹ Ð¿Ð¾ÑÑÐ°Ð»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39960" y="3789040"/>
            <a:ext cx="4212735" cy="23663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https://simfmo.rk.gov.ru/uploads/simfmo/attachments/articles/d4/1d/8c/d98f00b204e9800998ecf8427e/phpH7WNY2_Yn7Y8pAeWeE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3356992"/>
            <a:ext cx="4024825" cy="26832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6188487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/>
          <a:srcRect l="-2142" t="23689" r="-1032" b="21039"/>
          <a:stretch/>
        </p:blipFill>
        <p:spPr>
          <a:xfrm>
            <a:off x="-64210" y="2636912"/>
            <a:ext cx="9272419" cy="302433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6" name="Содержимое 2"/>
          <p:cNvSpPr txBox="1">
            <a:spLocks/>
          </p:cNvSpPr>
          <p:nvPr/>
        </p:nvSpPr>
        <p:spPr>
          <a:xfrm>
            <a:off x="395536" y="32614"/>
            <a:ext cx="8352928" cy="274831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itchFamily="34" charset="0"/>
              <a:buNone/>
            </a:pPr>
            <a:r>
              <a:rPr lang="ru-RU" sz="2400" dirty="0" smtClean="0"/>
              <a:t>Имидж может иметь не только человек, но и </a:t>
            </a:r>
          </a:p>
          <a:p>
            <a:pPr marL="0" indent="0" algn="ctr">
              <a:buFont typeface="Arial" pitchFamily="34" charset="0"/>
              <a:buNone/>
            </a:pPr>
            <a:r>
              <a:rPr lang="ru-RU" sz="2400" dirty="0" smtClean="0"/>
              <a:t>организация, и даже страна. Таким образом, </a:t>
            </a:r>
          </a:p>
          <a:p>
            <a:pPr marL="0" indent="0" algn="ctr">
              <a:buFont typeface="Arial" pitchFamily="34" charset="0"/>
              <a:buNone/>
            </a:pPr>
            <a:r>
              <a:rPr lang="ru-RU" sz="2400" dirty="0" smtClean="0"/>
              <a:t>можно говорить о двустороннем вли­янии — и имидж каждого специалиста влияет на имидж учреждения, и, соответственно, статус учреждения определяет </a:t>
            </a:r>
          </a:p>
          <a:p>
            <a:pPr marL="0" indent="0" algn="ctr">
              <a:buFont typeface="Arial" pitchFamily="34" charset="0"/>
              <a:buNone/>
            </a:pPr>
            <a:r>
              <a:rPr lang="ru-RU" sz="2400" dirty="0" smtClean="0"/>
              <a:t>то, каким должен быть каждый его сотрудник.</a:t>
            </a:r>
          </a:p>
          <a:p>
            <a:pPr marL="0" indent="0">
              <a:buFont typeface="Arial" pitchFamily="34" charset="0"/>
              <a:buNone/>
            </a:pP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388564639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755576" y="2060848"/>
            <a:ext cx="8229600" cy="1143000"/>
          </a:xfrm>
        </p:spPr>
        <p:txBody>
          <a:bodyPr/>
          <a:lstStyle/>
          <a:p>
            <a:r>
              <a:rPr lang="ru-RU" b="1" dirty="0" smtClean="0">
                <a:solidFill>
                  <a:srgbClr val="00B0F0"/>
                </a:solidFill>
              </a:rPr>
              <a:t>СПАСИБО, ЗА ВНИМАНИЕ!</a:t>
            </a:r>
            <a:endParaRPr lang="ru-RU" b="1" dirty="0">
              <a:solidFill>
                <a:srgbClr val="00B0F0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3203848" y="5301208"/>
            <a:ext cx="583264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Учитель МБОУ «Гвардейская школа-гимназия № 2»</a:t>
            </a:r>
          </a:p>
          <a:p>
            <a:pPr algn="r"/>
            <a:r>
              <a:rPr lang="ru-RU" b="1" i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Гайзер</a:t>
            </a:r>
            <a:r>
              <a:rPr lang="ru-RU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Л.А.</a:t>
            </a:r>
            <a:endParaRPr lang="ru-RU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15743826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-180528" y="332656"/>
            <a:ext cx="6552728" cy="49685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600" b="1" i="1" dirty="0" smtClean="0">
                <a:solidFill>
                  <a:srgbClr val="7030A0"/>
                </a:solidFill>
                <a:latin typeface="Bookman Old Style" panose="02050604050505020204" pitchFamily="18" charset="0"/>
              </a:rPr>
              <a:t>Факторы </a:t>
            </a:r>
            <a:r>
              <a:rPr lang="ru-RU" sz="3600" b="1" i="1" dirty="0">
                <a:solidFill>
                  <a:srgbClr val="7030A0"/>
                </a:solidFill>
                <a:latin typeface="Bookman Old Style" panose="02050604050505020204" pitchFamily="18" charset="0"/>
              </a:rPr>
              <a:t>профессионально-педагогического и личностного </a:t>
            </a:r>
            <a:r>
              <a:rPr lang="ru-RU" sz="3600" b="1" i="1" dirty="0" smtClean="0">
                <a:solidFill>
                  <a:srgbClr val="7030A0"/>
                </a:solidFill>
                <a:latin typeface="Bookman Old Style" panose="02050604050505020204" pitchFamily="18" charset="0"/>
              </a:rPr>
              <a:t>развития</a:t>
            </a:r>
            <a:endParaRPr lang="ru-RU" sz="3600" b="1" i="1" dirty="0">
              <a:solidFill>
                <a:srgbClr val="7030A0"/>
              </a:solidFill>
              <a:latin typeface="Bookman Old Style" panose="02050604050505020204" pitchFamily="18" charset="0"/>
            </a:endParaRPr>
          </a:p>
          <a:p>
            <a:pPr algn="ctr"/>
            <a:r>
              <a:rPr lang="ru-RU" sz="3600" b="1" i="1" dirty="0" smtClean="0">
                <a:solidFill>
                  <a:srgbClr val="7030A0"/>
                </a:solidFill>
                <a:latin typeface="Bookman Old Style" panose="02050604050505020204" pitchFamily="18" charset="0"/>
              </a:rPr>
              <a:t>учителя иностранных языков</a:t>
            </a:r>
            <a:endParaRPr lang="ru-RU" sz="3600" b="1" i="1" dirty="0">
              <a:solidFill>
                <a:srgbClr val="7030A0"/>
              </a:solidFill>
              <a:latin typeface="Bookman Old Style" panose="02050604050505020204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29944" y="4006991"/>
            <a:ext cx="4314056" cy="25884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325143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476672"/>
            <a:ext cx="8219256" cy="5649491"/>
          </a:xfrm>
        </p:spPr>
        <p:txBody>
          <a:bodyPr>
            <a:normAutofit/>
          </a:bodyPr>
          <a:lstStyle/>
          <a:p>
            <a:r>
              <a:rPr lang="ru-RU" b="1" i="1" dirty="0" smtClean="0">
                <a:solidFill>
                  <a:schemeClr val="accent2">
                    <a:lumMod val="75000"/>
                  </a:schemeClr>
                </a:solidFill>
              </a:rPr>
              <a:t>Учитель </a:t>
            </a:r>
            <a:r>
              <a:rPr lang="ru-RU" b="1" i="1" dirty="0">
                <a:solidFill>
                  <a:schemeClr val="accent2">
                    <a:lumMod val="75000"/>
                  </a:schemeClr>
                </a:solidFill>
              </a:rPr>
              <a:t>в нашем обществе - это человек из будущего, пришедший к детям для того, чтобы воодушевить их мечтой о будущем. 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6747124" y="5445224"/>
            <a:ext cx="2101857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/>
              <a:t>(</a:t>
            </a:r>
            <a:r>
              <a:rPr lang="ru-RU" dirty="0"/>
              <a:t> </a:t>
            </a:r>
            <a:r>
              <a:rPr lang="ru-RU" sz="2000" dirty="0" err="1"/>
              <a:t>Ш.Амонашвили</a:t>
            </a:r>
            <a:r>
              <a:rPr lang="ru-RU" dirty="0"/>
              <a:t>)</a:t>
            </a:r>
          </a:p>
        </p:txBody>
      </p:sp>
      <p:sp>
        <p:nvSpPr>
          <p:cNvPr id="5" name="Прямоугольник 4"/>
          <p:cNvSpPr/>
          <p:nvPr/>
        </p:nvSpPr>
        <p:spPr>
          <a:xfrm rot="20290816">
            <a:off x="767888" y="2574401"/>
            <a:ext cx="5833385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altLang="ru-RU" sz="3200" b="1" i="1" dirty="0">
                <a:solidFill>
                  <a:srgbClr val="7030A0"/>
                </a:solidFill>
              </a:rPr>
              <a:t>Учитель должен обладать всеми теми качествами , которые он хочет взрастить в  своих воспитанниках. 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476672"/>
            <a:ext cx="7272808" cy="2139539"/>
          </a:xfrm>
        </p:spPr>
        <p:txBody>
          <a:bodyPr>
            <a:normAutofit/>
          </a:bodyPr>
          <a:lstStyle/>
          <a:p>
            <a:r>
              <a:rPr lang="ru-RU" b="1" dirty="0">
                <a:ln>
                  <a:solidFill>
                    <a:schemeClr val="accent1">
                      <a:lumMod val="5000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effectLst>
                  <a:glow rad="101600">
                    <a:schemeClr val="accent1">
                      <a:lumMod val="20000"/>
                      <a:lumOff val="80000"/>
                      <a:alpha val="60000"/>
                    </a:schemeClr>
                  </a:glow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Важнейшей профессиональной чертой учителя, без которой невозможна его эффективная деятельность, является </a:t>
            </a:r>
          </a:p>
          <a:p>
            <a:endParaRPr lang="ru-RU" dirty="0"/>
          </a:p>
        </p:txBody>
      </p:sp>
      <p:pic>
        <p:nvPicPr>
          <p:cNvPr id="4" name="Picture 2" descr="150 (237x700, 93Kb)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1063" y="1603375"/>
            <a:ext cx="1463675" cy="4321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85750" y="4376738"/>
            <a:ext cx="2541588" cy="2481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1811" y="3228987"/>
            <a:ext cx="2541588" cy="2481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3031" y="3763962"/>
            <a:ext cx="2541588" cy="2481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Содержимое 2"/>
          <p:cNvSpPr txBox="1">
            <a:spLocks/>
          </p:cNvSpPr>
          <p:nvPr/>
        </p:nvSpPr>
        <p:spPr>
          <a:xfrm rot="20396355">
            <a:off x="3256182" y="2239767"/>
            <a:ext cx="4355656" cy="77977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ru-RU" sz="4400" b="1" dirty="0" smtClean="0">
                <a:ln>
                  <a:solidFill>
                    <a:srgbClr val="FF0000"/>
                  </a:solidFill>
                </a:ln>
                <a:solidFill>
                  <a:srgbClr val="FF0000"/>
                </a:solidFill>
                <a:effectLst>
                  <a:glow rad="101600">
                    <a:srgbClr val="FFFF00">
                      <a:alpha val="60000"/>
                    </a:srgbClr>
                  </a:glow>
                </a:effectLst>
              </a:rPr>
              <a:t>любовь к детям.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172816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06303" y="1097360"/>
            <a:ext cx="7467497" cy="576064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0" y="-23873"/>
            <a:ext cx="9252520" cy="29488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sz="3200" dirty="0"/>
              <a:t>Для развития педагогического </a:t>
            </a:r>
            <a:r>
              <a:rPr lang="ru-RU" sz="3200" dirty="0" smtClean="0"/>
              <a:t>мастерства </a:t>
            </a:r>
            <a:r>
              <a:rPr lang="ru-RU" sz="3200" dirty="0"/>
              <a:t>у учителя, ведущего любой школьный предмет, в том числе и </a:t>
            </a:r>
            <a:r>
              <a:rPr lang="ru-RU" sz="3200" dirty="0" smtClean="0"/>
              <a:t>иностранный язык </a:t>
            </a:r>
            <a:r>
              <a:rPr lang="ru-RU" sz="3200" dirty="0"/>
              <a:t>нужны соответствующие условия, которые можно разделить на </a:t>
            </a:r>
            <a:r>
              <a:rPr lang="ru-RU" sz="3200" b="1" dirty="0">
                <a:solidFill>
                  <a:srgbClr val="FF0000"/>
                </a:solidFill>
              </a:rPr>
              <a:t>внешние</a:t>
            </a:r>
            <a:r>
              <a:rPr lang="ru-RU" sz="3200" b="1" dirty="0"/>
              <a:t> и </a:t>
            </a:r>
            <a:r>
              <a:rPr lang="ru-RU" sz="3200" b="1" dirty="0">
                <a:solidFill>
                  <a:srgbClr val="FF0000"/>
                </a:solidFill>
              </a:rPr>
              <a:t>внутренние</a:t>
            </a:r>
            <a:endParaRPr lang="ru-RU" sz="3200" b="1" i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7644464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23528" y="620688"/>
            <a:ext cx="5328592" cy="410445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endParaRPr lang="ru-RU" sz="3200" b="1" i="1" dirty="0">
              <a:solidFill>
                <a:srgbClr val="FF0000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119236" y="380975"/>
            <a:ext cx="373717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i="1" dirty="0">
                <a:solidFill>
                  <a:srgbClr val="646464"/>
                </a:solidFill>
              </a:rPr>
              <a:t>В</a:t>
            </a:r>
            <a:r>
              <a:rPr lang="ru-RU" sz="3600" b="1" i="1" dirty="0" smtClean="0">
                <a:solidFill>
                  <a:srgbClr val="646464"/>
                </a:solidFill>
              </a:rPr>
              <a:t>нешние условия</a:t>
            </a:r>
            <a:endParaRPr lang="ru-RU" sz="3600" b="1" i="1" dirty="0"/>
          </a:p>
        </p:txBody>
      </p:sp>
      <p:cxnSp>
        <p:nvCxnSpPr>
          <p:cNvPr id="5" name="Прямая со стрелкой 4"/>
          <p:cNvCxnSpPr/>
          <p:nvPr/>
        </p:nvCxnSpPr>
        <p:spPr>
          <a:xfrm flipH="1">
            <a:off x="1475656" y="1050995"/>
            <a:ext cx="936104" cy="115386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Прямая со стрелкой 6"/>
          <p:cNvCxnSpPr>
            <a:stCxn id="2" idx="2"/>
          </p:cNvCxnSpPr>
          <p:nvPr/>
        </p:nvCxnSpPr>
        <p:spPr>
          <a:xfrm flipH="1">
            <a:off x="2987824" y="1027306"/>
            <a:ext cx="1" cy="223398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 стрелкой 8"/>
          <p:cNvCxnSpPr/>
          <p:nvPr/>
        </p:nvCxnSpPr>
        <p:spPr>
          <a:xfrm>
            <a:off x="3563888" y="1027306"/>
            <a:ext cx="1850332" cy="144493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Прямоугольник 9"/>
          <p:cNvSpPr/>
          <p:nvPr/>
        </p:nvSpPr>
        <p:spPr>
          <a:xfrm>
            <a:off x="842220" y="3254755"/>
            <a:ext cx="4572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dirty="0">
                <a:solidFill>
                  <a:srgbClr val="646464"/>
                </a:solidFill>
                <a:latin typeface="Roboto"/>
              </a:rPr>
              <a:t> </a:t>
            </a:r>
            <a:r>
              <a:rPr lang="ru-RU" sz="2400" dirty="0">
                <a:latin typeface="Roboto"/>
              </a:rPr>
              <a:t>высокая планка предъявляемых школе требований</a:t>
            </a:r>
            <a:endParaRPr lang="ru-RU" sz="2400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-259432" y="2203054"/>
            <a:ext cx="4572000" cy="830997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2400" dirty="0">
                <a:latin typeface="Roboto"/>
              </a:rPr>
              <a:t>Профессионально-образовательные</a:t>
            </a:r>
            <a:r>
              <a:rPr lang="ru-RU" sz="2400" dirty="0">
                <a:solidFill>
                  <a:srgbClr val="646464"/>
                </a:solidFill>
                <a:latin typeface="Roboto"/>
              </a:rPr>
              <a:t> </a:t>
            </a:r>
            <a:r>
              <a:rPr lang="ru-RU" sz="2400" dirty="0">
                <a:latin typeface="Roboto"/>
              </a:rPr>
              <a:t>условия</a:t>
            </a:r>
            <a:endParaRPr lang="ru-RU" sz="2400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4748235" y="2406258"/>
            <a:ext cx="381463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dirty="0" err="1">
                <a:latin typeface="Roboto"/>
              </a:rPr>
              <a:t>Деятельностные</a:t>
            </a:r>
            <a:r>
              <a:rPr lang="ru-RU" sz="2400" dirty="0">
                <a:latin typeface="Roboto"/>
              </a:rPr>
              <a:t> условия</a:t>
            </a:r>
          </a:p>
        </p:txBody>
      </p:sp>
      <p:sp>
        <p:nvSpPr>
          <p:cNvPr id="15" name="Прямоугольник 14"/>
          <p:cNvSpPr/>
          <p:nvPr/>
        </p:nvSpPr>
        <p:spPr>
          <a:xfrm>
            <a:off x="7010664" y="2848438"/>
            <a:ext cx="215001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chemeClr val="accent6">
                    <a:lumMod val="75000"/>
                  </a:schemeClr>
                </a:solidFill>
                <a:latin typeface="Roboto"/>
              </a:rPr>
              <a:t>психологические</a:t>
            </a:r>
            <a:endParaRPr lang="ru-RU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3947084" y="2856124"/>
            <a:ext cx="224471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chemeClr val="accent6">
                    <a:lumMod val="75000"/>
                  </a:schemeClr>
                </a:solidFill>
                <a:latin typeface="Roboto"/>
              </a:rPr>
              <a:t>организационные</a:t>
            </a:r>
            <a:endParaRPr lang="ru-RU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5451764" y="3256814"/>
            <a:ext cx="204632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chemeClr val="accent6">
                    <a:lumMod val="75000"/>
                  </a:schemeClr>
                </a:solidFill>
                <a:latin typeface="Roboto"/>
              </a:rPr>
              <a:t>управленческие</a:t>
            </a:r>
            <a:endParaRPr lang="ru-RU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cxnSp>
        <p:nvCxnSpPr>
          <p:cNvPr id="18" name="Прямая со стрелкой 17"/>
          <p:cNvCxnSpPr/>
          <p:nvPr/>
        </p:nvCxnSpPr>
        <p:spPr>
          <a:xfrm>
            <a:off x="3228818" y="1100332"/>
            <a:ext cx="2369076" cy="362481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Прямоугольник 20"/>
          <p:cNvSpPr/>
          <p:nvPr/>
        </p:nvSpPr>
        <p:spPr>
          <a:xfrm>
            <a:off x="3336411" y="4603338"/>
            <a:ext cx="3049233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dirty="0">
                <a:latin typeface="Roboto"/>
              </a:rPr>
              <a:t>профессиональное </a:t>
            </a:r>
            <a:endParaRPr lang="ru-RU" sz="2400" dirty="0" smtClean="0">
              <a:latin typeface="Roboto"/>
            </a:endParaRPr>
          </a:p>
          <a:p>
            <a:pPr algn="ctr"/>
            <a:r>
              <a:rPr lang="ru-RU" sz="2400" dirty="0" smtClean="0">
                <a:latin typeface="Roboto"/>
              </a:rPr>
              <a:t>образование</a:t>
            </a:r>
            <a:endParaRPr lang="ru-RU" sz="2400" dirty="0">
              <a:latin typeface="Roboto"/>
            </a:endParaRPr>
          </a:p>
        </p:txBody>
      </p:sp>
      <p:cxnSp>
        <p:nvCxnSpPr>
          <p:cNvPr id="23" name="Прямая со стрелкой 22"/>
          <p:cNvCxnSpPr/>
          <p:nvPr/>
        </p:nvCxnSpPr>
        <p:spPr>
          <a:xfrm flipH="1">
            <a:off x="804676" y="1248010"/>
            <a:ext cx="1891668" cy="335532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Прямоугольник 25"/>
          <p:cNvSpPr/>
          <p:nvPr/>
        </p:nvSpPr>
        <p:spPr>
          <a:xfrm>
            <a:off x="157485" y="4683872"/>
            <a:ext cx="2531652" cy="12170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>
                <a:latin typeface="Roboto"/>
              </a:rPr>
              <a:t>престижность профессии в </a:t>
            </a:r>
            <a:r>
              <a:rPr lang="ru-RU" sz="2400" dirty="0" smtClean="0">
                <a:latin typeface="Roboto"/>
              </a:rPr>
              <a:t>обществе</a:t>
            </a:r>
            <a:endParaRPr lang="ru-RU" sz="2400" dirty="0">
              <a:latin typeface="Roboto"/>
            </a:endParaRPr>
          </a:p>
        </p:txBody>
      </p:sp>
    </p:spTree>
    <p:extLst>
      <p:ext uri="{BB962C8B-B14F-4D97-AF65-F5344CB8AC3E}">
        <p14:creationId xmlns:p14="http://schemas.microsoft.com/office/powerpoint/2010/main" val="211395700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23528" y="620688"/>
            <a:ext cx="5328592" cy="410445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endParaRPr lang="ru-RU" sz="3200" b="1" i="1" dirty="0">
              <a:solidFill>
                <a:srgbClr val="FF0000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259632" y="404664"/>
            <a:ext cx="441659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i="1" dirty="0" smtClean="0">
                <a:solidFill>
                  <a:srgbClr val="646464"/>
                </a:solidFill>
              </a:rPr>
              <a:t>Внутренние условия</a:t>
            </a:r>
            <a:endParaRPr lang="ru-RU" sz="3600" b="1" i="1" dirty="0"/>
          </a:p>
        </p:txBody>
      </p:sp>
      <p:cxnSp>
        <p:nvCxnSpPr>
          <p:cNvPr id="5" name="Прямая со стрелкой 4"/>
          <p:cNvCxnSpPr/>
          <p:nvPr/>
        </p:nvCxnSpPr>
        <p:spPr>
          <a:xfrm flipH="1">
            <a:off x="1475656" y="1050995"/>
            <a:ext cx="936104" cy="115386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Прямая со стрелкой 6"/>
          <p:cNvCxnSpPr/>
          <p:nvPr/>
        </p:nvCxnSpPr>
        <p:spPr>
          <a:xfrm flipH="1">
            <a:off x="3410713" y="1050995"/>
            <a:ext cx="14579" cy="237274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 стрелкой 8"/>
          <p:cNvCxnSpPr/>
          <p:nvPr/>
        </p:nvCxnSpPr>
        <p:spPr>
          <a:xfrm>
            <a:off x="3711181" y="1050995"/>
            <a:ext cx="2212650" cy="278951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Прямоугольник 9"/>
          <p:cNvSpPr/>
          <p:nvPr/>
        </p:nvSpPr>
        <p:spPr>
          <a:xfrm>
            <a:off x="4110581" y="5704810"/>
            <a:ext cx="230582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chemeClr val="accent6">
                    <a:lumMod val="50000"/>
                  </a:schemeClr>
                </a:solidFill>
              </a:rPr>
              <a:t>темперамент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4329405" y="3713743"/>
            <a:ext cx="3794181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>
                <a:latin typeface="Roboto"/>
              </a:rPr>
              <a:t>индивидуальные черты характера</a:t>
            </a:r>
          </a:p>
        </p:txBody>
      </p:sp>
      <p:sp>
        <p:nvSpPr>
          <p:cNvPr id="15" name="Прямоугольник 14"/>
          <p:cNvSpPr/>
          <p:nvPr/>
        </p:nvSpPr>
        <p:spPr>
          <a:xfrm>
            <a:off x="7090130" y="4950431"/>
            <a:ext cx="206691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chemeClr val="accent6">
                    <a:lumMod val="50000"/>
                  </a:schemeClr>
                </a:solidFill>
              </a:rPr>
              <a:t>наблюдательность</a:t>
            </a:r>
          </a:p>
        </p:txBody>
      </p:sp>
      <p:sp>
        <p:nvSpPr>
          <p:cNvPr id="16" name="Прямоугольник 15"/>
          <p:cNvSpPr/>
          <p:nvPr/>
        </p:nvSpPr>
        <p:spPr>
          <a:xfrm>
            <a:off x="4329405" y="4676524"/>
            <a:ext cx="120257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chemeClr val="accent6">
                    <a:lumMod val="50000"/>
                  </a:schemeClr>
                </a:solidFill>
              </a:rPr>
              <a:t>внимание</a:t>
            </a:r>
          </a:p>
        </p:txBody>
      </p:sp>
      <p:sp>
        <p:nvSpPr>
          <p:cNvPr id="17" name="Прямоугольник 16"/>
          <p:cNvSpPr/>
          <p:nvPr/>
        </p:nvSpPr>
        <p:spPr>
          <a:xfrm>
            <a:off x="5550957" y="5210281"/>
            <a:ext cx="155728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chemeClr val="accent6">
                    <a:lumMod val="50000"/>
                  </a:schemeClr>
                </a:solidFill>
              </a:rPr>
              <a:t>воображение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245506" y="2298257"/>
            <a:ext cx="4572000" cy="46166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/>
              <a:t> </a:t>
            </a:r>
            <a:r>
              <a:rPr lang="ru-RU" sz="2400" dirty="0">
                <a:latin typeface="Roboto"/>
              </a:rPr>
              <a:t>психологические особенности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6919410" y="5488572"/>
            <a:ext cx="120417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>
                <a:solidFill>
                  <a:srgbClr val="646464"/>
                </a:solidFill>
                <a:latin typeface="Roboto"/>
              </a:rPr>
              <a:t> </a:t>
            </a:r>
            <a:r>
              <a:rPr lang="ru-RU" b="1" dirty="0">
                <a:solidFill>
                  <a:schemeClr val="accent6">
                    <a:lumMod val="50000"/>
                  </a:schemeClr>
                </a:solidFill>
              </a:rPr>
              <a:t>интуиция</a:t>
            </a:r>
          </a:p>
        </p:txBody>
      </p:sp>
      <p:cxnSp>
        <p:nvCxnSpPr>
          <p:cNvPr id="18" name="Прямая со стрелкой 17"/>
          <p:cNvCxnSpPr>
            <a:endCxn id="16" idx="0"/>
          </p:cNvCxnSpPr>
          <p:nvPr/>
        </p:nvCxnSpPr>
        <p:spPr>
          <a:xfrm flipH="1">
            <a:off x="4930692" y="3995728"/>
            <a:ext cx="680027" cy="68079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 стрелкой 19"/>
          <p:cNvCxnSpPr/>
          <p:nvPr/>
        </p:nvCxnSpPr>
        <p:spPr>
          <a:xfrm flipH="1">
            <a:off x="6086168" y="4107385"/>
            <a:ext cx="229485" cy="116258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 стрелкой 22"/>
          <p:cNvCxnSpPr/>
          <p:nvPr/>
        </p:nvCxnSpPr>
        <p:spPr>
          <a:xfrm>
            <a:off x="6948264" y="4083075"/>
            <a:ext cx="944168" cy="86032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 стрелкой 26"/>
          <p:cNvCxnSpPr/>
          <p:nvPr/>
        </p:nvCxnSpPr>
        <p:spPr>
          <a:xfrm>
            <a:off x="6591101" y="4076047"/>
            <a:ext cx="704592" cy="131734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Прямоугольник 31"/>
          <p:cNvSpPr/>
          <p:nvPr/>
        </p:nvSpPr>
        <p:spPr>
          <a:xfrm>
            <a:off x="4905578" y="1915926"/>
            <a:ext cx="291945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dirty="0">
                <a:latin typeface="Roboto"/>
              </a:rPr>
              <a:t>мотивы, увлечения</a:t>
            </a:r>
          </a:p>
        </p:txBody>
      </p:sp>
      <p:sp>
        <p:nvSpPr>
          <p:cNvPr id="33" name="Прямоугольник 32"/>
          <p:cNvSpPr/>
          <p:nvPr/>
        </p:nvSpPr>
        <p:spPr>
          <a:xfrm>
            <a:off x="732479" y="2962077"/>
            <a:ext cx="155337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dirty="0">
                <a:latin typeface="Roboto"/>
              </a:rPr>
              <a:t>интересы</a:t>
            </a:r>
          </a:p>
        </p:txBody>
      </p:sp>
      <p:sp>
        <p:nvSpPr>
          <p:cNvPr id="34" name="Прямоугольник 33"/>
          <p:cNvSpPr/>
          <p:nvPr/>
        </p:nvSpPr>
        <p:spPr>
          <a:xfrm>
            <a:off x="2081560" y="3253483"/>
            <a:ext cx="319254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dirty="0">
                <a:latin typeface="Roboto"/>
              </a:rPr>
              <a:t>самооценку педагога</a:t>
            </a:r>
          </a:p>
        </p:txBody>
      </p:sp>
      <p:cxnSp>
        <p:nvCxnSpPr>
          <p:cNvPr id="35" name="Прямая со стрелкой 34"/>
          <p:cNvCxnSpPr>
            <a:endCxn id="32" idx="0"/>
          </p:cNvCxnSpPr>
          <p:nvPr/>
        </p:nvCxnSpPr>
        <p:spPr>
          <a:xfrm>
            <a:off x="4200260" y="1002375"/>
            <a:ext cx="2165045" cy="91355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Прямая со стрелкой 38"/>
          <p:cNvCxnSpPr>
            <a:endCxn id="33" idx="0"/>
          </p:cNvCxnSpPr>
          <p:nvPr/>
        </p:nvCxnSpPr>
        <p:spPr>
          <a:xfrm flipH="1">
            <a:off x="1509166" y="953863"/>
            <a:ext cx="1247134" cy="200821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Прямоугольник 41"/>
          <p:cNvSpPr/>
          <p:nvPr/>
        </p:nvSpPr>
        <p:spPr>
          <a:xfrm>
            <a:off x="1300254" y="3770380"/>
            <a:ext cx="85286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dirty="0" smtClean="0">
                <a:latin typeface="Roboto"/>
              </a:rPr>
              <a:t>стаж</a:t>
            </a:r>
            <a:endParaRPr lang="ru-RU" dirty="0"/>
          </a:p>
        </p:txBody>
      </p:sp>
      <p:cxnSp>
        <p:nvCxnSpPr>
          <p:cNvPr id="43" name="Прямая со стрелкой 42"/>
          <p:cNvCxnSpPr/>
          <p:nvPr/>
        </p:nvCxnSpPr>
        <p:spPr>
          <a:xfrm flipH="1">
            <a:off x="1842307" y="1002375"/>
            <a:ext cx="1267940" cy="287258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1349935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907704" y="260648"/>
            <a:ext cx="6912768" cy="64807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altLang="ru-RU" b="1" dirty="0">
                <a:solidFill>
                  <a:srgbClr val="6C911D"/>
                </a:solidFill>
                <a:latin typeface="Comic Sans MS" panose="030F0702030302020204" pitchFamily="66" charset="0"/>
                <a:ea typeface="Calibri" panose="020F0502020204030204" pitchFamily="34" charset="0"/>
                <a:cs typeface="Calibri" panose="020F0502020204030204" pitchFamily="34" charset="0"/>
              </a:rPr>
              <a:t>Высокий</a:t>
            </a:r>
            <a:r>
              <a:rPr lang="ru-RU" altLang="ru-RU" b="1" dirty="0">
                <a:solidFill>
                  <a:srgbClr val="6C911D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altLang="ru-RU" b="1" dirty="0">
                <a:solidFill>
                  <a:srgbClr val="6C911D"/>
                </a:solidFill>
                <a:latin typeface="Comic Sans MS" panose="030F0702030302020204" pitchFamily="66" charset="0"/>
                <a:ea typeface="Calibri" panose="020F0502020204030204" pitchFamily="34" charset="0"/>
                <a:cs typeface="Calibri" panose="020F0502020204030204" pitchFamily="34" charset="0"/>
              </a:rPr>
              <a:t>моральный облик</a:t>
            </a:r>
            <a:r>
              <a:rPr lang="ru-RU" altLang="ru-RU" dirty="0">
                <a:solidFill>
                  <a:srgbClr val="6C911D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 </a:t>
            </a:r>
            <a:endParaRPr lang="ru-RU" altLang="ru-RU" dirty="0">
              <a:solidFill>
                <a:srgbClr val="6C911D"/>
              </a:solidFill>
              <a:latin typeface="Arial" panose="020B0604020202020204" pitchFamily="34" charset="0"/>
            </a:endParaRPr>
          </a:p>
          <a:p>
            <a:endParaRPr lang="ru-RU" dirty="0"/>
          </a:p>
        </p:txBody>
      </p:sp>
      <p:pic>
        <p:nvPicPr>
          <p:cNvPr id="5" name="Picture 2" descr="ÐÐ°ÑÑÐ¸Ð½ÐºÐ¸ Ð¿Ð¾ Ð·Ð°Ð¿ÑÐ¾ÑÑ ÑÐ¾Ð²ÐµÑÑÐºÐ¸Ðµ ÑÑÐ¸ÑÐµÐ»Ñ Ð² ÑÐ¸Ð»ÑÐ¼Ð°Ñ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885962">
            <a:off x="-228504" y="1168940"/>
            <a:ext cx="3278188" cy="2509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8" descr="ÐÐ°ÑÑÐ¸Ð½ÐºÐ¸ Ð¿Ð¾ Ð·Ð°Ð¿ÑÐ¾ÑÑ ÑÑÐ¸ÑÐµÐ»Ñ ÑÐ¾Ð²ÐµÑÑÐºÐ¸Ð¹ ÑÐ¸Ð»ÑÐ¼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5875" y="1095375"/>
            <a:ext cx="3813175" cy="2692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Рисунок 9" descr="ÐÐ°ÑÑÐ¸Ð½ÐºÐ¸ Ð¿Ð¾ Ð·Ð°Ð¿ÑÐ¾ÑÑ Ð²ÐµÑÐ½Ð° Ð½Ð° Ð·Ð°ÑÐµÑÐ½Ð¾Ð¹ ÑÐ»Ð¸ÑÐµ ÑÐ°ÑÑÑÐ½Ð° ÑÐµÑÐ³ÐµÐµÐ²Ð½Ð° ÐºÐ°ÐºÐ°Ñ Ð¾Ð½Ð°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51111">
            <a:off x="6049523" y="1047967"/>
            <a:ext cx="3419475" cy="259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4" descr="ÐÐ°ÑÑÐ¸Ð½ÐºÐ¸ Ð¿Ð¾ Ð·Ð°Ð¿ÑÐ¾ÑÑ ÑÑÐ¸ÑÐµÐ»Ñ ÑÐ¾Ð²ÐµÑÑÐºÐ¸Ð¹ ÑÐ¸Ð»ÑÐ¼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261353">
            <a:off x="5822206" y="3942072"/>
            <a:ext cx="3319463" cy="248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10" descr="ÐÐ°ÑÑÐ¸Ð½ÐºÐ¸ Ð¿Ð¾ Ð·Ð°Ð¿ÑÐ¾ÑÑ ÑÑÐ¸ÑÐµÐ»Ñ ÑÐ¾Ð²ÐµÑÑÐºÐ¸Ð¹ ÑÐ¸Ð»ÑÐ¼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3808" y="4314985"/>
            <a:ext cx="3987800" cy="2660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6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538340">
            <a:off x="2509838" y="2733675"/>
            <a:ext cx="3546475" cy="212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Рисунок 14" descr="ÐÐ°ÑÑÐ¸Ð½ÐºÐ¸ Ð¿Ð¾ Ð·Ð°Ð¿ÑÐ¾ÑÑ Ð´Ð¾Ð¶Ð¸Ð²ÐµÐ¼ Ð´Ð¾ Ð¿Ð¾Ð½ÐµÐ´ÐµÐ»ÑÐ½Ð¸ÐºÐ° Ð³Ð»Ð°Ð²Ð½ÑÐµ Ð³ÐµÑÐ¾Ð¸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66942" y="3782776"/>
            <a:ext cx="3672091" cy="29494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5459848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 rot="422729">
            <a:off x="570030" y="465889"/>
            <a:ext cx="8229600" cy="4525963"/>
          </a:xfrm>
        </p:spPr>
        <p:txBody>
          <a:bodyPr/>
          <a:lstStyle/>
          <a:p>
            <a:pPr marL="0" indent="0" algn="ctr">
              <a:buNone/>
            </a:pPr>
            <a:r>
              <a:rPr lang="ru-RU" dirty="0"/>
              <a:t>Итак, профессиональное продвижение — это прежде </a:t>
            </a:r>
            <a:r>
              <a:rPr lang="ru-RU" dirty="0" smtClean="0"/>
              <a:t>всего</a:t>
            </a:r>
            <a:r>
              <a:rPr lang="ru-RU" dirty="0"/>
              <a:t> </a:t>
            </a:r>
            <a:r>
              <a:rPr lang="ru-RU" i="1" dirty="0"/>
              <a:t>движение. </a:t>
            </a:r>
            <a:r>
              <a:rPr lang="ru-RU" dirty="0"/>
              <a:t>А движение не может быть </a:t>
            </a:r>
            <a:r>
              <a:rPr lang="ru-RU" dirty="0" smtClean="0"/>
              <a:t>без цели!</a:t>
            </a:r>
          </a:p>
          <a:p>
            <a:pPr marL="0" indent="0" algn="ctr">
              <a:buNone/>
            </a:pPr>
            <a:r>
              <a:rPr lang="ru-RU" dirty="0"/>
              <a:t>Очень важно для профессионального </a:t>
            </a:r>
            <a:endParaRPr lang="ru-RU" dirty="0" smtClean="0"/>
          </a:p>
          <a:p>
            <a:pPr marL="0" indent="0" algn="ctr">
              <a:buNone/>
            </a:pPr>
            <a:r>
              <a:rPr lang="ru-RU" dirty="0" smtClean="0"/>
              <a:t>продвижения</a:t>
            </a:r>
            <a:r>
              <a:rPr lang="ru-RU" dirty="0"/>
              <a:t> </a:t>
            </a:r>
            <a:r>
              <a:rPr lang="ru-RU" i="1" dirty="0"/>
              <a:t>умение со­здать свой имидж.</a:t>
            </a:r>
            <a:endParaRPr lang="ru-RU" dirty="0"/>
          </a:p>
          <a:p>
            <a:pPr algn="ctr"/>
            <a:endParaRPr lang="ru-RU" dirty="0"/>
          </a:p>
        </p:txBody>
      </p:sp>
      <p:pic>
        <p:nvPicPr>
          <p:cNvPr id="4" name="Picture 2" descr="http://www.liveinternet.ru/journal_proc.php?action=redirect&amp;url=http://img1.liveinternet.ru/images/attach/c/11/115/600/115600369_large_115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80528" y="2060848"/>
            <a:ext cx="3816424" cy="48939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66044947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130_vokrug_sveta</Template>
  <TotalTime>134</TotalTime>
  <Words>157</Words>
  <Application>Microsoft Office PowerPoint</Application>
  <PresentationFormat>Экран (4:3)</PresentationFormat>
  <Paragraphs>47</Paragraphs>
  <Slides>12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9" baseType="lpstr">
      <vt:lpstr>Arial</vt:lpstr>
      <vt:lpstr>Bookman Old Style</vt:lpstr>
      <vt:lpstr>Calibri</vt:lpstr>
      <vt:lpstr>Comic Sans MS</vt:lpstr>
      <vt:lpstr>Roboto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СПАСИБО, ЗА ВНИМАНИЕ!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София</cp:lastModifiedBy>
  <cp:revision>17</cp:revision>
  <dcterms:created xsi:type="dcterms:W3CDTF">2022-01-25T15:23:56Z</dcterms:created>
  <dcterms:modified xsi:type="dcterms:W3CDTF">2022-01-31T05:59:08Z</dcterms:modified>
</cp:coreProperties>
</file>