
<file path=[Content_Types].xml><?xml version="1.0" encoding="utf-8"?>
<Types xmlns="http://schemas.openxmlformats.org/package/2006/content-types">
  <Default Extension="bin" ContentType="application/vnd.openxmlformats-officedocument.oleObject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31"/>
  </p:notesMasterIdLst>
  <p:sldIdLst>
    <p:sldId id="257" r:id="rId2"/>
    <p:sldId id="258" r:id="rId3"/>
    <p:sldId id="317" r:id="rId4"/>
    <p:sldId id="299" r:id="rId5"/>
    <p:sldId id="301" r:id="rId6"/>
    <p:sldId id="306" r:id="rId7"/>
    <p:sldId id="319" r:id="rId8"/>
    <p:sldId id="321" r:id="rId9"/>
    <p:sldId id="302" r:id="rId10"/>
    <p:sldId id="281" r:id="rId11"/>
    <p:sldId id="320" r:id="rId12"/>
    <p:sldId id="293" r:id="rId13"/>
    <p:sldId id="318" r:id="rId14"/>
    <p:sldId id="322" r:id="rId15"/>
    <p:sldId id="323" r:id="rId16"/>
    <p:sldId id="325" r:id="rId17"/>
    <p:sldId id="324" r:id="rId18"/>
    <p:sldId id="326" r:id="rId19"/>
    <p:sldId id="328" r:id="rId20"/>
    <p:sldId id="329" r:id="rId21"/>
    <p:sldId id="327" r:id="rId22"/>
    <p:sldId id="330" r:id="rId23"/>
    <p:sldId id="331" r:id="rId24"/>
    <p:sldId id="332" r:id="rId25"/>
    <p:sldId id="334" r:id="rId26"/>
    <p:sldId id="333" r:id="rId27"/>
    <p:sldId id="336" r:id="rId28"/>
    <p:sldId id="337" r:id="rId29"/>
    <p:sldId id="335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E3C7"/>
    <a:srgbClr val="CDC2EC"/>
    <a:srgbClr val="00FFFF"/>
    <a:srgbClr val="95E8F3"/>
    <a:srgbClr val="85DFFF"/>
    <a:srgbClr val="5DA15A"/>
    <a:srgbClr val="FFFF00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>
      <p:cViewPr varScale="1">
        <p:scale>
          <a:sx n="106" d="100"/>
          <a:sy n="106" d="100"/>
        </p:scale>
        <p:origin x="87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69;&#1084;&#1080;&#1088;&#1072;&#1084;&#1077;&#1090;&#1086;&#1074;&#1072;%20&#1048;&#1085;&#1085;&#1072;\Desktop\&#1051;&#1080;&#1089;&#1090;%20Microsoft%20Excel2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69;&#1084;&#1080;&#1088;&#1072;&#1084;&#1077;&#1090;&#1086;&#1074;&#1072;%20&#1048;&#1085;&#1085;&#1072;\Downloads\&#1051;&#1080;&#1089;&#1090;%20Microsoft%20Excel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2.bin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../embeddings/oleObject3.bin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../embeddings/oleObject4.bin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69;&#1084;&#1080;&#1088;&#1072;&#1084;&#1077;&#1090;&#1086;&#1074;&#1072;%20&#1048;&#1085;&#1085;&#1072;\Downloads\&#1051;&#1080;&#1089;&#1090;%20Microsoft%20Excel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69;&#1084;&#1080;&#1088;&#1072;&#1084;&#1077;&#1090;&#1086;&#1074;&#1072;%20&#1048;&#1085;&#1085;&#1072;\Downloads\&#1051;&#1080;&#1089;&#1090;%20Microsoft%20Excel2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Показатель: Качество образовательных программ дошкольного образования</a:t>
            </a:r>
          </a:p>
        </c:rich>
      </c:tx>
      <c:layout>
        <c:manualLayout>
          <c:xMode val="edge"/>
          <c:yMode val="edge"/>
          <c:x val="0.17531746031746032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3.8336819413227585E-2"/>
          <c:y val="0.10790294499266215"/>
          <c:w val="0.95140123319631165"/>
          <c:h val="0.354741277733824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33"/>
              <c:layout>
                <c:manualLayout>
                  <c:x val="-7.0846617074035757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9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F6236ED-BE74-47C9-B346-9DFE5CFB161B}" type="VALUE">
                      <a:rPr lang="en-US"/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  <c15:dlblFieldTable/>
                  <c15:showDataLabelsRange val="0"/>
                </c:ext>
              </c:extLst>
            </c:dLbl>
            <c:dLbl>
              <c:idx val="6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Лист1!$A$2:$A$56</c:f>
              <c:strCache>
                <c:ptCount val="50"/>
                <c:pt idx="0">
                  <c:v> «Звездочка» пос. Школьное»</c:v>
                </c:pt>
                <c:pt idx="2">
                  <c:v>СП детский сад «Ручеёк» с. Денисовка</c:v>
                </c:pt>
                <c:pt idx="3">
                  <c:v>  «Родничок» с.Родниково»</c:v>
                </c:pt>
                <c:pt idx="4">
                  <c:v>«Сказка» с. Пожарское»</c:v>
                </c:pt>
                <c:pt idx="5">
                  <c:v> «Березка» с. Урожайное»</c:v>
                </c:pt>
                <c:pt idx="6">
                  <c:v> «Солнышко» с. Мирное»</c:v>
                </c:pt>
                <c:pt idx="7">
                  <c:v>«Солнышко» пгт. Гвардейское»  </c:v>
                </c:pt>
                <c:pt idx="9">
                  <c:v>«Солнышко» с. Мазанка» </c:v>
                </c:pt>
                <c:pt idx="11">
                  <c:v> «Флажок» пгт. Гвардейское»</c:v>
                </c:pt>
                <c:pt idx="13">
                  <c:v>«Ромашка» с. Константиновка» </c:v>
                </c:pt>
                <c:pt idx="15">
                  <c:v>«Мурзилка» с.Верхнекурганное»</c:v>
                </c:pt>
                <c:pt idx="18">
                  <c:v>"Золотой ключик"с. Мирное» </c:v>
                </c:pt>
                <c:pt idx="19">
                  <c:v> «Теремок» с. Краснолесье» </c:v>
                </c:pt>
                <c:pt idx="20">
                  <c:v>"Орленок» с.Чистенькое» </c:v>
                </c:pt>
                <c:pt idx="21">
                  <c:v> «Колосок» с. Скворцово» </c:v>
                </c:pt>
                <c:pt idx="22">
                  <c:v>«Аленушка» с. Чистенькое» </c:v>
                </c:pt>
                <c:pt idx="23">
                  <c:v> «Солнышко» с. Новоандреевка»</c:v>
                </c:pt>
                <c:pt idx="24">
                  <c:v> «Лесная сказка пгт. Молодежное»</c:v>
                </c:pt>
                <c:pt idx="26">
                  <c:v>«Тополек» с. Кольчугино» </c:v>
                </c:pt>
                <c:pt idx="27">
                  <c:v>"Золотые зернышки» с. Широкое» </c:v>
                </c:pt>
                <c:pt idx="29">
                  <c:v> «Вишенка» с. Красное» </c:v>
                </c:pt>
                <c:pt idx="30">
                  <c:v> «Кизиловская начальная школа-детский сад «Росинка»</c:v>
                </c:pt>
                <c:pt idx="31">
                  <c:v> «Теремок» с. Залесье» </c:v>
                </c:pt>
                <c:pt idx="32">
                  <c:v> «Колобок» с. Перово» </c:v>
                </c:pt>
                <c:pt idx="33">
                  <c:v> «Журавушка» с. Журавлевка» </c:v>
                </c:pt>
                <c:pt idx="34">
                  <c:v> «Гвоздичка» с. Солнечное» </c:v>
                </c:pt>
                <c:pt idx="35">
                  <c:v>«Солнышко» с. Прудовое</c:v>
                </c:pt>
                <c:pt idx="36">
                  <c:v>МБОУ «Партизанская школа им А.П. Богданова СП «Радуга»,</c:v>
                </c:pt>
                <c:pt idx="37">
                  <c:v>МБОУ «Партизанская школа СП «Солнышко»</c:v>
                </c:pt>
                <c:pt idx="38">
                  <c:v> «Теремок» пгт. Гвардейское» </c:v>
                </c:pt>
                <c:pt idx="39">
                  <c:v>СП «Ласточка»  «Теремок» пгт. Гвардейское»</c:v>
                </c:pt>
                <c:pt idx="40">
                  <c:v>«Светлячок» с. Трудовое</c:v>
                </c:pt>
                <c:pt idx="41">
                  <c:v>«Солнышко» с. Колодезное», </c:v>
                </c:pt>
                <c:pt idx="42">
                  <c:v> «Яблонька» с. Маленкое»</c:v>
                </c:pt>
                <c:pt idx="43">
                  <c:v> «Ляле» пгт. Молодежное» </c:v>
                </c:pt>
                <c:pt idx="44">
                  <c:v>«Теремок» с. Раздолье» </c:v>
                </c:pt>
                <c:pt idx="45">
                  <c:v>СП «Весна» МБОУ «Лицей» </c:v>
                </c:pt>
                <c:pt idx="47">
                  <c:v> «Василек» с. Доброе» </c:v>
                </c:pt>
                <c:pt idx="48">
                  <c:v>«Журавлик» с. Укромное» </c:v>
                </c:pt>
                <c:pt idx="49">
                  <c:v>«Николаевская школа» СП «Морячок»</c:v>
                </c:pt>
              </c:strCache>
            </c:strRef>
          </c:cat>
          <c:val>
            <c:numRef>
              <c:f>Лист1!$B$2:$B$56</c:f>
              <c:numCache>
                <c:formatCode>General</c:formatCode>
                <c:ptCount val="50"/>
                <c:pt idx="0">
                  <c:v>5</c:v>
                </c:pt>
                <c:pt idx="2">
                  <c:v>4</c:v>
                </c:pt>
                <c:pt idx="3">
                  <c:v>3.5</c:v>
                </c:pt>
                <c:pt idx="4">
                  <c:v>5</c:v>
                </c:pt>
                <c:pt idx="5">
                  <c:v>5</c:v>
                </c:pt>
                <c:pt idx="6">
                  <c:v>4.5</c:v>
                </c:pt>
                <c:pt idx="7">
                  <c:v>4.5</c:v>
                </c:pt>
                <c:pt idx="9">
                  <c:v>4</c:v>
                </c:pt>
                <c:pt idx="11">
                  <c:v>5</c:v>
                </c:pt>
                <c:pt idx="13">
                  <c:v>5</c:v>
                </c:pt>
                <c:pt idx="15">
                  <c:v>4</c:v>
                </c:pt>
                <c:pt idx="18">
                  <c:v>5</c:v>
                </c:pt>
                <c:pt idx="19">
                  <c:v>4.5</c:v>
                </c:pt>
                <c:pt idx="20">
                  <c:v>5</c:v>
                </c:pt>
                <c:pt idx="21">
                  <c:v>3.5</c:v>
                </c:pt>
                <c:pt idx="22">
                  <c:v>4.5</c:v>
                </c:pt>
                <c:pt idx="23">
                  <c:v>4.5</c:v>
                </c:pt>
                <c:pt idx="24" formatCode="0.0">
                  <c:v>4.5</c:v>
                </c:pt>
                <c:pt idx="26">
                  <c:v>3.5</c:v>
                </c:pt>
                <c:pt idx="27">
                  <c:v>3.5</c:v>
                </c:pt>
                <c:pt idx="29">
                  <c:v>4.5</c:v>
                </c:pt>
                <c:pt idx="30">
                  <c:v>5</c:v>
                </c:pt>
                <c:pt idx="31">
                  <c:v>3</c:v>
                </c:pt>
                <c:pt idx="32">
                  <c:v>4.5</c:v>
                </c:pt>
                <c:pt idx="33">
                  <c:v>4</c:v>
                </c:pt>
                <c:pt idx="34">
                  <c:v>3.5</c:v>
                </c:pt>
                <c:pt idx="35">
                  <c:v>4.5</c:v>
                </c:pt>
                <c:pt idx="36">
                  <c:v>3.5</c:v>
                </c:pt>
                <c:pt idx="37">
                  <c:v>3.5</c:v>
                </c:pt>
                <c:pt idx="38">
                  <c:v>4.5</c:v>
                </c:pt>
                <c:pt idx="39">
                  <c:v>4.5</c:v>
                </c:pt>
                <c:pt idx="40">
                  <c:v>3.5</c:v>
                </c:pt>
                <c:pt idx="41">
                  <c:v>4</c:v>
                </c:pt>
                <c:pt idx="42">
                  <c:v>3.5</c:v>
                </c:pt>
                <c:pt idx="43">
                  <c:v>3.5</c:v>
                </c:pt>
                <c:pt idx="44">
                  <c:v>3.5</c:v>
                </c:pt>
                <c:pt idx="45">
                  <c:v>4.5</c:v>
                </c:pt>
                <c:pt idx="47">
                  <c:v>4</c:v>
                </c:pt>
                <c:pt idx="48">
                  <c:v>4.5</c:v>
                </c:pt>
                <c:pt idx="49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1FD-4EE5-B5FC-5F275FBEB0E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54353584"/>
        <c:axId val="1654348688"/>
        <c:extLst xmlns:c16r2="http://schemas.microsoft.com/office/drawing/2015/06/chart"/>
      </c:barChart>
      <c:catAx>
        <c:axId val="1654353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54348688"/>
        <c:crosses val="autoZero"/>
        <c:auto val="1"/>
        <c:lblAlgn val="ctr"/>
        <c:lblOffset val="100"/>
        <c:noMultiLvlLbl val="0"/>
      </c:catAx>
      <c:valAx>
        <c:axId val="1654348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54353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Общее количество баллов по всем показателям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3617308651648594"/>
          <c:y val="0.12073387120460434"/>
          <c:w val="0.83912545691644458"/>
          <c:h val="0.4501598840553037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7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'[Лист Microsoft Excel2.xlsx]Лист1'!$A$1:$A$40</c:f>
              <c:strCache>
                <c:ptCount val="40"/>
                <c:pt idx="0">
                  <c:v> «Звездочка» пос. Школьное»</c:v>
                </c:pt>
                <c:pt idx="1">
                  <c:v>СП детский сад «Ручеёк» с. Денисовка</c:v>
                </c:pt>
                <c:pt idx="2">
                  <c:v>  «Родничок» с.Родниково»</c:v>
                </c:pt>
                <c:pt idx="3">
                  <c:v>«Сказка» с. Пожарское»</c:v>
                </c:pt>
                <c:pt idx="4">
                  <c:v> «Березка» с. Урожайное»</c:v>
                </c:pt>
                <c:pt idx="5">
                  <c:v> «Солнышко» с. Мирное»</c:v>
                </c:pt>
                <c:pt idx="6">
                  <c:v>«Солнышко» пгт. Гвардейское»  </c:v>
                </c:pt>
                <c:pt idx="7">
                  <c:v>«Солнышко» с. Мазанка» </c:v>
                </c:pt>
                <c:pt idx="8">
                  <c:v> «Флажок» пгт. Гвардейское»</c:v>
                </c:pt>
                <c:pt idx="9">
                  <c:v>«Ромашка» с. Константиновка» </c:v>
                </c:pt>
                <c:pt idx="10">
                  <c:v>«Мурзилка» с.Верхнекурганное»</c:v>
                </c:pt>
                <c:pt idx="11">
                  <c:v>"Золотой ключик"с. Мирное» </c:v>
                </c:pt>
                <c:pt idx="12">
                  <c:v> «Теремок» с. Краснолесье» </c:v>
                </c:pt>
                <c:pt idx="13">
                  <c:v>"Орленок» с.Чистенькое» </c:v>
                </c:pt>
                <c:pt idx="14">
                  <c:v> «Колосок» с. Скворцово» </c:v>
                </c:pt>
                <c:pt idx="15">
                  <c:v>«Аленушка» с. Чистенькое» </c:v>
                </c:pt>
                <c:pt idx="16">
                  <c:v> «Солнышко» с. Новоандреевка»</c:v>
                </c:pt>
                <c:pt idx="17">
                  <c:v> «Лесная сказка пгт. Молодежное»</c:v>
                </c:pt>
                <c:pt idx="18">
                  <c:v>«Тополек» с. Кольчугино» </c:v>
                </c:pt>
                <c:pt idx="19">
                  <c:v>"Золотые зернышки» с. Широкое» </c:v>
                </c:pt>
                <c:pt idx="20">
                  <c:v> «Вишенка» с. Красное» </c:v>
                </c:pt>
                <c:pt idx="21">
                  <c:v> «Кизиловская начальная школа-детский сад «Росинка»</c:v>
                </c:pt>
                <c:pt idx="22">
                  <c:v> «Теремок» с. Залесье» </c:v>
                </c:pt>
                <c:pt idx="23">
                  <c:v> «Колобок» с. Перово» </c:v>
                </c:pt>
                <c:pt idx="24">
                  <c:v> «Журавушка» с. Журавлевка» </c:v>
                </c:pt>
                <c:pt idx="25">
                  <c:v> «Гвоздичка» с. Солнечное» </c:v>
                </c:pt>
                <c:pt idx="26">
                  <c:v>«Солнышко» с. Прудовое</c:v>
                </c:pt>
                <c:pt idx="27">
                  <c:v>МБОУ «Партизанская школа им А.П. Богданова СП «Радуга»,</c:v>
                </c:pt>
                <c:pt idx="28">
                  <c:v>МБОУ «Партизанская школа СП «Солнышко»</c:v>
                </c:pt>
                <c:pt idx="29">
                  <c:v> «Теремок» пгт. Гвардейское» </c:v>
                </c:pt>
                <c:pt idx="30">
                  <c:v>СП «Ласточка»  «Теремок» пгт. Гвардейское»</c:v>
                </c:pt>
                <c:pt idx="31">
                  <c:v>«Светлячок» с. Трудовое</c:v>
                </c:pt>
                <c:pt idx="32">
                  <c:v>«Солнышко» с. Колодезное», </c:v>
                </c:pt>
                <c:pt idx="33">
                  <c:v> «Яблонька» с. Маленкое»</c:v>
                </c:pt>
                <c:pt idx="34">
                  <c:v> «Ляле» пгт. Молодежное» </c:v>
                </c:pt>
                <c:pt idx="35">
                  <c:v>«Теремок» с. Раздолье» </c:v>
                </c:pt>
                <c:pt idx="36">
                  <c:v>СП «Весна» МБОУ «Лицей» </c:v>
                </c:pt>
                <c:pt idx="37">
                  <c:v> «Василек» с. Доброе» </c:v>
                </c:pt>
                <c:pt idx="38">
                  <c:v>«Журавлик» с. Укромное» </c:v>
                </c:pt>
                <c:pt idx="39">
                  <c:v>«Николаевская школа» СП «Морячок»</c:v>
                </c:pt>
              </c:strCache>
            </c:strRef>
          </c:cat>
          <c:val>
            <c:numRef>
              <c:f>'[Лист Microsoft Excel2.xlsx]Лист1'!$B$1:$B$40</c:f>
              <c:numCache>
                <c:formatCode>General</c:formatCode>
                <c:ptCount val="40"/>
                <c:pt idx="0">
                  <c:v>59.2</c:v>
                </c:pt>
                <c:pt idx="1">
                  <c:v>43</c:v>
                </c:pt>
                <c:pt idx="2">
                  <c:v>51.9</c:v>
                </c:pt>
                <c:pt idx="3">
                  <c:v>60.25</c:v>
                </c:pt>
                <c:pt idx="4">
                  <c:v>56.8</c:v>
                </c:pt>
                <c:pt idx="5">
                  <c:v>52.8</c:v>
                </c:pt>
                <c:pt idx="6">
                  <c:v>60.25</c:v>
                </c:pt>
                <c:pt idx="7">
                  <c:v>55</c:v>
                </c:pt>
                <c:pt idx="8">
                  <c:v>59</c:v>
                </c:pt>
                <c:pt idx="9">
                  <c:v>54</c:v>
                </c:pt>
                <c:pt idx="10">
                  <c:v>53.5</c:v>
                </c:pt>
                <c:pt idx="11">
                  <c:v>60.5</c:v>
                </c:pt>
                <c:pt idx="12">
                  <c:v>57.8</c:v>
                </c:pt>
                <c:pt idx="13">
                  <c:v>58.5</c:v>
                </c:pt>
                <c:pt idx="14">
                  <c:v>43.6</c:v>
                </c:pt>
                <c:pt idx="15">
                  <c:v>57.4</c:v>
                </c:pt>
                <c:pt idx="16">
                  <c:v>51.7</c:v>
                </c:pt>
                <c:pt idx="17" formatCode="0.0">
                  <c:v>58.5</c:v>
                </c:pt>
                <c:pt idx="18">
                  <c:v>42.5</c:v>
                </c:pt>
                <c:pt idx="19">
                  <c:v>43</c:v>
                </c:pt>
                <c:pt idx="20">
                  <c:v>58.6</c:v>
                </c:pt>
                <c:pt idx="21">
                  <c:v>56</c:v>
                </c:pt>
                <c:pt idx="22">
                  <c:v>46.5</c:v>
                </c:pt>
                <c:pt idx="23">
                  <c:v>57</c:v>
                </c:pt>
                <c:pt idx="24">
                  <c:v>51</c:v>
                </c:pt>
                <c:pt idx="25">
                  <c:v>43</c:v>
                </c:pt>
                <c:pt idx="26">
                  <c:v>47.6</c:v>
                </c:pt>
                <c:pt idx="27">
                  <c:v>43.33</c:v>
                </c:pt>
                <c:pt idx="28">
                  <c:v>43</c:v>
                </c:pt>
                <c:pt idx="29">
                  <c:v>55.4</c:v>
                </c:pt>
                <c:pt idx="30">
                  <c:v>48.5</c:v>
                </c:pt>
                <c:pt idx="31">
                  <c:v>43</c:v>
                </c:pt>
                <c:pt idx="32">
                  <c:v>43.5</c:v>
                </c:pt>
                <c:pt idx="33">
                  <c:v>49.5</c:v>
                </c:pt>
                <c:pt idx="34">
                  <c:v>47</c:v>
                </c:pt>
                <c:pt idx="35">
                  <c:v>43.2</c:v>
                </c:pt>
                <c:pt idx="36">
                  <c:v>53.6</c:v>
                </c:pt>
                <c:pt idx="37">
                  <c:v>51.5</c:v>
                </c:pt>
                <c:pt idx="38">
                  <c:v>45.5</c:v>
                </c:pt>
                <c:pt idx="39">
                  <c:v>42.7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6F4-4D50-B5BF-8D5DF32594A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673290960"/>
        <c:axId val="1673292592"/>
      </c:barChart>
      <c:catAx>
        <c:axId val="1673290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73292592"/>
        <c:crosses val="autoZero"/>
        <c:auto val="1"/>
        <c:lblAlgn val="ctr"/>
        <c:lblOffset val="100"/>
        <c:noMultiLvlLbl val="0"/>
      </c:catAx>
      <c:valAx>
        <c:axId val="1673292592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0">
                    <a:schemeClr val="bg2"/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673290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none" spc="2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Качество ОПДО (%)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cap="none" spc="2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tint val="50000"/>
                    <a:satMod val="300000"/>
                  </a:schemeClr>
                </a:gs>
                <a:gs pos="35000">
                  <a:schemeClr val="accent1">
                    <a:tint val="37000"/>
                    <a:satMod val="300000"/>
                  </a:schemeClr>
                </a:gs>
                <a:gs pos="100000">
                  <a:schemeClr val="accent1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cat>
            <c:strRef>
              <c:f>'[Лист Microsoft Excel2.xlsx]Лист1'!$A$1:$A$40</c:f>
              <c:strCache>
                <c:ptCount val="40"/>
                <c:pt idx="0">
                  <c:v> «Звездочка» пос. Школьное»</c:v>
                </c:pt>
                <c:pt idx="1">
                  <c:v>СП детский сад «Ручеёк» с. Денисовка</c:v>
                </c:pt>
                <c:pt idx="2">
                  <c:v>  «Родничок» с.Родниково»</c:v>
                </c:pt>
                <c:pt idx="3">
                  <c:v>«Сказка» с. Пожарское»</c:v>
                </c:pt>
                <c:pt idx="4">
                  <c:v> «Березка» с. Урожайное»</c:v>
                </c:pt>
                <c:pt idx="5">
                  <c:v> «Солнышко» с. Мирное»</c:v>
                </c:pt>
                <c:pt idx="6">
                  <c:v>«Солнышко» пгт. Гвардейское»  </c:v>
                </c:pt>
                <c:pt idx="7">
                  <c:v>«Солнышко» с. Мазанка» </c:v>
                </c:pt>
                <c:pt idx="8">
                  <c:v> «Флажок» пгт. Гвардейское»</c:v>
                </c:pt>
                <c:pt idx="9">
                  <c:v>«Ромашка» с. Константиновка» </c:v>
                </c:pt>
                <c:pt idx="10">
                  <c:v>«Мурзилка» с.Верхнекурганное»</c:v>
                </c:pt>
                <c:pt idx="11">
                  <c:v>"Золотой ключик"с. Мирное» </c:v>
                </c:pt>
                <c:pt idx="12">
                  <c:v> «Теремок» с. Краснолесье» </c:v>
                </c:pt>
                <c:pt idx="13">
                  <c:v>"Орленок» с.Чистенькое» </c:v>
                </c:pt>
                <c:pt idx="14">
                  <c:v> «Колосок» с. Скворцово» </c:v>
                </c:pt>
                <c:pt idx="15">
                  <c:v>«Аленушка» с. Чистенькое» </c:v>
                </c:pt>
                <c:pt idx="16">
                  <c:v> «Солнышко» с. Новоандреевка»</c:v>
                </c:pt>
                <c:pt idx="17">
                  <c:v> «Лесная сказка пгт. Молодежное»</c:v>
                </c:pt>
                <c:pt idx="18">
                  <c:v>«Тополек» с. Кольчугино» </c:v>
                </c:pt>
                <c:pt idx="19">
                  <c:v>"Золотые зернышки» с. Широкое» </c:v>
                </c:pt>
                <c:pt idx="20">
                  <c:v> «Вишенка» с. Красное» </c:v>
                </c:pt>
                <c:pt idx="21">
                  <c:v> «Кизиловская начальная школа-детский сад «Росинка»</c:v>
                </c:pt>
                <c:pt idx="22">
                  <c:v> «Теремок» с. Залесье» </c:v>
                </c:pt>
                <c:pt idx="23">
                  <c:v> «Колобок» с. Перово» </c:v>
                </c:pt>
                <c:pt idx="24">
                  <c:v> «Журавушка» с. Журавлевка» </c:v>
                </c:pt>
                <c:pt idx="25">
                  <c:v> «Гвоздичка» с. Солнечное» </c:v>
                </c:pt>
                <c:pt idx="26">
                  <c:v>«Солнышко» с. Прудовое</c:v>
                </c:pt>
                <c:pt idx="27">
                  <c:v>МБОУ «Партизанская школа им А.П. Богданова СП «Радуга»,</c:v>
                </c:pt>
                <c:pt idx="28">
                  <c:v>МБОУ «Партизанская школа СП «Солнышко»</c:v>
                </c:pt>
                <c:pt idx="29">
                  <c:v> «Теремок» пгт. Гвардейское» </c:v>
                </c:pt>
                <c:pt idx="30">
                  <c:v>СП «Ласточка»  «Теремок» пгт. Гвардейское»</c:v>
                </c:pt>
                <c:pt idx="31">
                  <c:v>«Светлячок» с. Трудовое</c:v>
                </c:pt>
                <c:pt idx="32">
                  <c:v>«Солнышко» с. Колодезное», </c:v>
                </c:pt>
                <c:pt idx="33">
                  <c:v> «Яблонька» с. Маленкое»</c:v>
                </c:pt>
                <c:pt idx="34">
                  <c:v> «Ляле» пгт. Молодежное» </c:v>
                </c:pt>
                <c:pt idx="35">
                  <c:v>«Теремок» с. Раздолье» </c:v>
                </c:pt>
                <c:pt idx="36">
                  <c:v>СП «Весна» МБОУ «Лицей» </c:v>
                </c:pt>
                <c:pt idx="37">
                  <c:v> «Василек» с. Доброе» </c:v>
                </c:pt>
                <c:pt idx="38">
                  <c:v>«Журавлик» с. Укромное» </c:v>
                </c:pt>
                <c:pt idx="39">
                  <c:v>«Николаевская школа» СП «Морячок»</c:v>
                </c:pt>
              </c:strCache>
            </c:strRef>
          </c:cat>
          <c:val>
            <c:numRef>
              <c:f>'[Лист Microsoft Excel2.xlsx]Лист1'!$D$1:$D$40</c:f>
              <c:numCache>
                <c:formatCode>General</c:formatCode>
                <c:ptCount val="40"/>
                <c:pt idx="0">
                  <c:v>100</c:v>
                </c:pt>
                <c:pt idx="1">
                  <c:v>90</c:v>
                </c:pt>
                <c:pt idx="2">
                  <c:v>80</c:v>
                </c:pt>
                <c:pt idx="3">
                  <c:v>100</c:v>
                </c:pt>
                <c:pt idx="4">
                  <c:v>100</c:v>
                </c:pt>
                <c:pt idx="5">
                  <c:v>90</c:v>
                </c:pt>
                <c:pt idx="6">
                  <c:v>90</c:v>
                </c:pt>
                <c:pt idx="7">
                  <c:v>80</c:v>
                </c:pt>
                <c:pt idx="8">
                  <c:v>100</c:v>
                </c:pt>
                <c:pt idx="9">
                  <c:v>100</c:v>
                </c:pt>
                <c:pt idx="10">
                  <c:v>80</c:v>
                </c:pt>
                <c:pt idx="11">
                  <c:v>100</c:v>
                </c:pt>
                <c:pt idx="12">
                  <c:v>90</c:v>
                </c:pt>
                <c:pt idx="13">
                  <c:v>100</c:v>
                </c:pt>
                <c:pt idx="14">
                  <c:v>70</c:v>
                </c:pt>
                <c:pt idx="15">
                  <c:v>90</c:v>
                </c:pt>
                <c:pt idx="16">
                  <c:v>90</c:v>
                </c:pt>
                <c:pt idx="17">
                  <c:v>90</c:v>
                </c:pt>
                <c:pt idx="18">
                  <c:v>70</c:v>
                </c:pt>
                <c:pt idx="19">
                  <c:v>70</c:v>
                </c:pt>
                <c:pt idx="20">
                  <c:v>90</c:v>
                </c:pt>
                <c:pt idx="21">
                  <c:v>100</c:v>
                </c:pt>
                <c:pt idx="22">
                  <c:v>60</c:v>
                </c:pt>
                <c:pt idx="23">
                  <c:v>90</c:v>
                </c:pt>
                <c:pt idx="24">
                  <c:v>80</c:v>
                </c:pt>
                <c:pt idx="25">
                  <c:v>70</c:v>
                </c:pt>
                <c:pt idx="26">
                  <c:v>90</c:v>
                </c:pt>
                <c:pt idx="27">
                  <c:v>70</c:v>
                </c:pt>
                <c:pt idx="28">
                  <c:v>70</c:v>
                </c:pt>
                <c:pt idx="29">
                  <c:v>90</c:v>
                </c:pt>
                <c:pt idx="30">
                  <c:v>90</c:v>
                </c:pt>
                <c:pt idx="31">
                  <c:v>70</c:v>
                </c:pt>
                <c:pt idx="32">
                  <c:v>80</c:v>
                </c:pt>
                <c:pt idx="33">
                  <c:v>70</c:v>
                </c:pt>
                <c:pt idx="34">
                  <c:v>70</c:v>
                </c:pt>
                <c:pt idx="35">
                  <c:v>70</c:v>
                </c:pt>
                <c:pt idx="36">
                  <c:v>90</c:v>
                </c:pt>
                <c:pt idx="37">
                  <c:v>80</c:v>
                </c:pt>
                <c:pt idx="38">
                  <c:v>90</c:v>
                </c:pt>
                <c:pt idx="39">
                  <c:v>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96F-49F3-95D9-AB3B8A1C80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654354128"/>
        <c:axId val="1654348144"/>
      </c:barChart>
      <c:catAx>
        <c:axId val="1654354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54348144"/>
        <c:crosses val="autoZero"/>
        <c:auto val="1"/>
        <c:lblAlgn val="ctr"/>
        <c:lblOffset val="100"/>
        <c:noMultiLvlLbl val="0"/>
      </c:catAx>
      <c:valAx>
        <c:axId val="1654348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54354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Качество документации по образовательной деятельности ДОУ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'[Лист Microsoft Excel2.xlsx]Лист1'!$A$1:$A$40</c:f>
              <c:strCache>
                <c:ptCount val="40"/>
                <c:pt idx="0">
                  <c:v> «Звездочка» пос. Школьное»</c:v>
                </c:pt>
                <c:pt idx="1">
                  <c:v>СП детский сад «Ручеёк» с. Денисовка</c:v>
                </c:pt>
                <c:pt idx="2">
                  <c:v>  «Родничок» с.Родниково»</c:v>
                </c:pt>
                <c:pt idx="3">
                  <c:v>«Сказка» с. Пожарское»</c:v>
                </c:pt>
                <c:pt idx="4">
                  <c:v> «Березка» с. Урожайное»</c:v>
                </c:pt>
                <c:pt idx="5">
                  <c:v> «Солнышко» с. Мирное»</c:v>
                </c:pt>
                <c:pt idx="6">
                  <c:v>«Солнышко» пгт. Гвардейское»  </c:v>
                </c:pt>
                <c:pt idx="7">
                  <c:v>«Солнышко» с. Мазанка» </c:v>
                </c:pt>
                <c:pt idx="8">
                  <c:v> «Флажок» пгт. Гвардейское»</c:v>
                </c:pt>
                <c:pt idx="9">
                  <c:v>«Ромашка» с. Константиновка» </c:v>
                </c:pt>
                <c:pt idx="10">
                  <c:v>«Мурзилка» с.Верхнекурганное»</c:v>
                </c:pt>
                <c:pt idx="11">
                  <c:v>"Золотой ключик"с. Мирное» </c:v>
                </c:pt>
                <c:pt idx="12">
                  <c:v> «Теремок» с. Краснолесье» </c:v>
                </c:pt>
                <c:pt idx="13">
                  <c:v>"Орленок» с.Чистенькое» </c:v>
                </c:pt>
                <c:pt idx="14">
                  <c:v> «Колосок» с. Скворцово» </c:v>
                </c:pt>
                <c:pt idx="15">
                  <c:v>«Аленушка» с. Чистенькое» </c:v>
                </c:pt>
                <c:pt idx="16">
                  <c:v> «Солнышко» с. Новоандреевка»</c:v>
                </c:pt>
                <c:pt idx="17">
                  <c:v> «Лесная сказка пгт. Молодежное»</c:v>
                </c:pt>
                <c:pt idx="18">
                  <c:v>«Тополек» с. Кольчугино» </c:v>
                </c:pt>
                <c:pt idx="19">
                  <c:v>"Золотые зернышки» с. Широкое» </c:v>
                </c:pt>
                <c:pt idx="20">
                  <c:v> «Вишенка» с. Красное» </c:v>
                </c:pt>
                <c:pt idx="21">
                  <c:v> «Кизиловская начальная школа-детский сад «Росинка»</c:v>
                </c:pt>
                <c:pt idx="22">
                  <c:v> «Теремок» с. Залесье» </c:v>
                </c:pt>
                <c:pt idx="23">
                  <c:v> «Колобок» с. Перово» </c:v>
                </c:pt>
                <c:pt idx="24">
                  <c:v> «Журавушка» с. Журавлевка» </c:v>
                </c:pt>
                <c:pt idx="25">
                  <c:v> «Гвоздичка» с. Солнечное» </c:v>
                </c:pt>
                <c:pt idx="26">
                  <c:v>«Солнышко» с. Прудовое</c:v>
                </c:pt>
                <c:pt idx="27">
                  <c:v>МБОУ «Партизанская школа им А.П. Богданова СП «Радуга»,</c:v>
                </c:pt>
                <c:pt idx="28">
                  <c:v>МБОУ «Партизанская школа СП «Солнышко»</c:v>
                </c:pt>
                <c:pt idx="29">
                  <c:v> «Теремок» пгт. Гвардейское» </c:v>
                </c:pt>
                <c:pt idx="30">
                  <c:v>СП «Ласточка»  «Теремок» пгт. Гвардейское»</c:v>
                </c:pt>
                <c:pt idx="31">
                  <c:v>«Светлячок» с. Трудовое</c:v>
                </c:pt>
                <c:pt idx="32">
                  <c:v>«Солнышко» с. Колодезное», </c:v>
                </c:pt>
                <c:pt idx="33">
                  <c:v> «Яблонька» с. Маленкое»</c:v>
                </c:pt>
                <c:pt idx="34">
                  <c:v> «Ляле» пгт. Молодежное» </c:v>
                </c:pt>
                <c:pt idx="35">
                  <c:v>«Теремок» с. Раздолье» </c:v>
                </c:pt>
                <c:pt idx="36">
                  <c:v>СП «Весна» МБОУ «Лицей» </c:v>
                </c:pt>
                <c:pt idx="37">
                  <c:v> «Василек» с. Доброе» </c:v>
                </c:pt>
                <c:pt idx="38">
                  <c:v>«Журавлик» с. Укромное» </c:v>
                </c:pt>
                <c:pt idx="39">
                  <c:v>«Николаевская школа» СП «Морячок»</c:v>
                </c:pt>
              </c:strCache>
            </c:strRef>
          </c:cat>
          <c:val>
            <c:numRef>
              <c:f>'[Лист Microsoft Excel2.xlsx]Лист1'!$B$1:$B$40</c:f>
              <c:numCache>
                <c:formatCode>General</c:formatCode>
                <c:ptCount val="40"/>
                <c:pt idx="0">
                  <c:v>5</c:v>
                </c:pt>
                <c:pt idx="1">
                  <c:v>4</c:v>
                </c:pt>
                <c:pt idx="2">
                  <c:v>4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4.5</c:v>
                </c:pt>
                <c:pt idx="7">
                  <c:v>4.5</c:v>
                </c:pt>
                <c:pt idx="8">
                  <c:v>5</c:v>
                </c:pt>
                <c:pt idx="9">
                  <c:v>5</c:v>
                </c:pt>
                <c:pt idx="10">
                  <c:v>4.5</c:v>
                </c:pt>
                <c:pt idx="11">
                  <c:v>5</c:v>
                </c:pt>
                <c:pt idx="12">
                  <c:v>4.5</c:v>
                </c:pt>
                <c:pt idx="13">
                  <c:v>5</c:v>
                </c:pt>
                <c:pt idx="14">
                  <c:v>4</c:v>
                </c:pt>
                <c:pt idx="15">
                  <c:v>5</c:v>
                </c:pt>
                <c:pt idx="16">
                  <c:v>4.5</c:v>
                </c:pt>
                <c:pt idx="17" formatCode="0.0">
                  <c:v>5</c:v>
                </c:pt>
                <c:pt idx="18">
                  <c:v>4</c:v>
                </c:pt>
                <c:pt idx="19">
                  <c:v>4</c:v>
                </c:pt>
                <c:pt idx="20">
                  <c:v>5</c:v>
                </c:pt>
                <c:pt idx="21">
                  <c:v>4.5</c:v>
                </c:pt>
                <c:pt idx="22">
                  <c:v>4.5</c:v>
                </c:pt>
                <c:pt idx="23">
                  <c:v>4.5</c:v>
                </c:pt>
                <c:pt idx="24">
                  <c:v>5</c:v>
                </c:pt>
                <c:pt idx="25">
                  <c:v>3.5</c:v>
                </c:pt>
                <c:pt idx="26">
                  <c:v>5</c:v>
                </c:pt>
                <c:pt idx="27">
                  <c:v>4.5</c:v>
                </c:pt>
                <c:pt idx="28">
                  <c:v>4</c:v>
                </c:pt>
                <c:pt idx="29">
                  <c:v>5</c:v>
                </c:pt>
                <c:pt idx="30">
                  <c:v>4</c:v>
                </c:pt>
                <c:pt idx="31">
                  <c:v>3.5</c:v>
                </c:pt>
                <c:pt idx="32">
                  <c:v>4</c:v>
                </c:pt>
                <c:pt idx="33">
                  <c:v>4</c:v>
                </c:pt>
                <c:pt idx="34">
                  <c:v>4</c:v>
                </c:pt>
                <c:pt idx="35">
                  <c:v>3</c:v>
                </c:pt>
                <c:pt idx="36">
                  <c:v>4</c:v>
                </c:pt>
                <c:pt idx="37">
                  <c:v>4</c:v>
                </c:pt>
                <c:pt idx="38">
                  <c:v>5</c:v>
                </c:pt>
                <c:pt idx="39">
                  <c:v>3.5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6F4-4D50-B5BF-8D5DF32594A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511617712"/>
        <c:axId val="1511618256"/>
      </c:barChart>
      <c:catAx>
        <c:axId val="1511617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11618256"/>
        <c:crosses val="autoZero"/>
        <c:auto val="1"/>
        <c:lblAlgn val="ctr"/>
        <c:lblOffset val="100"/>
        <c:noMultiLvlLbl val="0"/>
      </c:catAx>
      <c:valAx>
        <c:axId val="1511618256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511617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Качество содержания образовательной деятельности в ДОУ с учетом реализации О.О. ФГОС ДО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'[Лист Microsoft Excel2.xlsx]Лист1'!$A$1:$A$40</c:f>
              <c:strCache>
                <c:ptCount val="40"/>
                <c:pt idx="0">
                  <c:v> «Звездочка» пос. Школьное»</c:v>
                </c:pt>
                <c:pt idx="1">
                  <c:v>СП детский сад «Ручеёк» с. Денисовка</c:v>
                </c:pt>
                <c:pt idx="2">
                  <c:v>  «Родничок» с.Родниково»</c:v>
                </c:pt>
                <c:pt idx="3">
                  <c:v>«Сказка» с. Пожарское»</c:v>
                </c:pt>
                <c:pt idx="4">
                  <c:v> «Березка» с. Урожайное»</c:v>
                </c:pt>
                <c:pt idx="5">
                  <c:v> «Солнышко» с. Мирное»</c:v>
                </c:pt>
                <c:pt idx="6">
                  <c:v>«Солнышко» пгт. Гвардейское»  </c:v>
                </c:pt>
                <c:pt idx="7">
                  <c:v>«Солнышко» с. Мазанка» </c:v>
                </c:pt>
                <c:pt idx="8">
                  <c:v> «Флажок» пгт. Гвардейское»</c:v>
                </c:pt>
                <c:pt idx="9">
                  <c:v>«Ромашка» с. Константиновка» </c:v>
                </c:pt>
                <c:pt idx="10">
                  <c:v>«Мурзилка» с.Верхнекурганное»</c:v>
                </c:pt>
                <c:pt idx="11">
                  <c:v>"Золотой ключик"с. Мирное» </c:v>
                </c:pt>
                <c:pt idx="12">
                  <c:v> «Теремок» с. Краснолесье» </c:v>
                </c:pt>
                <c:pt idx="13">
                  <c:v>"Орленок» с.Чистенькое» </c:v>
                </c:pt>
                <c:pt idx="14">
                  <c:v> «Колосок» с. Скворцово» </c:v>
                </c:pt>
                <c:pt idx="15">
                  <c:v>«Аленушка» с. Чистенькое» </c:v>
                </c:pt>
                <c:pt idx="16">
                  <c:v> «Солнышко» с. Новоандреевка»</c:v>
                </c:pt>
                <c:pt idx="17">
                  <c:v> «Лесная сказка пгт. Молодежное»</c:v>
                </c:pt>
                <c:pt idx="18">
                  <c:v>«Тополек» с. Кольчугино» </c:v>
                </c:pt>
                <c:pt idx="19">
                  <c:v>"Золотые зернышки» с. Широкое» </c:v>
                </c:pt>
                <c:pt idx="20">
                  <c:v> «Вишенка» с. Красное» </c:v>
                </c:pt>
                <c:pt idx="21">
                  <c:v> «Кизиловская начальная школа-детский сад «Росинка»</c:v>
                </c:pt>
                <c:pt idx="22">
                  <c:v> «Теремок» с. Залесье» </c:v>
                </c:pt>
                <c:pt idx="23">
                  <c:v> «Колобок» с. Перово» </c:v>
                </c:pt>
                <c:pt idx="24">
                  <c:v> «Журавушка» с. Журавлевка» </c:v>
                </c:pt>
                <c:pt idx="25">
                  <c:v> «Гвоздичка» с. Солнечное» </c:v>
                </c:pt>
                <c:pt idx="26">
                  <c:v>«Солнышко» с. Прудовое</c:v>
                </c:pt>
                <c:pt idx="27">
                  <c:v>МБОУ «Партизанская школа им А.П. Богданова СП «Радуга»,</c:v>
                </c:pt>
                <c:pt idx="28">
                  <c:v>МБОУ «Партизанская школа СП «Солнышко»</c:v>
                </c:pt>
                <c:pt idx="29">
                  <c:v> «Теремок» пгт. Гвардейское» </c:v>
                </c:pt>
                <c:pt idx="30">
                  <c:v>СП «Ласточка»  «Теремок» пгт. Гвардейское»</c:v>
                </c:pt>
                <c:pt idx="31">
                  <c:v>«Светлячок» с. Трудовое</c:v>
                </c:pt>
                <c:pt idx="32">
                  <c:v>«Солнышко» с. Колодезное», </c:v>
                </c:pt>
                <c:pt idx="33">
                  <c:v> «Яблонька» с. Маленкое»</c:v>
                </c:pt>
                <c:pt idx="34">
                  <c:v> «Ляле» пгт. Молодежное» </c:v>
                </c:pt>
                <c:pt idx="35">
                  <c:v>«Теремок» с. Раздолье» </c:v>
                </c:pt>
                <c:pt idx="36">
                  <c:v>СП «Весна» МБОУ «Лицей» </c:v>
                </c:pt>
                <c:pt idx="37">
                  <c:v> «Василек» с. Доброе» </c:v>
                </c:pt>
                <c:pt idx="38">
                  <c:v>«Журавлик» с. Укромное» </c:v>
                </c:pt>
                <c:pt idx="39">
                  <c:v>«Николаевская школа» СП «Морячок»</c:v>
                </c:pt>
              </c:strCache>
            </c:strRef>
          </c:cat>
          <c:val>
            <c:numRef>
              <c:f>'[Лист Microsoft Excel2.xlsx]Лист1'!$B$1:$B$40</c:f>
              <c:numCache>
                <c:formatCode>General</c:formatCode>
                <c:ptCount val="40"/>
                <c:pt idx="0">
                  <c:v>22</c:v>
                </c:pt>
                <c:pt idx="1">
                  <c:v>15.5</c:v>
                </c:pt>
                <c:pt idx="2">
                  <c:v>20</c:v>
                </c:pt>
                <c:pt idx="3">
                  <c:v>22.5</c:v>
                </c:pt>
                <c:pt idx="4">
                  <c:v>20</c:v>
                </c:pt>
                <c:pt idx="5">
                  <c:v>18.5</c:v>
                </c:pt>
                <c:pt idx="6">
                  <c:v>25</c:v>
                </c:pt>
                <c:pt idx="7">
                  <c:v>20</c:v>
                </c:pt>
                <c:pt idx="8">
                  <c:v>24</c:v>
                </c:pt>
                <c:pt idx="9">
                  <c:v>17.5</c:v>
                </c:pt>
                <c:pt idx="10">
                  <c:v>20</c:v>
                </c:pt>
                <c:pt idx="11">
                  <c:v>22.5</c:v>
                </c:pt>
                <c:pt idx="12">
                  <c:v>22.5</c:v>
                </c:pt>
                <c:pt idx="13">
                  <c:v>21</c:v>
                </c:pt>
                <c:pt idx="14">
                  <c:v>15</c:v>
                </c:pt>
                <c:pt idx="15">
                  <c:v>22</c:v>
                </c:pt>
                <c:pt idx="16">
                  <c:v>20</c:v>
                </c:pt>
                <c:pt idx="17" formatCode="0.0">
                  <c:v>21.5</c:v>
                </c:pt>
                <c:pt idx="18">
                  <c:v>15</c:v>
                </c:pt>
                <c:pt idx="19">
                  <c:v>15</c:v>
                </c:pt>
                <c:pt idx="20">
                  <c:v>22.5</c:v>
                </c:pt>
                <c:pt idx="21">
                  <c:v>21</c:v>
                </c:pt>
                <c:pt idx="22">
                  <c:v>20</c:v>
                </c:pt>
                <c:pt idx="23">
                  <c:v>22.5</c:v>
                </c:pt>
                <c:pt idx="24">
                  <c:v>20</c:v>
                </c:pt>
                <c:pt idx="25">
                  <c:v>16</c:v>
                </c:pt>
                <c:pt idx="26">
                  <c:v>14.5</c:v>
                </c:pt>
                <c:pt idx="27">
                  <c:v>12.5</c:v>
                </c:pt>
                <c:pt idx="28">
                  <c:v>17.5</c:v>
                </c:pt>
                <c:pt idx="29">
                  <c:v>22.5</c:v>
                </c:pt>
                <c:pt idx="30">
                  <c:v>20</c:v>
                </c:pt>
                <c:pt idx="31">
                  <c:v>17</c:v>
                </c:pt>
                <c:pt idx="32">
                  <c:v>16.5</c:v>
                </c:pt>
                <c:pt idx="33">
                  <c:v>20</c:v>
                </c:pt>
                <c:pt idx="34">
                  <c:v>20</c:v>
                </c:pt>
                <c:pt idx="35">
                  <c:v>16</c:v>
                </c:pt>
                <c:pt idx="36">
                  <c:v>21.5</c:v>
                </c:pt>
                <c:pt idx="37">
                  <c:v>20</c:v>
                </c:pt>
                <c:pt idx="38">
                  <c:v>20</c:v>
                </c:pt>
                <c:pt idx="39">
                  <c:v>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6F4-4D50-B5BF-8D5DF32594A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654360656"/>
        <c:axId val="1654357392"/>
      </c:barChart>
      <c:catAx>
        <c:axId val="1654360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54357392"/>
        <c:crosses val="autoZero"/>
        <c:auto val="1"/>
        <c:lblAlgn val="ctr"/>
        <c:lblOffset val="100"/>
        <c:noMultiLvlLbl val="0"/>
      </c:catAx>
      <c:valAx>
        <c:axId val="1654357392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654360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Качество образовательных условий 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'[Лист Microsoft Excel2.xlsx]Лист1'!$A$1:$A$40</c:f>
              <c:strCache>
                <c:ptCount val="40"/>
                <c:pt idx="0">
                  <c:v> «Звездочка» пос. Школьное»</c:v>
                </c:pt>
                <c:pt idx="1">
                  <c:v>СП детский сад «Ручеёк» с. Денисовка</c:v>
                </c:pt>
                <c:pt idx="2">
                  <c:v>  «Родничок» с.Родниково»</c:v>
                </c:pt>
                <c:pt idx="3">
                  <c:v>«Сказка» с. Пожарское»</c:v>
                </c:pt>
                <c:pt idx="4">
                  <c:v> «Березка» с. Урожайное»</c:v>
                </c:pt>
                <c:pt idx="5">
                  <c:v> «Солнышко» с. Мирное»</c:v>
                </c:pt>
                <c:pt idx="6">
                  <c:v>«Солнышко» пгт. Гвардейское»  </c:v>
                </c:pt>
                <c:pt idx="7">
                  <c:v>«Солнышко» с. Мазанка» </c:v>
                </c:pt>
                <c:pt idx="8">
                  <c:v> «Флажок» пгт. Гвардейское»</c:v>
                </c:pt>
                <c:pt idx="9">
                  <c:v>«Ромашка» с. Константиновка» </c:v>
                </c:pt>
                <c:pt idx="10">
                  <c:v>«Мурзилка» с.Верхнекурганное»</c:v>
                </c:pt>
                <c:pt idx="11">
                  <c:v>"Золотой ключик"с. Мирное» </c:v>
                </c:pt>
                <c:pt idx="12">
                  <c:v> «Теремок» с. Краснолесье» </c:v>
                </c:pt>
                <c:pt idx="13">
                  <c:v>"Орленок» с.Чистенькое» </c:v>
                </c:pt>
                <c:pt idx="14">
                  <c:v> «Колосок» с. Скворцово» </c:v>
                </c:pt>
                <c:pt idx="15">
                  <c:v>«Аленушка» с. Чистенькое» </c:v>
                </c:pt>
                <c:pt idx="16">
                  <c:v> «Солнышко» с. Новоандреевка»</c:v>
                </c:pt>
                <c:pt idx="17">
                  <c:v> «Лесная сказка пгт. Молодежное»</c:v>
                </c:pt>
                <c:pt idx="18">
                  <c:v>«Тополек» с. Кольчугино» </c:v>
                </c:pt>
                <c:pt idx="19">
                  <c:v>"Золотые зернышки» с. Широкое» </c:v>
                </c:pt>
                <c:pt idx="20">
                  <c:v> «Вишенка» с. Красное» </c:v>
                </c:pt>
                <c:pt idx="21">
                  <c:v> «Кизиловская начальная школа-детский сад «Росинка»</c:v>
                </c:pt>
                <c:pt idx="22">
                  <c:v> «Теремок» с. Залесье» </c:v>
                </c:pt>
                <c:pt idx="23">
                  <c:v> «Колобок» с. Перово» </c:v>
                </c:pt>
                <c:pt idx="24">
                  <c:v> «Журавушка» с. Журавлевка» </c:v>
                </c:pt>
                <c:pt idx="25">
                  <c:v> «Гвоздичка» с. Солнечное» </c:v>
                </c:pt>
                <c:pt idx="26">
                  <c:v>«Солнышко» с. Прудовое</c:v>
                </c:pt>
                <c:pt idx="27">
                  <c:v>МБОУ «Партизанская школа им А.П. Богданова СП «Радуга»,</c:v>
                </c:pt>
                <c:pt idx="28">
                  <c:v>МБОУ «Партизанская школа СП «Солнышко»</c:v>
                </c:pt>
                <c:pt idx="29">
                  <c:v> «Теремок» пгт. Гвардейское» </c:v>
                </c:pt>
                <c:pt idx="30">
                  <c:v>СП «Ласточка»  «Теремок» пгт. Гвардейское»</c:v>
                </c:pt>
                <c:pt idx="31">
                  <c:v>«Светлячок» с. Трудовое</c:v>
                </c:pt>
                <c:pt idx="32">
                  <c:v>«Солнышко» с. Колодезное», </c:v>
                </c:pt>
                <c:pt idx="33">
                  <c:v> «Яблонька» с. Маленкое»</c:v>
                </c:pt>
                <c:pt idx="34">
                  <c:v> «Ляле» пгт. Молодежное» </c:v>
                </c:pt>
                <c:pt idx="35">
                  <c:v>«Теремок» с. Раздолье» </c:v>
                </c:pt>
                <c:pt idx="36">
                  <c:v>СП «Весна» МБОУ «Лицей» </c:v>
                </c:pt>
                <c:pt idx="37">
                  <c:v> «Василек» с. Доброе» </c:v>
                </c:pt>
                <c:pt idx="38">
                  <c:v>«Журавлик» с. Укромное» </c:v>
                </c:pt>
                <c:pt idx="39">
                  <c:v>«Николаевская школа» СП «Морячок»</c:v>
                </c:pt>
              </c:strCache>
            </c:strRef>
          </c:cat>
          <c:val>
            <c:numRef>
              <c:f>'[Лист Microsoft Excel2.xlsx]Лист1'!$B$1:$B$40</c:f>
              <c:numCache>
                <c:formatCode>General</c:formatCode>
                <c:ptCount val="40"/>
                <c:pt idx="0">
                  <c:v>13.7</c:v>
                </c:pt>
                <c:pt idx="1">
                  <c:v>9.5</c:v>
                </c:pt>
                <c:pt idx="2">
                  <c:v>12.7</c:v>
                </c:pt>
                <c:pt idx="3">
                  <c:v>13.75</c:v>
                </c:pt>
                <c:pt idx="4">
                  <c:v>13.3</c:v>
                </c:pt>
                <c:pt idx="5">
                  <c:v>11.8</c:v>
                </c:pt>
                <c:pt idx="6">
                  <c:v>13.5</c:v>
                </c:pt>
                <c:pt idx="7">
                  <c:v>13</c:v>
                </c:pt>
                <c:pt idx="8">
                  <c:v>13.5</c:v>
                </c:pt>
                <c:pt idx="9">
                  <c:v>13</c:v>
                </c:pt>
                <c:pt idx="10">
                  <c:v>12.5</c:v>
                </c:pt>
                <c:pt idx="11">
                  <c:v>14</c:v>
                </c:pt>
                <c:pt idx="12">
                  <c:v>13.8</c:v>
                </c:pt>
                <c:pt idx="13">
                  <c:v>13.5</c:v>
                </c:pt>
                <c:pt idx="14">
                  <c:v>10.6</c:v>
                </c:pt>
                <c:pt idx="15">
                  <c:v>12.9</c:v>
                </c:pt>
                <c:pt idx="16">
                  <c:v>11.7</c:v>
                </c:pt>
                <c:pt idx="17" formatCode="0.0">
                  <c:v>13.5</c:v>
                </c:pt>
                <c:pt idx="18">
                  <c:v>11</c:v>
                </c:pt>
                <c:pt idx="19">
                  <c:v>10.5</c:v>
                </c:pt>
                <c:pt idx="20">
                  <c:v>14.1</c:v>
                </c:pt>
                <c:pt idx="21">
                  <c:v>12.5</c:v>
                </c:pt>
                <c:pt idx="22">
                  <c:v>8.5</c:v>
                </c:pt>
                <c:pt idx="23">
                  <c:v>13.5</c:v>
                </c:pt>
                <c:pt idx="24">
                  <c:v>9.5</c:v>
                </c:pt>
                <c:pt idx="25">
                  <c:v>10</c:v>
                </c:pt>
                <c:pt idx="26">
                  <c:v>10.1</c:v>
                </c:pt>
                <c:pt idx="27">
                  <c:v>11.33</c:v>
                </c:pt>
                <c:pt idx="28">
                  <c:v>9</c:v>
                </c:pt>
                <c:pt idx="29">
                  <c:v>10.4</c:v>
                </c:pt>
                <c:pt idx="30">
                  <c:v>8.5</c:v>
                </c:pt>
                <c:pt idx="31">
                  <c:v>8</c:v>
                </c:pt>
                <c:pt idx="32">
                  <c:v>8.5</c:v>
                </c:pt>
                <c:pt idx="33">
                  <c:v>11</c:v>
                </c:pt>
                <c:pt idx="34">
                  <c:v>10.5</c:v>
                </c:pt>
                <c:pt idx="35">
                  <c:v>10.7</c:v>
                </c:pt>
                <c:pt idx="36">
                  <c:v>12.9</c:v>
                </c:pt>
                <c:pt idx="37">
                  <c:v>13</c:v>
                </c:pt>
                <c:pt idx="38">
                  <c:v>10</c:v>
                </c:pt>
                <c:pt idx="39">
                  <c:v>8.6999999999999993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6F4-4D50-B5BF-8D5DF32594A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654350864"/>
        <c:axId val="1654355216"/>
      </c:barChart>
      <c:catAx>
        <c:axId val="1654350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54355216"/>
        <c:crosses val="autoZero"/>
        <c:auto val="1"/>
        <c:lblAlgn val="ctr"/>
        <c:lblOffset val="100"/>
        <c:noMultiLvlLbl val="0"/>
      </c:catAx>
      <c:valAx>
        <c:axId val="1654355216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654350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Взаимодействие</a:t>
            </a:r>
            <a:r>
              <a:rPr lang="ru-RU" baseline="0"/>
              <a:t> с семьей</a:t>
            </a:r>
            <a:endParaRPr lang="ru-RU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'[Лист Microsoft Excel2.xlsx]Лист1'!$A$1:$A$40</c:f>
              <c:strCache>
                <c:ptCount val="40"/>
                <c:pt idx="0">
                  <c:v> «Звездочка» пос. Школьное»</c:v>
                </c:pt>
                <c:pt idx="1">
                  <c:v>СП детский сад «Ручеёк» с. Денисовка</c:v>
                </c:pt>
                <c:pt idx="2">
                  <c:v>  «Родничок» с.Родниково»</c:v>
                </c:pt>
                <c:pt idx="3">
                  <c:v>«Сказка» с. Пожарское»</c:v>
                </c:pt>
                <c:pt idx="4">
                  <c:v> «Березка» с. Урожайное»</c:v>
                </c:pt>
                <c:pt idx="5">
                  <c:v> «Солнышко» с. Мирное»</c:v>
                </c:pt>
                <c:pt idx="6">
                  <c:v>«Солнышко» пгт. Гвардейское»  </c:v>
                </c:pt>
                <c:pt idx="7">
                  <c:v>«Солнышко» с. Мазанка» </c:v>
                </c:pt>
                <c:pt idx="8">
                  <c:v> «Флажок» пгт. Гвардейское»</c:v>
                </c:pt>
                <c:pt idx="9">
                  <c:v>«Ромашка» с. Константиновка» </c:v>
                </c:pt>
                <c:pt idx="10">
                  <c:v>«Мурзилка» с.Верхнекурганное»</c:v>
                </c:pt>
                <c:pt idx="11">
                  <c:v>"Золотой ключик"с. Мирное» </c:v>
                </c:pt>
                <c:pt idx="12">
                  <c:v> «Теремок» с. Краснолесье» </c:v>
                </c:pt>
                <c:pt idx="13">
                  <c:v>"Орленок» с.Чистенькое» </c:v>
                </c:pt>
                <c:pt idx="14">
                  <c:v> «Колосок» с. Скворцово» </c:v>
                </c:pt>
                <c:pt idx="15">
                  <c:v>«Аленушка» с. Чистенькое» </c:v>
                </c:pt>
                <c:pt idx="16">
                  <c:v> «Солнышко» с. Новоандреевка»</c:v>
                </c:pt>
                <c:pt idx="17">
                  <c:v> «Лесная сказка пгт. Молодежное»</c:v>
                </c:pt>
                <c:pt idx="18">
                  <c:v>«Тополек» с. Кольчугино» </c:v>
                </c:pt>
                <c:pt idx="19">
                  <c:v>"Золотые зернышки» с. Широкое» </c:v>
                </c:pt>
                <c:pt idx="20">
                  <c:v> «Вишенка» с. Красное» </c:v>
                </c:pt>
                <c:pt idx="21">
                  <c:v> «Кизиловская начальная школа-детский сад «Росинка»</c:v>
                </c:pt>
                <c:pt idx="22">
                  <c:v> «Теремок» с. Залесье» </c:v>
                </c:pt>
                <c:pt idx="23">
                  <c:v> «Колобок» с. Перово» </c:v>
                </c:pt>
                <c:pt idx="24">
                  <c:v> «Журавушка» с. Журавлевка» </c:v>
                </c:pt>
                <c:pt idx="25">
                  <c:v> «Гвоздичка» с. Солнечное» </c:v>
                </c:pt>
                <c:pt idx="26">
                  <c:v>«Солнышко» с. Прудовое</c:v>
                </c:pt>
                <c:pt idx="27">
                  <c:v>МБОУ «Партизанская школа им А.П. Богданова СП «Радуга»,</c:v>
                </c:pt>
                <c:pt idx="28">
                  <c:v>МБОУ «Партизанская школа СП «Солнышко»</c:v>
                </c:pt>
                <c:pt idx="29">
                  <c:v> «Теремок» пгт. Гвардейское» </c:v>
                </c:pt>
                <c:pt idx="30">
                  <c:v>СП «Ласточка»  «Теремок» пгт. Гвардейское»</c:v>
                </c:pt>
                <c:pt idx="31">
                  <c:v>«Светлячок» с. Трудовое</c:v>
                </c:pt>
                <c:pt idx="32">
                  <c:v>«Солнышко» с. Колодезное», </c:v>
                </c:pt>
                <c:pt idx="33">
                  <c:v> «Яблонька» с. Маленкое»</c:v>
                </c:pt>
                <c:pt idx="34">
                  <c:v> «Ляле» пгт. Молодежное» </c:v>
                </c:pt>
                <c:pt idx="35">
                  <c:v>«Теремок» с. Раздолье» </c:v>
                </c:pt>
                <c:pt idx="36">
                  <c:v>СП «Весна» МБОУ «Лицей» </c:v>
                </c:pt>
                <c:pt idx="37">
                  <c:v> «Василек» с. Доброе» </c:v>
                </c:pt>
                <c:pt idx="38">
                  <c:v>«Журавлик» с. Укромное» </c:v>
                </c:pt>
                <c:pt idx="39">
                  <c:v>«Николаевская школа» СП «Морячок»</c:v>
                </c:pt>
              </c:strCache>
            </c:strRef>
          </c:cat>
          <c:val>
            <c:numRef>
              <c:f>'[Лист Microsoft Excel2.xlsx]Лист1'!$B$1:$B$40</c:f>
              <c:numCache>
                <c:formatCode>General</c:formatCode>
                <c:ptCount val="40"/>
                <c:pt idx="0">
                  <c:v>4.5</c:v>
                </c:pt>
                <c:pt idx="1">
                  <c:v>3</c:v>
                </c:pt>
                <c:pt idx="2">
                  <c:v>4</c:v>
                </c:pt>
                <c:pt idx="3">
                  <c:v>4</c:v>
                </c:pt>
                <c:pt idx="4">
                  <c:v>5</c:v>
                </c:pt>
                <c:pt idx="5">
                  <c:v>4.5</c:v>
                </c:pt>
                <c:pt idx="6">
                  <c:v>4.5</c:v>
                </c:pt>
                <c:pt idx="7">
                  <c:v>5</c:v>
                </c:pt>
                <c:pt idx="8">
                  <c:v>3.5</c:v>
                </c:pt>
                <c:pt idx="9">
                  <c:v>5</c:v>
                </c:pt>
                <c:pt idx="10">
                  <c:v>4.5</c:v>
                </c:pt>
                <c:pt idx="11">
                  <c:v>4.5</c:v>
                </c:pt>
                <c:pt idx="12">
                  <c:v>4.5</c:v>
                </c:pt>
                <c:pt idx="13">
                  <c:v>4</c:v>
                </c:pt>
                <c:pt idx="14">
                  <c:v>3.5</c:v>
                </c:pt>
                <c:pt idx="15">
                  <c:v>4.5</c:v>
                </c:pt>
                <c:pt idx="16">
                  <c:v>3</c:v>
                </c:pt>
                <c:pt idx="17" formatCode="0.0">
                  <c:v>4.5</c:v>
                </c:pt>
                <c:pt idx="18">
                  <c:v>3</c:v>
                </c:pt>
                <c:pt idx="19">
                  <c:v>3</c:v>
                </c:pt>
                <c:pt idx="20">
                  <c:v>5</c:v>
                </c:pt>
                <c:pt idx="21">
                  <c:v>5</c:v>
                </c:pt>
                <c:pt idx="22">
                  <c:v>3.5</c:v>
                </c:pt>
                <c:pt idx="23">
                  <c:v>4.5</c:v>
                </c:pt>
                <c:pt idx="24">
                  <c:v>4.5</c:v>
                </c:pt>
                <c:pt idx="25">
                  <c:v>4</c:v>
                </c:pt>
                <c:pt idx="26">
                  <c:v>5</c:v>
                </c:pt>
                <c:pt idx="27">
                  <c:v>3.5</c:v>
                </c:pt>
                <c:pt idx="28">
                  <c:v>3</c:v>
                </c:pt>
                <c:pt idx="29">
                  <c:v>5</c:v>
                </c:pt>
                <c:pt idx="30">
                  <c:v>3</c:v>
                </c:pt>
                <c:pt idx="31">
                  <c:v>3.5</c:v>
                </c:pt>
                <c:pt idx="32">
                  <c:v>3</c:v>
                </c:pt>
                <c:pt idx="33">
                  <c:v>4</c:v>
                </c:pt>
                <c:pt idx="34">
                  <c:v>3</c:v>
                </c:pt>
                <c:pt idx="35">
                  <c:v>4</c:v>
                </c:pt>
                <c:pt idx="36">
                  <c:v>3</c:v>
                </c:pt>
                <c:pt idx="37">
                  <c:v>3</c:v>
                </c:pt>
                <c:pt idx="38">
                  <c:v>2</c:v>
                </c:pt>
                <c:pt idx="39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6F4-4D50-B5BF-8D5DF32594A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654359024"/>
        <c:axId val="1654361200"/>
      </c:barChart>
      <c:catAx>
        <c:axId val="1654359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54361200"/>
        <c:crosses val="autoZero"/>
        <c:auto val="1"/>
        <c:lblAlgn val="ctr"/>
        <c:lblOffset val="100"/>
        <c:noMultiLvlLbl val="0"/>
      </c:catAx>
      <c:valAx>
        <c:axId val="165436120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6543590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БЖД, здоровье, качество услуг по присмотру и уходу.</a:t>
            </a:r>
          </a:p>
        </c:rich>
      </c:tx>
      <c:layout>
        <c:manualLayout>
          <c:xMode val="edge"/>
          <c:yMode val="edge"/>
          <c:x val="9.9191122483975214E-2"/>
          <c:y val="1.45221791410279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Лист1!$A$1:$A$40</c:f>
              <c:strCache>
                <c:ptCount val="40"/>
                <c:pt idx="0">
                  <c:v> «Звездочка» пос. Школьное»</c:v>
                </c:pt>
                <c:pt idx="1">
                  <c:v>СП детский сад «Ручеёк» с. Денисовка</c:v>
                </c:pt>
                <c:pt idx="2">
                  <c:v>  «Родничок» с.Родниково»</c:v>
                </c:pt>
                <c:pt idx="3">
                  <c:v>«Сказка» с. Пожарское»</c:v>
                </c:pt>
                <c:pt idx="4">
                  <c:v> «Березка» с. Урожайное»</c:v>
                </c:pt>
                <c:pt idx="5">
                  <c:v> «Солнышко» с. Мирное»</c:v>
                </c:pt>
                <c:pt idx="6">
                  <c:v>«Солнышко» пгт. Гвардейское»  </c:v>
                </c:pt>
                <c:pt idx="7">
                  <c:v>«Солнышко» с. Мазанка» </c:v>
                </c:pt>
                <c:pt idx="8">
                  <c:v> «Флажок» пгт. Гвардейское»</c:v>
                </c:pt>
                <c:pt idx="9">
                  <c:v>«Ромашка» с. Константиновка» </c:v>
                </c:pt>
                <c:pt idx="10">
                  <c:v>«Мурзилка» с.Верхнекурганное»</c:v>
                </c:pt>
                <c:pt idx="11">
                  <c:v>"Золотой ключик"с. Мирное» </c:v>
                </c:pt>
                <c:pt idx="12">
                  <c:v> «Теремок» с. Краснолесье» </c:v>
                </c:pt>
                <c:pt idx="13">
                  <c:v>"Орленок» с.Чистенькое» </c:v>
                </c:pt>
                <c:pt idx="14">
                  <c:v> «Колосок» с. Скворцово» </c:v>
                </c:pt>
                <c:pt idx="15">
                  <c:v>«Аленушка» с. Чистенькое» </c:v>
                </c:pt>
                <c:pt idx="16">
                  <c:v> «Солнышко» с. Новоандреевка»</c:v>
                </c:pt>
                <c:pt idx="17">
                  <c:v> «Лесная сказка пгт. Молодежное»</c:v>
                </c:pt>
                <c:pt idx="18">
                  <c:v>«Тополек» с. Кольчугино» </c:v>
                </c:pt>
                <c:pt idx="19">
                  <c:v>"Золотые зернышки» с. Широкое» </c:v>
                </c:pt>
                <c:pt idx="20">
                  <c:v> «Вишенка» с. Красное» </c:v>
                </c:pt>
                <c:pt idx="21">
                  <c:v> «Кизиловская начальная школа-детский сад «Росинка»</c:v>
                </c:pt>
                <c:pt idx="22">
                  <c:v> «Теремок» с. Залесье» </c:v>
                </c:pt>
                <c:pt idx="23">
                  <c:v> «Колобок» с. Перово» </c:v>
                </c:pt>
                <c:pt idx="24">
                  <c:v> «Журавушка» с. Журавлевка» </c:v>
                </c:pt>
                <c:pt idx="25">
                  <c:v> «Гвоздичка» с. Солнечное» </c:v>
                </c:pt>
                <c:pt idx="26">
                  <c:v>«Солнышко» с. Прудовое</c:v>
                </c:pt>
                <c:pt idx="27">
                  <c:v>МБОУ «Партизанская школа им А.П. Богданова СП «Радуга»,</c:v>
                </c:pt>
                <c:pt idx="28">
                  <c:v>МБОУ «Партизанская школа СП «Солнышко»</c:v>
                </c:pt>
                <c:pt idx="29">
                  <c:v> «Теремок» пгт. Гвардейское» </c:v>
                </c:pt>
                <c:pt idx="30">
                  <c:v>СП «Ласточка»  «Теремок» пгт. Гвардейское»</c:v>
                </c:pt>
                <c:pt idx="31">
                  <c:v>«Светлячок» с. Трудовое</c:v>
                </c:pt>
                <c:pt idx="32">
                  <c:v>«Солнышко» с. Колодезное», </c:v>
                </c:pt>
                <c:pt idx="33">
                  <c:v> «Яблонька» с. Маленкое»</c:v>
                </c:pt>
                <c:pt idx="34">
                  <c:v> «Ляле» пгт. Молодежное» </c:v>
                </c:pt>
                <c:pt idx="35">
                  <c:v>«Теремок» с. Раздолье» </c:v>
                </c:pt>
                <c:pt idx="36">
                  <c:v>СП «Весна» МБОУ «Лицей» </c:v>
                </c:pt>
                <c:pt idx="37">
                  <c:v> «Василек» с. Доброе» </c:v>
                </c:pt>
                <c:pt idx="38">
                  <c:v>«Журавлик» с. Укромное» </c:v>
                </c:pt>
                <c:pt idx="39">
                  <c:v>«Николаевская школа» СП «Морячок»</c:v>
                </c:pt>
              </c:strCache>
            </c:strRef>
          </c:cat>
          <c:val>
            <c:numRef>
              <c:f>Лист1!$B$1:$B$40</c:f>
              <c:numCache>
                <c:formatCode>General</c:formatCode>
                <c:ptCount val="40"/>
                <c:pt idx="0">
                  <c:v>4</c:v>
                </c:pt>
                <c:pt idx="1">
                  <c:v>3</c:v>
                </c:pt>
                <c:pt idx="2">
                  <c:v>3.2</c:v>
                </c:pt>
                <c:pt idx="3">
                  <c:v>5</c:v>
                </c:pt>
                <c:pt idx="4">
                  <c:v>3.5</c:v>
                </c:pt>
                <c:pt idx="5">
                  <c:v>3.5</c:v>
                </c:pt>
                <c:pt idx="6">
                  <c:v>3.75</c:v>
                </c:pt>
                <c:pt idx="7">
                  <c:v>4</c:v>
                </c:pt>
                <c:pt idx="8">
                  <c:v>3.5</c:v>
                </c:pt>
                <c:pt idx="9">
                  <c:v>4</c:v>
                </c:pt>
                <c:pt idx="10">
                  <c:v>4</c:v>
                </c:pt>
                <c:pt idx="11">
                  <c:v>5</c:v>
                </c:pt>
                <c:pt idx="12">
                  <c:v>3.5</c:v>
                </c:pt>
                <c:pt idx="13">
                  <c:v>5</c:v>
                </c:pt>
                <c:pt idx="14">
                  <c:v>3</c:v>
                </c:pt>
                <c:pt idx="15">
                  <c:v>4.5</c:v>
                </c:pt>
                <c:pt idx="16">
                  <c:v>3.5</c:v>
                </c:pt>
                <c:pt idx="17" formatCode="0.0">
                  <c:v>4.5</c:v>
                </c:pt>
                <c:pt idx="18">
                  <c:v>3</c:v>
                </c:pt>
                <c:pt idx="19">
                  <c:v>3</c:v>
                </c:pt>
                <c:pt idx="20">
                  <c:v>2.5</c:v>
                </c:pt>
                <c:pt idx="21">
                  <c:v>3.5</c:v>
                </c:pt>
                <c:pt idx="22">
                  <c:v>3</c:v>
                </c:pt>
                <c:pt idx="23">
                  <c:v>3</c:v>
                </c:pt>
                <c:pt idx="24">
                  <c:v>3</c:v>
                </c:pt>
                <c:pt idx="25">
                  <c:v>2.5</c:v>
                </c:pt>
                <c:pt idx="26">
                  <c:v>4</c:v>
                </c:pt>
                <c:pt idx="27">
                  <c:v>3</c:v>
                </c:pt>
                <c:pt idx="28">
                  <c:v>2</c:v>
                </c:pt>
                <c:pt idx="29">
                  <c:v>3.5</c:v>
                </c:pt>
                <c:pt idx="30">
                  <c:v>3.5</c:v>
                </c:pt>
                <c:pt idx="31">
                  <c:v>3.5</c:v>
                </c:pt>
                <c:pt idx="32">
                  <c:v>3.5</c:v>
                </c:pt>
                <c:pt idx="33">
                  <c:v>3</c:v>
                </c:pt>
                <c:pt idx="34">
                  <c:v>3</c:v>
                </c:pt>
                <c:pt idx="35">
                  <c:v>3</c:v>
                </c:pt>
                <c:pt idx="36">
                  <c:v>2.7</c:v>
                </c:pt>
                <c:pt idx="37">
                  <c:v>4</c:v>
                </c:pt>
                <c:pt idx="38">
                  <c:v>2.5</c:v>
                </c:pt>
                <c:pt idx="39">
                  <c:v>3.5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6F4-4D50-B5BF-8D5DF32594A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654355760"/>
        <c:axId val="1654356848"/>
      </c:barChart>
      <c:catAx>
        <c:axId val="1654355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54356848"/>
        <c:crosses val="autoZero"/>
        <c:auto val="1"/>
        <c:lblAlgn val="ctr"/>
        <c:lblOffset val="100"/>
        <c:noMultiLvlLbl val="0"/>
      </c:catAx>
      <c:valAx>
        <c:axId val="1654356848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6543557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Управление качеством деятельности ДОУ.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4.2010499316915896E-2"/>
          <c:y val="8.8016371256315631E-2"/>
          <c:w val="0.95598900071561188"/>
          <c:h val="0.4113842373327198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Лист1!$A$1:$A$40</c:f>
              <c:strCache>
                <c:ptCount val="40"/>
                <c:pt idx="0">
                  <c:v> «Звездочка» пос. Школьное»</c:v>
                </c:pt>
                <c:pt idx="1">
                  <c:v>СП детский сад «Ручеёк» с. Денисовка</c:v>
                </c:pt>
                <c:pt idx="2">
                  <c:v>  «Родничок» с.Родниково»</c:v>
                </c:pt>
                <c:pt idx="3">
                  <c:v>«Сказка» с. Пожарское»</c:v>
                </c:pt>
                <c:pt idx="4">
                  <c:v> «Березка» с. Урожайное»</c:v>
                </c:pt>
                <c:pt idx="5">
                  <c:v> «Солнышко» с. Мирное»</c:v>
                </c:pt>
                <c:pt idx="6">
                  <c:v>«Солнышко» пгт. Гвардейское»  </c:v>
                </c:pt>
                <c:pt idx="7">
                  <c:v>«Солнышко» с. Мазанка» </c:v>
                </c:pt>
                <c:pt idx="8">
                  <c:v> «Флажок» пгт. Гвардейское»</c:v>
                </c:pt>
                <c:pt idx="9">
                  <c:v>«Ромашка» с. Константиновка» </c:v>
                </c:pt>
                <c:pt idx="10">
                  <c:v>«Мурзилка» с.Верхнекурганное»</c:v>
                </c:pt>
                <c:pt idx="11">
                  <c:v>"Золотой ключик"с. Мирное» </c:v>
                </c:pt>
                <c:pt idx="12">
                  <c:v> «Теремок» с. Краснолесье» </c:v>
                </c:pt>
                <c:pt idx="13">
                  <c:v>"Орленок» с.Чистенькое» </c:v>
                </c:pt>
                <c:pt idx="14">
                  <c:v> «Колосок» с. Скворцово» </c:v>
                </c:pt>
                <c:pt idx="15">
                  <c:v>«Аленушка» с. Чистенькое» </c:v>
                </c:pt>
                <c:pt idx="16">
                  <c:v> «Солнышко» с. Новоандреевка»</c:v>
                </c:pt>
                <c:pt idx="17">
                  <c:v> «Лесная сказка пгт. Молодежное»</c:v>
                </c:pt>
                <c:pt idx="18">
                  <c:v>«Тополек» с. Кольчугино» </c:v>
                </c:pt>
                <c:pt idx="19">
                  <c:v>"Золотые зернышки» с. Широкое» </c:v>
                </c:pt>
                <c:pt idx="20">
                  <c:v> «Вишенка» с. Красное» </c:v>
                </c:pt>
                <c:pt idx="21">
                  <c:v> «Кизиловская начальная школа-детский сад «Росинка»</c:v>
                </c:pt>
                <c:pt idx="22">
                  <c:v> «Теремок» с. Залесье» </c:v>
                </c:pt>
                <c:pt idx="23">
                  <c:v> «Колобок» с. Перово» </c:v>
                </c:pt>
                <c:pt idx="24">
                  <c:v> «Журавушка» с. Журавлевка» </c:v>
                </c:pt>
                <c:pt idx="25">
                  <c:v> «Гвоздичка» с. Солнечное» </c:v>
                </c:pt>
                <c:pt idx="26">
                  <c:v>«Солнышко» с. Прудовое</c:v>
                </c:pt>
                <c:pt idx="27">
                  <c:v>МБОУ «Партизанская школа им А.П. Богданова СП «Радуга»,</c:v>
                </c:pt>
                <c:pt idx="28">
                  <c:v>МБОУ «Партизанская школа СП «Солнышко»</c:v>
                </c:pt>
                <c:pt idx="29">
                  <c:v> «Теремок» пгт. Гвардейское» </c:v>
                </c:pt>
                <c:pt idx="30">
                  <c:v>СП «Ласточка»  «Теремок» пгт. Гвардейское»</c:v>
                </c:pt>
                <c:pt idx="31">
                  <c:v>«Светлячок» с. Трудовое</c:v>
                </c:pt>
                <c:pt idx="32">
                  <c:v>«Солнышко» с. Колодезное», </c:v>
                </c:pt>
                <c:pt idx="33">
                  <c:v> «Яблонька» с. Маленкое»</c:v>
                </c:pt>
                <c:pt idx="34">
                  <c:v> «Ляле» пгт. Молодежное» </c:v>
                </c:pt>
                <c:pt idx="35">
                  <c:v>«Теремок» с. Раздолье» </c:v>
                </c:pt>
                <c:pt idx="36">
                  <c:v>СП «Весна» МБОУ «Лицей» </c:v>
                </c:pt>
                <c:pt idx="37">
                  <c:v> «Василек» с. Доброе» </c:v>
                </c:pt>
                <c:pt idx="38">
                  <c:v>«Журавлик» с. Укромное» </c:v>
                </c:pt>
                <c:pt idx="39">
                  <c:v>«Николаевская школа» СП «Морячок»</c:v>
                </c:pt>
              </c:strCache>
            </c:strRef>
          </c:cat>
          <c:val>
            <c:numRef>
              <c:f>Лист1!$B$1:$B$40</c:f>
              <c:numCache>
                <c:formatCode>General</c:formatCode>
                <c:ptCount val="40"/>
                <c:pt idx="0">
                  <c:v>4</c:v>
                </c:pt>
                <c:pt idx="1">
                  <c:v>3</c:v>
                </c:pt>
                <c:pt idx="2">
                  <c:v>3.2</c:v>
                </c:pt>
                <c:pt idx="3">
                  <c:v>5</c:v>
                </c:pt>
                <c:pt idx="4">
                  <c:v>3.5</c:v>
                </c:pt>
                <c:pt idx="5">
                  <c:v>3.5</c:v>
                </c:pt>
                <c:pt idx="6">
                  <c:v>3.75</c:v>
                </c:pt>
                <c:pt idx="7">
                  <c:v>4</c:v>
                </c:pt>
                <c:pt idx="8">
                  <c:v>3.5</c:v>
                </c:pt>
                <c:pt idx="9">
                  <c:v>4</c:v>
                </c:pt>
                <c:pt idx="10">
                  <c:v>4</c:v>
                </c:pt>
                <c:pt idx="11">
                  <c:v>5</c:v>
                </c:pt>
                <c:pt idx="12">
                  <c:v>3.5</c:v>
                </c:pt>
                <c:pt idx="13">
                  <c:v>5</c:v>
                </c:pt>
                <c:pt idx="14">
                  <c:v>3</c:v>
                </c:pt>
                <c:pt idx="15">
                  <c:v>4.5</c:v>
                </c:pt>
                <c:pt idx="16">
                  <c:v>3.5</c:v>
                </c:pt>
                <c:pt idx="17" formatCode="0.0">
                  <c:v>4.5</c:v>
                </c:pt>
                <c:pt idx="18">
                  <c:v>3</c:v>
                </c:pt>
                <c:pt idx="19">
                  <c:v>3</c:v>
                </c:pt>
                <c:pt idx="20">
                  <c:v>2.5</c:v>
                </c:pt>
                <c:pt idx="21">
                  <c:v>3.5</c:v>
                </c:pt>
                <c:pt idx="22">
                  <c:v>3</c:v>
                </c:pt>
                <c:pt idx="23">
                  <c:v>3</c:v>
                </c:pt>
                <c:pt idx="24">
                  <c:v>3</c:v>
                </c:pt>
                <c:pt idx="25">
                  <c:v>2.5</c:v>
                </c:pt>
                <c:pt idx="26">
                  <c:v>4</c:v>
                </c:pt>
                <c:pt idx="27">
                  <c:v>3</c:v>
                </c:pt>
                <c:pt idx="28">
                  <c:v>2</c:v>
                </c:pt>
                <c:pt idx="29">
                  <c:v>3.5</c:v>
                </c:pt>
                <c:pt idx="30">
                  <c:v>3.5</c:v>
                </c:pt>
                <c:pt idx="31">
                  <c:v>3.5</c:v>
                </c:pt>
                <c:pt idx="32">
                  <c:v>3.5</c:v>
                </c:pt>
                <c:pt idx="33">
                  <c:v>3</c:v>
                </c:pt>
                <c:pt idx="34">
                  <c:v>3</c:v>
                </c:pt>
                <c:pt idx="35">
                  <c:v>3</c:v>
                </c:pt>
                <c:pt idx="36">
                  <c:v>2.7</c:v>
                </c:pt>
                <c:pt idx="37">
                  <c:v>4</c:v>
                </c:pt>
                <c:pt idx="38">
                  <c:v>2.5</c:v>
                </c:pt>
                <c:pt idx="39">
                  <c:v>3.5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6F4-4D50-B5BF-8D5DF32594A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659877840"/>
        <c:axId val="1511613360"/>
      </c:barChart>
      <c:catAx>
        <c:axId val="1659877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11613360"/>
        <c:crosses val="autoZero"/>
        <c:auto val="1"/>
        <c:lblAlgn val="ctr"/>
        <c:lblOffset val="100"/>
        <c:noMultiLvlLbl val="0"/>
      </c:catAx>
      <c:valAx>
        <c:axId val="151161336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659877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МБДОУ Симферопольского района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cat>
            <c:strRef>
              <c:f>Лист1!$A$2:$A$5</c:f>
              <c:strCache>
                <c:ptCount val="3"/>
                <c:pt idx="0">
                  <c:v>высокий уровень</c:v>
                </c:pt>
                <c:pt idx="1">
                  <c:v>средний уровень</c:v>
                </c:pt>
                <c:pt idx="2">
                  <c:v>низкий уровень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0.83499999999999996</c:v>
                </c:pt>
                <c:pt idx="1">
                  <c:v>0.66100000000000003</c:v>
                </c:pt>
                <c:pt idx="2" formatCode="General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3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4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5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6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7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7D9CB5-8057-4D8D-AFAC-2FB9DA334720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16E833-C954-4D07-9BEF-91CE5C6323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391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Ноябрь, 2018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6E833-C954-4D07-9BEF-91CE5C6323B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744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Содержание методических рекомендаций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6E833-C954-4D07-9BEF-91CE5C6323B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356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Интерактивная песочница пол панель стол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6E833-C954-4D07-9BEF-91CE5C6323B6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510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18.08.2022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235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5975-97EE-43A0-B42A-4C925E17FE4D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AC55A-790B-4C6E-B2B6-72E2AF9C0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037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5975-97EE-43A0-B42A-4C925E17FE4D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AC55A-790B-4C6E-B2B6-72E2AF9C0E3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75132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5975-97EE-43A0-B42A-4C925E17FE4D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AC55A-790B-4C6E-B2B6-72E2AF9C0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708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5975-97EE-43A0-B42A-4C925E17FE4D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AC55A-790B-4C6E-B2B6-72E2AF9C0E3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58613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5975-97EE-43A0-B42A-4C925E17FE4D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AC55A-790B-4C6E-B2B6-72E2AF9C0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3960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18.08.2022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5932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18.08.2022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412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18.08.2022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839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18.08.2022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03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18.08.2022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79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18.08.2022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580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18.08.2022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721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18.08.2022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321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18.08.2022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634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18.08.2022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5263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C65975-97EE-43A0-B42A-4C925E17FE4D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E1AC55A-790B-4C6E-B2B6-72E2AF9C0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770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1475656" y="1988841"/>
            <a:ext cx="6734552" cy="1627292"/>
            <a:chOff x="1981937" y="3725394"/>
            <a:chExt cx="6232516" cy="1404743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981937" y="3725394"/>
              <a:ext cx="6232516" cy="127528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187089" y="4741066"/>
              <a:ext cx="5084703" cy="3890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70C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827584" y="243513"/>
            <a:ext cx="8064896" cy="590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8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ОБРАЗОВАТЕЛЬНОЕ УЧРЕЖДЕНИЕ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 ОБРАЗОВАНИЯ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ДЕТСКОГО И ЮНОШЕСКОГО ТВОРЧЕСТВА»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ru-RU" sz="20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Итоги проведения мониторинга оценки качества </a:t>
            </a:r>
          </a:p>
          <a:p>
            <a:pPr algn="ctr">
              <a:lnSpc>
                <a:spcPct val="106000"/>
              </a:lnSpc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ru-RU" sz="20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дошкольного образования в МБДОУ Симферопольского района </a:t>
            </a:r>
          </a:p>
          <a:p>
            <a:pPr algn="ctr">
              <a:lnSpc>
                <a:spcPct val="106000"/>
              </a:lnSpc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ru-RU" sz="20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 2021-2022 учебный год</a:t>
            </a:r>
            <a:endParaRPr lang="ru-RU" sz="20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 МБОУ ДО «ЦДЮТ» 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Эмираметова И.В.</a:t>
            </a:r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июнь, 2022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5"/>
          <p:cNvSpPr>
            <a:spLocks noGrp="1"/>
          </p:cNvSpPr>
          <p:nvPr>
            <p:ph type="title"/>
          </p:nvPr>
        </p:nvSpPr>
        <p:spPr>
          <a:xfrm>
            <a:off x="899592" y="1196752"/>
            <a:ext cx="5976664" cy="1296144"/>
          </a:xfrm>
          <a:prstGeom prst="homePlate">
            <a:avLst>
              <a:gd name="adj" fmla="val 47223"/>
            </a:avLst>
          </a:prstGeom>
          <a:solidFill>
            <a:schemeClr val="bg2"/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    Программа развития – 36 ДОУ (90%)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8" name="Заголовок 5"/>
          <p:cNvSpPr txBox="1">
            <a:spLocks/>
          </p:cNvSpPr>
          <p:nvPr/>
        </p:nvSpPr>
        <p:spPr>
          <a:xfrm>
            <a:off x="1187624" y="2852936"/>
            <a:ext cx="6300700" cy="1187329"/>
          </a:xfrm>
          <a:prstGeom prst="homePlate">
            <a:avLst/>
          </a:prstGeom>
          <a:solidFill>
            <a:schemeClr val="bg2"/>
          </a:solidFill>
          <a:ln w="2540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3284984"/>
            <a:ext cx="57426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100% разработаны и утверждены годовые планы</a:t>
            </a:r>
            <a:endParaRPr lang="ru-RU" b="1" dirty="0"/>
          </a:p>
        </p:txBody>
      </p:sp>
      <p:sp>
        <p:nvSpPr>
          <p:cNvPr id="11" name="Заголовок 5"/>
          <p:cNvSpPr txBox="1">
            <a:spLocks/>
          </p:cNvSpPr>
          <p:nvPr/>
        </p:nvSpPr>
        <p:spPr>
          <a:xfrm>
            <a:off x="2483768" y="4472313"/>
            <a:ext cx="5472608" cy="1121789"/>
          </a:xfrm>
          <a:prstGeom prst="homePlate">
            <a:avLst>
              <a:gd name="adj" fmla="val 47223"/>
            </a:avLst>
          </a:prstGeom>
          <a:solidFill>
            <a:schemeClr val="bg2"/>
          </a:solidFill>
          <a:ln w="2540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chemeClr val="tx1"/>
                </a:solidFill>
              </a:rPr>
              <a:t>100% разработаны и утверждены рабочие программы педагогов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47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3228647"/>
              </p:ext>
            </p:extLst>
          </p:nvPr>
        </p:nvGraphicFramePr>
        <p:xfrm>
          <a:off x="395536" y="574241"/>
          <a:ext cx="6698704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6554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34616" y="997411"/>
            <a:ext cx="2298706" cy="3400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228600" algn="just">
              <a:lnSpc>
                <a:spcPct val="115000"/>
              </a:lnSpc>
            </a:pPr>
            <a:r>
              <a:rPr lang="ru-RU" sz="1400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включает 5 критериев:</a:t>
            </a:r>
            <a:endParaRPr lang="ru-RU" sz="1100" b="1" i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075414" y="1409866"/>
            <a:ext cx="6098194" cy="67714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Образовательная область «Познавательное развитие»</a:t>
            </a:r>
            <a:endParaRPr lang="ru-RU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929630" y="3152463"/>
            <a:ext cx="6111504" cy="75964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О.О. «Физическое развитие»</a:t>
            </a:r>
            <a:endParaRPr lang="ru-RU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027000" y="3995473"/>
            <a:ext cx="6098194" cy="75964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О.О. «Речевое развитие»</a:t>
            </a:r>
            <a:endParaRPr lang="ru-RU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081110" y="4827475"/>
            <a:ext cx="5989974" cy="77586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О.О. «Художественно-эстетическое развитие»</a:t>
            </a:r>
            <a:endParaRPr lang="ru-RU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112707" y="5681493"/>
            <a:ext cx="6098194" cy="75964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О.О. «Социально-коммуникативное развитие»</a:t>
            </a:r>
            <a:endParaRPr lang="ru-RU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1691680" y="1988840"/>
            <a:ext cx="0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Заголовок 1"/>
          <p:cNvSpPr txBox="1">
            <a:spLocks/>
          </p:cNvSpPr>
          <p:nvPr/>
        </p:nvSpPr>
        <p:spPr>
          <a:xfrm>
            <a:off x="907977" y="427038"/>
            <a:ext cx="6423728" cy="7060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Качество содержания образовательной деятельности в ДОУ с учетом реализации О.О.ФГОС ДО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096835" y="2465551"/>
            <a:ext cx="1189689" cy="53802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sz="1100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Чек-лист</a:t>
            </a:r>
            <a:endParaRPr lang="ru-RU" sz="1100" i="1" dirty="0">
              <a:ln w="317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473214" y="2444778"/>
            <a:ext cx="864096" cy="54346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sz="1000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РППС группы</a:t>
            </a:r>
            <a:endParaRPr lang="ru-RU" sz="1000" i="1" dirty="0">
              <a:ln w="317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553334" y="2457430"/>
            <a:ext cx="864096" cy="53952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sz="1000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УМК</a:t>
            </a:r>
            <a:endParaRPr lang="ru-RU" sz="1000" i="1" dirty="0">
              <a:ln w="317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493696" y="2448388"/>
            <a:ext cx="1231890" cy="54856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ctr">
              <a:lnSpc>
                <a:spcPct val="115000"/>
              </a:lnSpc>
            </a:pPr>
            <a:r>
              <a:rPr lang="ru-RU" sz="1000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вне ОД</a:t>
            </a:r>
            <a:endParaRPr lang="ru-RU" sz="1000" i="1" dirty="0">
              <a:ln w="317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731882" y="2448388"/>
            <a:ext cx="1393312" cy="5485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ctr">
              <a:lnSpc>
                <a:spcPct val="115000"/>
              </a:lnSpc>
            </a:pPr>
            <a:r>
              <a:rPr lang="ru-RU" sz="1000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Инновационные технологии</a:t>
            </a:r>
            <a:endParaRPr lang="ru-RU" sz="1000" i="1" dirty="0">
              <a:ln w="317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4" name="Прямая со стрелкой 23"/>
          <p:cNvCxnSpPr>
            <a:endCxn id="19" idx="0"/>
          </p:cNvCxnSpPr>
          <p:nvPr/>
        </p:nvCxnSpPr>
        <p:spPr>
          <a:xfrm>
            <a:off x="2905262" y="2078297"/>
            <a:ext cx="0" cy="3664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endCxn id="20" idx="0"/>
          </p:cNvCxnSpPr>
          <p:nvPr/>
        </p:nvCxnSpPr>
        <p:spPr>
          <a:xfrm flipH="1">
            <a:off x="3985382" y="2097838"/>
            <a:ext cx="10554" cy="3595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endCxn id="21" idx="0"/>
          </p:cNvCxnSpPr>
          <p:nvPr/>
        </p:nvCxnSpPr>
        <p:spPr>
          <a:xfrm>
            <a:off x="5106154" y="2055137"/>
            <a:ext cx="3487" cy="3932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endCxn id="22" idx="0"/>
          </p:cNvCxnSpPr>
          <p:nvPr/>
        </p:nvCxnSpPr>
        <p:spPr>
          <a:xfrm>
            <a:off x="6428538" y="1988840"/>
            <a:ext cx="0" cy="4595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764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792718"/>
              </p:ext>
            </p:extLst>
          </p:nvPr>
        </p:nvGraphicFramePr>
        <p:xfrm>
          <a:off x="395536" y="609600"/>
          <a:ext cx="6768752" cy="5432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0128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57200" lvl="0" defTabSz="9144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</a:t>
            </a:r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Качество </a:t>
            </a:r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образовательных условий (кадровые условия, развивающая предметно-пространственная среда психолого-педагогические условия)</a:t>
            </a: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4.1. Кадровые условия:</a:t>
            </a: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71600" y="2636912"/>
            <a:ext cx="7056784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100% укомплектованность педагогическими кадрами – 21 ДОУ</a:t>
            </a:r>
            <a:endParaRPr lang="ru-RU" i="1" dirty="0">
              <a:ln w="317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71600" y="3739468"/>
            <a:ext cx="7056784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среднем 78 % укомплектованности – 17 ДОУ</a:t>
            </a:r>
            <a:endParaRPr lang="ru-RU" i="1" dirty="0">
              <a:ln w="317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71600" y="4761746"/>
            <a:ext cx="7056784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50 % укомплектованности – 2 ДОУ</a:t>
            </a:r>
            <a:endParaRPr lang="ru-RU" i="1" dirty="0">
              <a:ln w="317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476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04664"/>
            <a:ext cx="4464496" cy="37112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31694" y="552116"/>
            <a:ext cx="6577489" cy="88207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Симферопольский район – 541 педагог</a:t>
            </a:r>
            <a:endParaRPr lang="ru-RU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1266168" y="1621044"/>
            <a:ext cx="2880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6344637" y="1483613"/>
            <a:ext cx="2880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3793155" y="1621044"/>
            <a:ext cx="2880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14026" y="2317877"/>
            <a:ext cx="1656185" cy="11961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Высшее образование</a:t>
            </a:r>
            <a:endParaRPr lang="ru-RU" i="1" dirty="0">
              <a:ln w="317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741010" y="2216734"/>
            <a:ext cx="1495286" cy="12681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sz="1400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Среднее</a:t>
            </a:r>
            <a:endParaRPr lang="ru-RU" sz="1400" i="1" dirty="0">
              <a:ln w="317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155123" y="2298726"/>
            <a:ext cx="1656184" cy="11895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i="1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Средне-специальное </a:t>
            </a:r>
            <a:r>
              <a:rPr lang="ru-RU" i="1" dirty="0">
                <a:ln w="3175">
                  <a:solidFill>
                    <a:prstClr val="black"/>
                  </a:solidFill>
                  <a:prstDash val="solid"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образование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1331640" y="3595605"/>
            <a:ext cx="2880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3820439" y="3584835"/>
            <a:ext cx="2880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6358542" y="3584835"/>
            <a:ext cx="2880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50653" y="4149080"/>
            <a:ext cx="1049095" cy="7954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sz="2000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75%</a:t>
            </a:r>
            <a:endParaRPr lang="ru-RU" sz="2000" i="1" dirty="0">
              <a:ln w="317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929163" y="4149080"/>
            <a:ext cx="1126462" cy="7954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sz="2000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3,5%</a:t>
            </a:r>
            <a:endParaRPr lang="ru-RU" sz="2000" i="1" dirty="0">
              <a:ln w="317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436526" y="4149080"/>
            <a:ext cx="1055859" cy="7954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sz="2000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25%</a:t>
            </a:r>
            <a:endParaRPr lang="ru-RU" sz="2000" i="1" dirty="0">
              <a:ln w="317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24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09599" y="609600"/>
            <a:ext cx="6914729" cy="13208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ctr">
              <a:lnSpc>
                <a:spcPct val="115000"/>
              </a:lnSpc>
            </a:pP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Качественный состав </a:t>
            </a:r>
            <a:b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педагогических работников МБДОУ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53614" y="2432004"/>
            <a:ext cx="2378225" cy="11243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20000"/>
          </a:bodyPr>
          <a:lstStyle/>
          <a:p>
            <a:pPr lvl="0" indent="0" algn="just">
              <a:lnSpc>
                <a:spcPct val="115000"/>
              </a:lnSpc>
              <a:buNone/>
            </a:pPr>
            <a:r>
              <a:rPr lang="ru-RU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Высшая </a:t>
            </a:r>
          </a:p>
          <a:p>
            <a:pPr lvl="0" indent="0" algn="just">
              <a:lnSpc>
                <a:spcPct val="115000"/>
              </a:lnSpc>
              <a:buNone/>
            </a:pPr>
            <a:r>
              <a:rPr lang="ru-RU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квалификационная  категория</a:t>
            </a:r>
            <a:endParaRPr lang="ru-RU" i="1" dirty="0">
              <a:ln w="317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47629" y="2444440"/>
            <a:ext cx="2520280" cy="11961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Первая квалификационная категория</a:t>
            </a:r>
            <a:endParaRPr lang="ru-RU" i="1" dirty="0">
              <a:ln w="317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2051720" y="1927948"/>
            <a:ext cx="2880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5603555" y="1935392"/>
            <a:ext cx="2880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50653" y="4149080"/>
            <a:ext cx="1389099" cy="7954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sz="2000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9,4 %</a:t>
            </a:r>
            <a:endParaRPr lang="ru-RU" sz="2000" i="1" dirty="0">
              <a:ln w="317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603555" y="4149080"/>
            <a:ext cx="1232995" cy="7954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sz="2000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21%</a:t>
            </a:r>
            <a:endParaRPr lang="ru-RU" sz="2000" i="1" dirty="0">
              <a:ln w="317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1501186" y="3636418"/>
            <a:ext cx="2880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6076036" y="3645024"/>
            <a:ext cx="2880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1942726" y="4989267"/>
            <a:ext cx="1846678" cy="9361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3853079" y="4944570"/>
            <a:ext cx="1967659" cy="10047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3158530" y="5938086"/>
            <a:ext cx="1389099" cy="7954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sz="2000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30,4 %</a:t>
            </a:r>
            <a:endParaRPr lang="ru-RU" sz="2000" i="1" dirty="0">
              <a:ln w="317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51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6090253"/>
              </p:ext>
            </p:extLst>
          </p:nvPr>
        </p:nvGraphicFramePr>
        <p:xfrm>
          <a:off x="616915" y="332657"/>
          <a:ext cx="6619381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8548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443136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Взаимодействие с семьёй.</a:t>
            </a:r>
            <a:endPara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9629" y="5229200"/>
            <a:ext cx="6027683" cy="1748267"/>
          </a:xfrm>
        </p:spPr>
        <p:txBody>
          <a:bodyPr>
            <a:normAutofit/>
          </a:bodyPr>
          <a:lstStyle/>
          <a:p>
            <a:pPr indent="0" algn="just">
              <a:lnSpc>
                <a:spcPct val="115000"/>
              </a:lnSpc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09598" y="990340"/>
            <a:ext cx="2522241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228600" algn="just" defTabSz="457200">
              <a:lnSpc>
                <a:spcPct val="115000"/>
              </a:lnSpc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критериев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400" b="1" i="1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09598" y="1493731"/>
            <a:ext cx="6842722" cy="67714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семей непосредственно в образовательную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деятельность;</a:t>
            </a:r>
            <a:endParaRPr lang="ru-RU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06254" y="2318293"/>
            <a:ext cx="7202762" cy="1082359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повышение компетентности родителей (законных представителей) в вопросах развития и образования детей;</a:t>
            </a:r>
            <a:endParaRPr lang="ru-RU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52431" y="3513192"/>
            <a:ext cx="7182078" cy="103718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algn="just" defTabSz="457200">
              <a:lnSpc>
                <a:spcPct val="115000"/>
              </a:lnSpc>
              <a:spcBef>
                <a:spcPts val="1000"/>
              </a:spcBef>
              <a:buClr>
                <a:srgbClr val="5FCBEF"/>
              </a:buClr>
              <a:buSzPct val="80000"/>
            </a:pP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психолого-психологической поддержки семьи (законных представителей) в вопросах развития и образования детей;</a:t>
            </a:r>
            <a:endParaRPr lang="ru-RU" sz="12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90730" y="4662915"/>
            <a:ext cx="7202762" cy="1082359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algn="just" defTabSz="457200">
              <a:lnSpc>
                <a:spcPct val="115000"/>
              </a:lnSpc>
              <a:spcBef>
                <a:spcPts val="1000"/>
              </a:spcBef>
              <a:buClr>
                <a:srgbClr val="5FCBEF"/>
              </a:buClr>
              <a:buSzPct val="80000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удовлетворенность семьи образовательными услугами;</a:t>
            </a:r>
            <a:endParaRPr lang="ru-RU" sz="14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44219" y="5820817"/>
            <a:ext cx="7090290" cy="103718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algn="just" defTabSz="457200">
              <a:lnSpc>
                <a:spcPct val="115000"/>
              </a:lnSpc>
              <a:spcBef>
                <a:spcPts val="1000"/>
              </a:spcBef>
              <a:buClr>
                <a:srgbClr val="5FCBEF"/>
              </a:buClr>
              <a:buSzPct val="80000"/>
            </a:pPr>
            <a:r>
              <a:rPr lang="ru-RU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реализация потребности в дополнительных услугах в дошкольном учреждении</a:t>
            </a:r>
            <a:endParaRPr lang="ru-RU" sz="14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72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 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Консультативный центр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			</a:t>
            </a:r>
            <a:endParaRPr lang="ru-RU" dirty="0"/>
          </a:p>
        </p:txBody>
      </p:sp>
      <p:sp>
        <p:nvSpPr>
          <p:cNvPr id="4" name="Двойная стрелка влево/вверх 3"/>
          <p:cNvSpPr/>
          <p:nvPr/>
        </p:nvSpPr>
        <p:spPr>
          <a:xfrm rot="13496739">
            <a:off x="2996027" y="1350658"/>
            <a:ext cx="1783797" cy="1780416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683568" y="2585908"/>
            <a:ext cx="2448272" cy="768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prstClr val="black">
                    <a:lumMod val="75000"/>
                    <a:lumOff val="25000"/>
                  </a:prstClr>
                </a:solidFill>
              </a:rPr>
              <a:t>75 % организован	</a:t>
            </a: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717980" y="2585908"/>
            <a:ext cx="2448272" cy="768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</a:rPr>
              <a:t>25% не организован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347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27784" y="4941168"/>
            <a:ext cx="43924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59632" y="548680"/>
            <a:ext cx="7272808" cy="5645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Нормативно-правовая основа проведения мониторинга оценки качества дошкольного образования</a:t>
            </a:r>
            <a:endParaRPr lang="ru-RU" sz="16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Приказ Министерства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образования, науки и молодежи Республики Крым №1093 от 25.06.2021  «Об утверждении показателей мониторинга оценки качества дошкольного образования в Республике Крым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 1094 от 25.06.2021 «Об утверждении Порядка по организации и проведению мониторинга оценки качества дошкольного образования в Республике Крым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»; 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1646 от 20.10.2021 «Об утверждении Плана мероприятий («Дорожной карты») по реализации региональных механизмов управления качеством образования в Республике Крым на 2022 год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»; 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2094 от 30.12.2021 «О внесении изменений в приказ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Министерства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образования науки и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молодежи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Республики Крым от 25.06.2021 №1095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 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Приказ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управления образования администрации Симферопольского района от 01.07.2021 № 573 «Об утверждении показателей мониторинга оценки качества ДОУ в Симферопольском районе», </a:t>
            </a: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от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18.05.2022 № 472 «О внесении изменений в приказ управления образования от 01.07.2021 № 569 «Об утверждении Положения об организации и проведения мониторинга оценки качества дошкольного образования в Симферопольском районе»,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1400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от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01.07.2021 № 573 «Об утверждении Порядка по организации и проведению мониторинга оценки качества дошкольного образования в Симферопольском районе», от 20.05.2022 № 482 «О проведении мониторинга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оценки качества дошкольного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образования в Симферопольском районе в 2021-2022 учебном году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endParaRPr lang="ru-RU" sz="1400" b="1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Дополнительное образование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43808" y="1340768"/>
            <a:ext cx="221054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2088 детей                (от 5 до 7 лет)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43808" y="2559082"/>
            <a:ext cx="2210544" cy="10469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 ДОУ – нет лицензии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43808" y="3909991"/>
            <a:ext cx="2210544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Вакансия - 7 ДОУ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12769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9335588"/>
              </p:ext>
            </p:extLst>
          </p:nvPr>
        </p:nvGraphicFramePr>
        <p:xfrm>
          <a:off x="591731" y="609600"/>
          <a:ext cx="6448426" cy="44576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2015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БДЖ, здоровье, качество услуг по присмотру и уходу</a:t>
            </a:r>
            <a:endPara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075414" y="1409866"/>
            <a:ext cx="6098194" cy="67714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Наличие региональной системы льгот по родительской плате за присмотр и уход за детьми;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050006" y="2354058"/>
            <a:ext cx="6098194" cy="9040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Доля родителей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законных представителей) детей дошкольного возраста в регионе, имеющих льготы п оплате от общего числа детей, посещающих ДОУ;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962776" y="5170126"/>
            <a:ext cx="6210831" cy="157124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План работы по пропаганде и обучению навыкам здорового образа жизни с участниками образовательных отношений, требованиям охраны труда; Порядок использования инфраструктуры физкультурно-оздоровительной направленности</a:t>
            </a:r>
            <a:endParaRPr lang="ru-RU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075414" y="3439927"/>
            <a:ext cx="6098194" cy="67714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Предписания надзорных органов и мероприятия по их устранению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075414" y="4321927"/>
            <a:ext cx="6098194" cy="67714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Наличие паспорта безопасности (сроки, согласованность);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609598" y="2160590"/>
            <a:ext cx="656400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45973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3492145"/>
              </p:ext>
            </p:extLst>
          </p:nvPr>
        </p:nvGraphicFramePr>
        <p:xfrm>
          <a:off x="539552" y="692696"/>
          <a:ext cx="6552728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975283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lvl="0" algn="ctr">
              <a:lnSpc>
                <a:spcPct val="115000"/>
              </a:lnSpc>
              <a:spcBef>
                <a:spcPts val="1000"/>
              </a:spcBef>
              <a:buClr>
                <a:srgbClr val="5FCBEF"/>
              </a:buClr>
              <a:buSzPct val="80000"/>
            </a:pP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Управление качеством деятельности ДОУ.</a:t>
            </a: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Показатель </a:t>
            </a:r>
            <a:r>
              <a:rPr lang="ru-RU" sz="14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включает 5 критериев:</a:t>
            </a:r>
            <a:r>
              <a:rPr lang="ru-RU" sz="14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270510" algn="just">
              <a:lnSpc>
                <a:spcPct val="115000"/>
              </a:lnSpc>
            </a:pPr>
            <a:endParaRPr lang="ru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70510" algn="just">
              <a:lnSpc>
                <a:spcPct val="115000"/>
              </a:lnSpc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70510" algn="just">
              <a:lnSpc>
                <a:spcPct val="115000"/>
              </a:lnSpc>
            </a:pPr>
            <a:endParaRPr lang="ru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70510" algn="just">
              <a:lnSpc>
                <a:spcPct val="115000"/>
              </a:lnSpc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70510" algn="just">
              <a:lnSpc>
                <a:spcPct val="115000"/>
              </a:lnSpc>
            </a:pPr>
            <a:endParaRPr lang="ru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827584" y="5559587"/>
            <a:ext cx="6571984" cy="84899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algn="just" defTabSz="457200">
              <a:lnSpc>
                <a:spcPct val="115000"/>
              </a:lnSpc>
              <a:spcBef>
                <a:spcPts val="1000"/>
              </a:spcBef>
              <a:buClr>
                <a:srgbClr val="5FCBEF"/>
              </a:buClr>
              <a:buSzPct val="80000"/>
            </a:pP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инновационные площадки, имеющие официальный статус.</a:t>
            </a:r>
            <a:endParaRPr lang="ru-RU" sz="14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09599" y="1243912"/>
            <a:ext cx="6789970" cy="124258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270510" algn="just" defTabSz="457200">
              <a:lnSpc>
                <a:spcPct val="115000"/>
              </a:lnSpc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ru-RU" sz="140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процент доступности дошкольного образования для детей: от 2 мес. до 3 лет, зафиксированный (государственной) программой; с 3 до 7 (8) лет, зафиксированный (государственной) программой;</a:t>
            </a:r>
            <a:endParaRPr lang="ru-RU" sz="14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83568" y="3586789"/>
            <a:ext cx="6619246" cy="67714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algn="just" defTabSz="457200">
              <a:lnSpc>
                <a:spcPct val="115000"/>
              </a:lnSpc>
              <a:spcBef>
                <a:spcPts val="1000"/>
              </a:spcBef>
              <a:buClr>
                <a:srgbClr val="5FCBEF"/>
              </a:buClr>
              <a:buSzPct val="80000"/>
            </a:pP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кадровый резерв руководящего состава, обучение;</a:t>
            </a:r>
            <a:endParaRPr lang="ru-RU" sz="14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09599" y="2610267"/>
            <a:ext cx="6789969" cy="84084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algn="just" defTabSz="457200">
              <a:lnSpc>
                <a:spcPct val="115000"/>
              </a:lnSpc>
              <a:spcBef>
                <a:spcPts val="1000"/>
              </a:spcBef>
              <a:buClr>
                <a:srgbClr val="5FCBEF"/>
              </a:buClr>
              <a:buSzPct val="80000"/>
            </a:pP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количество вновь созданных, реорганизованных и ликвидированных мест для детей в дошкольных образовательных организациях;</a:t>
            </a:r>
            <a:endParaRPr lang="ru-RU" sz="14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55577" y="4453420"/>
            <a:ext cx="6629184" cy="91667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algn="just" defTabSz="457200">
              <a:lnSpc>
                <a:spcPct val="115000"/>
              </a:lnSpc>
              <a:spcBef>
                <a:spcPts val="1000"/>
              </a:spcBef>
              <a:buClr>
                <a:srgbClr val="5FCBEF"/>
              </a:buClr>
              <a:buSzPct val="80000"/>
            </a:pP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созданы вариативные формы дошкольного образования для детей от 2 мес. до 7 (8) лет;</a:t>
            </a:r>
            <a:endParaRPr lang="ru-RU" sz="14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6117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 доступности дошкольного образования:</a:t>
            </a:r>
            <a:b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3 до 7 лет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98% ;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2до 3 лет – 70%; </a:t>
            </a:r>
            <a:r>
              <a:rPr lang="ru-RU" sz="2000" b="1" dirty="0">
                <a:solidFill>
                  <a:srgbClr val="5FCBE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5FCBE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930400"/>
            <a:ext cx="7272808" cy="4162896"/>
          </a:xfrm>
        </p:spPr>
        <p:txBody>
          <a:bodyPr>
            <a:normAutofit/>
          </a:bodyPr>
          <a:lstStyle/>
          <a:p>
            <a:pPr indent="450215"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Количество вновь созданных, реорганизованных и ликвидированных мест для детей в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ДОУ:</a:t>
            </a:r>
            <a:r>
              <a:rPr lang="ru-RU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создано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2021-2022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уч.год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3 ДОУ (СП «Акварель», «Гармония» МБОУ «Лицей» , «Ляле»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Молодежное», количество созданных мест -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770 мест;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Дополнительные места после капитального ремонта групповых помещений «Солнышко» с. Мазанка» (2 группы, 50 мест); «Теремок»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Гвардейское» (20 мест).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Кадровый резерв сформирован в 35 ДОУ (87,5%).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     В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30 (75%) ДОУ организованы вариативные формы дошкольного образования в виде консультативных центров, групп кратковременного пребывания, комбинированных, компенсирующих групп.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20809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3491489"/>
              </p:ext>
            </p:extLst>
          </p:nvPr>
        </p:nvGraphicFramePr>
        <p:xfrm>
          <a:off x="395536" y="609601"/>
          <a:ext cx="6768752" cy="57717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31161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indent="449580">
              <a:lnSpc>
                <a:spcPct val="107000"/>
              </a:lnSpc>
              <a:spcAft>
                <a:spcPts val="0"/>
              </a:spcAft>
            </a:pP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Вывод: 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40 МБДОУ Симферопольского района – высокий уровень качества дошкольного образования в 29 ДОУ (в среднем по муниципалитету 54,3 балла – 83,5%); средний уровень – 11 ДОУ (43 балла – 66,1%), низкого уровня нет.</a:t>
            </a: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  <p:graphicFrame>
        <p:nvGraphicFramePr>
          <p:cNvPr id="12" name="Объект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4813457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273128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narVert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501399"/>
              </p:ext>
            </p:extLst>
          </p:nvPr>
        </p:nvGraphicFramePr>
        <p:xfrm>
          <a:off x="467544" y="404664"/>
          <a:ext cx="8136904" cy="5976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524703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5834609" cy="44313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Ряд недостатков по результатам МКДО: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8520" y="1196752"/>
            <a:ext cx="7704856" cy="5472608"/>
          </a:xfrm>
        </p:spPr>
        <p:txBody>
          <a:bodyPr>
            <a:normAutofit fontScale="62500" lnSpcReduction="20000"/>
          </a:bodyPr>
          <a:lstStyle/>
          <a:p>
            <a:pPr indent="449580" algn="just">
              <a:lnSpc>
                <a:spcPct val="107000"/>
              </a:lnSpc>
            </a:pP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отсутствие разработанной Программы развития в 4 МБДОУ района;</a:t>
            </a:r>
            <a:endParaRPr lang="ru-RU" sz="2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</a:pP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недостаточное использование инновационных технологий в 11 МБДОУ; </a:t>
            </a:r>
            <a:endParaRPr lang="ru-RU" sz="2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</a:pP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недостаточно разработанный комплекс стимулирующих мер, направленный на сохранение молодых кадров в дошкольном образовательном учреждении;</a:t>
            </a:r>
            <a:endParaRPr lang="ru-RU" sz="2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</a:pP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не 100% укомплектованность педагогическими кадрами в 19 МБДОУ района, наличие вакансий (педагога-психолога, педагога дополнительного образования, инструктора по физической культуре, воспитателей, музыкальных руководителей, старших воспитателей); </a:t>
            </a:r>
            <a:endParaRPr lang="ru-RU" sz="2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</a:pP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потребность в ряде учреждений оборудования пандуса, подъемника для предоставления возможности беспрепятственного доступа для лиц с ОВЗ;</a:t>
            </a:r>
            <a:endParaRPr lang="ru-RU" sz="2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</a:pP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отсутствие разработанного и утвержденного ЛНА «Порядок использования инфраструктуры физкультурно-оздоровительной направленности в 9 ДОУ;</a:t>
            </a:r>
            <a:endParaRPr lang="ru-RU" sz="2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</a:pP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потребность в модернизации спортивных площадок;</a:t>
            </a:r>
            <a:endParaRPr lang="ru-RU" sz="2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</a:pP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наличие предписаний надзорных органов в ряде учреждений;</a:t>
            </a:r>
            <a:endParaRPr lang="ru-RU" sz="2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</a:pP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доведение до целевых показателей (80,5%) охвата детей дополнительным образованием;</a:t>
            </a:r>
            <a:endParaRPr lang="ru-RU" sz="2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</a:pP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отсутствие организованного консультативного центра в 10 ДОУ.</a:t>
            </a:r>
            <a:endParaRPr lang="ru-RU" sz="2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1488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980728"/>
            <a:ext cx="7344816" cy="2499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 fontAlgn="base"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 fontAlgn="base">
              <a:lnSpc>
                <a:spcPct val="115000"/>
              </a:lnSpc>
              <a:spcAft>
                <a:spcPts val="0"/>
              </a:spcAft>
            </a:pP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 fontAlgn="base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Мониторинга – повышение качества образовательных программ дошкольного образования, повышение качества содержания образовательной деятельности в дошкольных образовательных организациях, создание в Республике Крым равных возможностей для получения качественного дошкольного образования, в образовательных организациях, реализующих программы дошкольного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образования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01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260648"/>
            <a:ext cx="7725544" cy="6336704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          </a:t>
            </a:r>
            <a:r>
              <a:rPr lang="ru-RU" sz="18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ПОКАЗАТЕЛИ МОНИТОРИНГА: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ru-RU" sz="1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endParaRPr lang="ru-RU" sz="1200" dirty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82415" y="777416"/>
            <a:ext cx="5904656" cy="216024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just" defTabSz="457200">
              <a:lnSpc>
                <a:spcPct val="115000"/>
              </a:lnSpc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качество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образовательных программ дошкольного образования;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82415" y="1251205"/>
            <a:ext cx="5904656" cy="216024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just" defTabSz="457200">
              <a:lnSpc>
                <a:spcPct val="115000"/>
              </a:lnSpc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качество документации по образовательной деятельности в ДОО;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282415" y="1635748"/>
            <a:ext cx="5904656" cy="1089998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just" defTabSz="457200">
              <a:lnSpc>
                <a:spcPct val="115000"/>
              </a:lnSpc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качество содержания образовательной деятельности в ДОО с учетом реализации образовательных областей ФГОС ДО (познавательное развитие, физическое развитие, речевое развитие, художественно-эстетическое развитие, социально-коммуникативное развитие);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95636" y="2943040"/>
            <a:ext cx="5891435" cy="777248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just" defTabSz="457200">
              <a:lnSpc>
                <a:spcPct val="115000"/>
              </a:lnSpc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качество образовательных условий </a:t>
            </a: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(кадровые условия, развивающая предметно-пространственная среда, психолого-педагогические условия);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59631" y="3941613"/>
            <a:ext cx="5927439" cy="881738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just" defTabSz="457200">
              <a:lnSpc>
                <a:spcPct val="115000"/>
              </a:lnSpc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</a:pPr>
            <a:endParaRPr lang="ru-RU" sz="1400" dirty="0" smtClean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defTabSz="457200">
              <a:lnSpc>
                <a:spcPct val="115000"/>
              </a:lnSpc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взаимодействие </a:t>
            </a: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семьей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(участие семьи в образовательной деятельности, удовлетворённость семьи образовательными услугами, индивидуальная поддержка развития детей в семье);</a:t>
            </a:r>
          </a:p>
          <a:p>
            <a:pPr marL="342900" lvl="0" indent="-342900" algn="just" defTabSz="457200">
              <a:lnSpc>
                <a:spcPct val="115000"/>
              </a:lnSpc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</a:pPr>
            <a:endParaRPr lang="ru-RU" sz="14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95636" y="4936155"/>
            <a:ext cx="5891434" cy="407949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just" defTabSz="457200">
              <a:lnSpc>
                <a:spcPct val="115000"/>
              </a:lnSpc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</a:pP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defTabSz="457200">
              <a:lnSpc>
                <a:spcPct val="115000"/>
              </a:lnSpc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БЖД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здоровье, качество услуг по присмотру и уходу;</a:t>
            </a:r>
          </a:p>
          <a:p>
            <a:pPr marL="342900" lvl="0" indent="-342900" algn="just" defTabSz="457200">
              <a:lnSpc>
                <a:spcPct val="115000"/>
              </a:lnSpc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</a:pPr>
            <a:endParaRPr lang="ru-RU" sz="13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259631" y="5525666"/>
            <a:ext cx="5927439" cy="999677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just" defTabSz="457200">
              <a:lnSpc>
                <a:spcPct val="115000"/>
              </a:lnSpc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</a:pPr>
            <a:endParaRPr lang="ru-RU" sz="1400" dirty="0" smtClean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defTabSz="457200">
              <a:lnSpc>
                <a:spcPct val="115000"/>
              </a:lnSpc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</a:pPr>
            <a:endParaRPr lang="ru-RU" sz="14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defTabSz="457200">
              <a:lnSpc>
                <a:spcPct val="115000"/>
              </a:lnSpc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управление </a:t>
            </a: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качеством деятельности ДОО (повышение уровня управленческой культуры руководителей ДОО: создание условий для повышения качества образовательного процесса в ДОО, овладение технологией управления качеством работы).</a:t>
            </a:r>
          </a:p>
          <a:p>
            <a:pPr marL="342900" lvl="0" indent="-342900" algn="just" defTabSz="457200">
              <a:lnSpc>
                <a:spcPct val="115000"/>
              </a:lnSpc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</a:pPr>
            <a:endParaRPr lang="ru-RU" sz="1400" dirty="0" smtClean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defTabSz="457200">
              <a:lnSpc>
                <a:spcPct val="115000"/>
              </a:lnSpc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</a:pPr>
            <a:endParaRPr lang="ru-RU" sz="14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76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488832" cy="562074"/>
          </a:xfrm>
        </p:spPr>
        <p:txBody>
          <a:bodyPr>
            <a:normAutofit fontScale="90000"/>
          </a:bodyPr>
          <a:lstStyle/>
          <a:p>
            <a:pPr marL="342900" lvl="0" indent="-342900" algn="l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Качество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образовательных программ дошкольного образования</a:t>
            </a: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критериев: </a:t>
            </a:r>
            <a:r>
              <a:rPr lang="ru-RU" sz="12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899592" y="836712"/>
            <a:ext cx="5616624" cy="100811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соответствие реализуемой в ДОО основной образовательной программы дошкольного образования требованиям ФГОС дошкольного образования;</a:t>
            </a:r>
            <a:r>
              <a:rPr lang="ru-RU" sz="1100" dirty="0">
                <a:solidFill>
                  <a:srgbClr val="5FCBE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100" dirty="0">
                <a:solidFill>
                  <a:srgbClr val="5FCBE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noFill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971600" y="1988840"/>
            <a:ext cx="5616624" cy="108012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 </a:t>
            </a: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отражение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ООП ДО части, формируемой участниками образовательных отношений, реализации регионально компонента и приоритетных направлений деятельности ДОО;</a:t>
            </a:r>
            <a:r>
              <a:rPr lang="ru-RU" sz="1100" dirty="0">
                <a:solidFill>
                  <a:srgbClr val="5FCBE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100" dirty="0">
                <a:solidFill>
                  <a:srgbClr val="5FCBE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100" dirty="0">
                <a:solidFill>
                  <a:srgbClr val="5FCBE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100" dirty="0">
                <a:solidFill>
                  <a:srgbClr val="5FCBE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1115616" y="3212976"/>
            <a:ext cx="5544616" cy="86409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отражение в ООП ДО работы с детьми с ОВЗ;</a:t>
            </a:r>
            <a:r>
              <a:rPr lang="ru-RU" sz="1100" dirty="0">
                <a:solidFill>
                  <a:srgbClr val="5FCBE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100" dirty="0">
                <a:solidFill>
                  <a:srgbClr val="5FCBE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1115616" y="4221088"/>
            <a:ext cx="5544616" cy="93610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соблюдение требований к принятию и реализации образовательной программы (оформлению, утверждению и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т.д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 </a:t>
            </a:r>
            <a:r>
              <a:rPr lang="ru-RU" sz="1100" dirty="0">
                <a:solidFill>
                  <a:srgbClr val="5FCBE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100" dirty="0">
                <a:solidFill>
                  <a:srgbClr val="5FCBE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1115616" y="5373216"/>
            <a:ext cx="5472608" cy="86409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наличие Рабочей программы воспитания.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94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516567"/>
            <a:ext cx="68407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648078" y="486200"/>
            <a:ext cx="3744416" cy="133339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8600"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Самостоятельно </a:t>
            </a:r>
            <a:r>
              <a:rPr lang="ru-RU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разработанные и утвержденные ООП ДО</a:t>
            </a:r>
          </a:p>
        </p:txBody>
      </p:sp>
      <p:sp>
        <p:nvSpPr>
          <p:cNvPr id="13" name="Выноска с четырьмя стрелками 12"/>
          <p:cNvSpPr/>
          <p:nvPr/>
        </p:nvSpPr>
        <p:spPr>
          <a:xfrm>
            <a:off x="2711962" y="1819596"/>
            <a:ext cx="3672408" cy="2610914"/>
          </a:xfrm>
          <a:prstGeom prst="quadArrowCallout">
            <a:avLst/>
          </a:prstGeom>
          <a:solidFill>
            <a:srgbClr val="FDE3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100%</a:t>
            </a:r>
            <a:endParaRPr lang="ru-RU" sz="4400" b="1" dirty="0">
              <a:ln w="2222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9141" y="2468814"/>
            <a:ext cx="2597850" cy="1421534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8600"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включает аспекты региональной парциальной программы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278402" y="4460192"/>
            <a:ext cx="2483768" cy="1229354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8600"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и утверждена </a:t>
            </a:r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РПВ и КПВР</a:t>
            </a:r>
            <a:endParaRPr lang="ru-RU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Двойная стрелка влево/вверх 18"/>
          <p:cNvSpPr/>
          <p:nvPr/>
        </p:nvSpPr>
        <p:spPr>
          <a:xfrm rot="8066421">
            <a:off x="5855186" y="4677904"/>
            <a:ext cx="890011" cy="866690"/>
          </a:xfrm>
          <a:prstGeom prst="leftUpArrow">
            <a:avLst/>
          </a:prstGeom>
          <a:solidFill>
            <a:srgbClr val="FDE3C7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588224" y="4257104"/>
            <a:ext cx="1728192" cy="77510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ctr">
              <a:lnSpc>
                <a:spcPct val="115000"/>
              </a:lnSpc>
            </a:pPr>
            <a:r>
              <a:rPr lang="ru-RU" b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78% соответствует </a:t>
            </a:r>
            <a:endParaRPr lang="ru-RU" b="1" dirty="0">
              <a:ln w="317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777030" y="5577843"/>
            <a:ext cx="1683525" cy="77510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22225">
                  <a:noFill/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22%требует </a:t>
            </a:r>
            <a:r>
              <a:rPr lang="ru-RU" b="1" dirty="0">
                <a:ln w="22225">
                  <a:noFill/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внесения изменений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436096" y="2468814"/>
            <a:ext cx="1152128" cy="12426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5436096" y="2468814"/>
            <a:ext cx="0" cy="1242654"/>
          </a:xfrm>
          <a:prstGeom prst="line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220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7273435"/>
              </p:ext>
            </p:extLst>
          </p:nvPr>
        </p:nvGraphicFramePr>
        <p:xfrm>
          <a:off x="251520" y="404665"/>
          <a:ext cx="7344816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3401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7546055"/>
              </p:ext>
            </p:extLst>
          </p:nvPr>
        </p:nvGraphicFramePr>
        <p:xfrm>
          <a:off x="179512" y="476672"/>
          <a:ext cx="7272808" cy="4557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9659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9" y="274638"/>
            <a:ext cx="6480720" cy="706090"/>
          </a:xfrm>
        </p:spPr>
        <p:txBody>
          <a:bodyPr/>
          <a:lstStyle/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Качество документации по образовательной деятельности в ДОО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196752"/>
            <a:ext cx="5886400" cy="4304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включает 5 критериев:</a:t>
            </a:r>
            <a:endParaRPr lang="ru-RU" sz="11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66094" y="1701914"/>
            <a:ext cx="5184576" cy="86409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Программа развития и аналитическая справка по итогам учебного года;</a:t>
            </a:r>
            <a:endParaRPr lang="ru-RU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052784" y="2804080"/>
            <a:ext cx="5040560" cy="75964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Учебный план;</a:t>
            </a:r>
            <a:endParaRPr lang="ru-RU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102098" y="3812374"/>
            <a:ext cx="5112568" cy="73630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-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Календарный-учебный график;</a:t>
            </a:r>
            <a:endParaRPr lang="ru-RU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102098" y="4816274"/>
            <a:ext cx="5040560" cy="720079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Годовой план работы на учебный год;</a:t>
            </a:r>
            <a:endParaRPr lang="ru-RU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174106" y="5768602"/>
            <a:ext cx="4896544" cy="77586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Рабочие программы воспитателей и специалистов.</a:t>
            </a:r>
            <a:endParaRPr lang="ru-RU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102098" y="3789040"/>
            <a:ext cx="5112568" cy="73630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-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Календарный-учебный график;</a:t>
            </a:r>
            <a:endParaRPr lang="ru-RU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63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4166</TotalTime>
  <Words>1340</Words>
  <Application>Microsoft Office PowerPoint</Application>
  <PresentationFormat>Экран (4:3)</PresentationFormat>
  <Paragraphs>192</Paragraphs>
  <Slides>29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Calibri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1. Качество образовательных программ дошкольного образования 5 критериев:                             </vt:lpstr>
      <vt:lpstr>Презентация PowerPoint</vt:lpstr>
      <vt:lpstr>Презентация PowerPoint</vt:lpstr>
      <vt:lpstr>Презентация PowerPoint</vt:lpstr>
      <vt:lpstr>2. Качество документации по образовательной деятельности в ДОО</vt:lpstr>
      <vt:lpstr>    Программа развития – 36 ДОУ (90%)</vt:lpstr>
      <vt:lpstr>Презентация PowerPoint</vt:lpstr>
      <vt:lpstr>Презентация PowerPoint</vt:lpstr>
      <vt:lpstr>Презентация PowerPoint</vt:lpstr>
      <vt:lpstr>4. Качество образовательных условий (кадровые условия, развивающая предметно-пространственная среда психолого-педагогические условия)</vt:lpstr>
      <vt:lpstr>             </vt:lpstr>
      <vt:lpstr>Качественный состав  педагогических работников МБДОУ</vt:lpstr>
      <vt:lpstr>Презентация PowerPoint</vt:lpstr>
      <vt:lpstr>5. Взаимодействие с семьёй.</vt:lpstr>
      <vt:lpstr>   Консультативный центр</vt:lpstr>
      <vt:lpstr>Дополнительное образование</vt:lpstr>
      <vt:lpstr>Презентация PowerPoint</vt:lpstr>
      <vt:lpstr>5. БДЖ, здоровье, качество услуг по присмотру и уходу</vt:lpstr>
      <vt:lpstr>Презентация PowerPoint</vt:lpstr>
      <vt:lpstr>6. Управление качеством деятельности ДОУ.  Показатель включает 5 критериев: </vt:lpstr>
      <vt:lpstr>Процент доступности дошкольного образования:  от 3 до 7 лет  – 98% ;  от 2до 3 лет – 70%;   </vt:lpstr>
      <vt:lpstr>Презентация PowerPoint</vt:lpstr>
      <vt:lpstr>Вывод: из 40 МБДОУ Симферопольского района – высокий уровень качества дошкольного образования в 29 ДОУ (в среднем по муниципалитету 54,3 балла – 83,5%); средний уровень – 11 ДОУ (43 балла – 66,1%), низкого уровня нет. </vt:lpstr>
      <vt:lpstr>Презентация PowerPoint</vt:lpstr>
      <vt:lpstr>Ряд недостатков по результатам МКДО: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Елена</dc:creator>
  <cp:lastModifiedBy>Эмираметова Инна</cp:lastModifiedBy>
  <cp:revision>205</cp:revision>
  <dcterms:created xsi:type="dcterms:W3CDTF">2014-07-06T18:18:01Z</dcterms:created>
  <dcterms:modified xsi:type="dcterms:W3CDTF">2022-08-18T13:33:43Z</dcterms:modified>
</cp:coreProperties>
</file>