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2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940777"/>
            <a:ext cx="6858000" cy="2569185"/>
          </a:xfrm>
        </p:spPr>
        <p:txBody>
          <a:bodyPr>
            <a:normAutofit fontScale="90000"/>
          </a:bodyPr>
          <a:lstStyle/>
          <a:p>
            <a:pPr lvl="0">
              <a:spcBef>
                <a:spcPts val="75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урока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Право на труд и трудовые правоотношения. Трудоустройство несовершеннолетних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«Труд избавляет человека </a:t>
            </a:r>
          </a:p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трех главных зол – </a:t>
            </a:r>
          </a:p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скуки, порока и нужды»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                     	  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Вольтер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399" y="3246803"/>
            <a:ext cx="3953669" cy="243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85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Трудовой договор заключается в 2-х экземплярах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0" indent="0" algn="ctr">
              <a:buNone/>
            </a:pPr>
            <a:r>
              <a:rPr lang="ru-RU" sz="2800" b="1" i="1" dirty="0" smtClean="0"/>
              <a:t>Условиями </a:t>
            </a:r>
            <a:r>
              <a:rPr lang="ru-RU" sz="2800" b="1" i="1" dirty="0"/>
              <a:t>трудового договора являются: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место </a:t>
            </a:r>
            <a:r>
              <a:rPr lang="ru-RU" sz="2800" dirty="0"/>
              <a:t>и дата начала работы;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должность</a:t>
            </a:r>
            <a:r>
              <a:rPr lang="ru-RU" sz="2800" dirty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права </a:t>
            </a:r>
            <a:r>
              <a:rPr lang="ru-RU" sz="2800" dirty="0"/>
              <a:t>и обязанности работника и</a:t>
            </a:r>
          </a:p>
          <a:p>
            <a:pPr marL="0" indent="0" algn="ctr">
              <a:buNone/>
            </a:pPr>
            <a:r>
              <a:rPr lang="ru-RU" sz="2800" dirty="0"/>
              <a:t>работодателя,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режим </a:t>
            </a:r>
            <a:r>
              <a:rPr lang="ru-RU" sz="2800" dirty="0"/>
              <a:t>труда и отдыха, условия оплаты.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8571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ln/>
                <a:latin typeface="Cambria" pitchFamily="18" charset="0"/>
                <a:ea typeface="+mn-ea"/>
                <a:cs typeface="+mn-cs"/>
              </a:rPr>
              <a:t>Документы, предъявляемые работодателю, при приеме на работу</a:t>
            </a:r>
            <a:r>
              <a:rPr lang="ru-RU" sz="3200" b="1" dirty="0">
                <a:ln/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>
                <a:ln/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80" y="1586259"/>
            <a:ext cx="2798307" cy="33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887" y="1325165"/>
            <a:ext cx="229235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793" y="1337865"/>
            <a:ext cx="2212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93" y="4230688"/>
            <a:ext cx="34686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6745">
            <a:off x="6549265" y="1443933"/>
            <a:ext cx="28416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77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Правовой статус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3116550"/>
              </p:ext>
            </p:extLst>
          </p:nvPr>
        </p:nvGraphicFramePr>
        <p:xfrm>
          <a:off x="184638" y="1573824"/>
          <a:ext cx="8330712" cy="4549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6904"/>
                <a:gridCol w="2776904"/>
                <a:gridCol w="2776904"/>
              </a:tblGrid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Нормы права</a:t>
                      </a:r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Приём на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Мед.освидетельствование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Испытательный 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Рабочее время(продолжительность)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ночное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Сверхурочная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Отпуск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3731"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Обязательные условия при расторжении трудового договора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23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Правовой статус 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0350092"/>
              </p:ext>
            </p:extLst>
          </p:nvPr>
        </p:nvGraphicFramePr>
        <p:xfrm>
          <a:off x="628650" y="1825625"/>
          <a:ext cx="7886700" cy="452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Нормы права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Приём на работу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16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согласия родителей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случае получения общего образования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Заключение трудового договора на общих основаниях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Мед.освидетельствование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 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Обязательно, ежегодный мед осмотр за счет средств работодателя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18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Запрещается работа с вредными,</a:t>
                      </a:r>
                      <a:r>
                        <a:rPr lang="ru-RU" sz="1400" baseline="0" dirty="0" smtClean="0"/>
                        <a:t> опасными условиями труда, подземные работы, работы наносящие вред здоровью и нравственному развитию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Испытательный срок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 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устанавливается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Рабочее время(продолжительность)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16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16-18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 часа ( 12 ч., если учиться)</a:t>
                      </a:r>
                    </a:p>
                    <a:p>
                      <a:r>
                        <a:rPr lang="ru-RU" sz="1400" dirty="0" smtClean="0"/>
                        <a:t>36 ч.(18 ч)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Правовой статус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2777841"/>
              </p:ext>
            </p:extLst>
          </p:nvPr>
        </p:nvGraphicFramePr>
        <p:xfrm>
          <a:off x="628650" y="1512279"/>
          <a:ext cx="7886700" cy="53214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/>
                <a:gridCol w="2628900"/>
                <a:gridCol w="2628900"/>
              </a:tblGrid>
              <a:tr h="32665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Работа в ночное время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 18 лет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Не допускается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6657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Сверхурочная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18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допускается</a:t>
                      </a:r>
                      <a:endParaRPr lang="ru-RU" sz="1400" dirty="0"/>
                    </a:p>
                  </a:txBody>
                  <a:tcPr/>
                </a:tc>
              </a:tr>
              <a:tr h="1700762">
                <a:tc>
                  <a:txBody>
                    <a:bodyPr/>
                    <a:lstStyle/>
                    <a:p>
                      <a:r>
                        <a:rPr lang="ru-RU" dirty="0" smtClean="0"/>
                        <a:t>Отпуск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18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Предоставляется до истечения 6 месяцев непрерывной</a:t>
                      </a:r>
                      <a:r>
                        <a:rPr lang="ru-RU" sz="1400" baseline="0" dirty="0" smtClean="0"/>
                        <a:t> работы, 31 день в удобное время. Не допускается досрочный отзыв из отпуска. </a:t>
                      </a:r>
                      <a:r>
                        <a:rPr lang="ru-RU" sz="1400" baseline="0" dirty="0" err="1" smtClean="0"/>
                        <a:t>Доп</a:t>
                      </a:r>
                      <a:r>
                        <a:rPr lang="ru-RU" sz="1400" baseline="0" dirty="0" smtClean="0"/>
                        <a:t> отпуск с сохранением зарплаты для сдачи экзаменов: 9дн.(9 </a:t>
                      </a:r>
                      <a:r>
                        <a:rPr lang="ru-RU" sz="1400" baseline="0" dirty="0" err="1" smtClean="0"/>
                        <a:t>кл</a:t>
                      </a:r>
                      <a:r>
                        <a:rPr lang="ru-RU" sz="1400" baseline="0" dirty="0" smtClean="0"/>
                        <a:t>), 21 </a:t>
                      </a:r>
                      <a:r>
                        <a:rPr lang="ru-RU" sz="1400" baseline="0" dirty="0" err="1" smtClean="0"/>
                        <a:t>дн</a:t>
                      </a:r>
                      <a:r>
                        <a:rPr lang="ru-RU" sz="1400" baseline="0" dirty="0" smtClean="0"/>
                        <a:t>.(11 </a:t>
                      </a:r>
                      <a:r>
                        <a:rPr lang="ru-RU" sz="1400" baseline="0" dirty="0" err="1" smtClean="0"/>
                        <a:t>кл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1095406"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18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Повременная-с учётом сокращенной продолжительности работы, при сдельной-с учётом сдельных расценок</a:t>
                      </a:r>
                      <a:endParaRPr lang="ru-RU" sz="1400" dirty="0"/>
                    </a:p>
                  </a:txBody>
                  <a:tcPr/>
                </a:tc>
              </a:tr>
              <a:tr h="1711600"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Обязательные условия при расторжении трудового договора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допускается только с согласия соответствующей государственной инспекции труда и комиссии по делам несовершеннолетних и защите их прав.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41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/>
              <a:t>§</a:t>
            </a:r>
            <a:r>
              <a:rPr lang="ru-RU" dirty="0" smtClean="0"/>
              <a:t>17 читать;</a:t>
            </a:r>
          </a:p>
          <a:p>
            <a:pPr>
              <a:buNone/>
            </a:pPr>
            <a:r>
              <a:rPr lang="ru-RU" dirty="0" smtClean="0"/>
              <a:t>-ответить </a:t>
            </a:r>
            <a:r>
              <a:rPr lang="ru-RU" dirty="0" smtClean="0"/>
              <a:t>на вопросы «Проверим себя»;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выполнить задания № 2,3 «В классе и дома» стр. 140;</a:t>
            </a:r>
          </a:p>
          <a:p>
            <a:pPr marL="0" indent="0">
              <a:buNone/>
            </a:pPr>
            <a:r>
              <a:rPr lang="ru-RU" dirty="0" smtClean="0"/>
              <a:t>- сравнить </a:t>
            </a:r>
            <a:r>
              <a:rPr lang="ru-RU" dirty="0"/>
              <a:t>правовой статус лиц 14- 18 лет и после </a:t>
            </a:r>
            <a:r>
              <a:rPr lang="ru-RU" dirty="0" smtClean="0"/>
              <a:t>18 лет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777" y="1023367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План урока</a:t>
            </a:r>
            <a:endParaRPr lang="ru-RU" sz="4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597320" y="4546072"/>
            <a:ext cx="5259389" cy="623888"/>
            <a:chOff x="1248" y="1397"/>
            <a:chExt cx="3313" cy="393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52" y="1397"/>
              <a:ext cx="28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prstClr val="black"/>
                  </a:solidFill>
                </a:rPr>
                <a:t>Правовой статус несовершеннолетних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prstClr val="black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597320" y="2099733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52" y="2072"/>
              <a:ext cx="19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prstClr val="black"/>
                  </a:solidFill>
                </a:rPr>
                <a:t>Трудовое право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597320" y="2937933"/>
            <a:ext cx="5346700" cy="555625"/>
            <a:chOff x="1248" y="2640"/>
            <a:chExt cx="3368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52" y="2682"/>
              <a:ext cx="28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prstClr val="black"/>
                  </a:solidFill>
                </a:rPr>
                <a:t>Трудовые правоотношения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597320" y="3776133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52" y="3272"/>
              <a:ext cx="17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prstClr val="black"/>
                  </a:solidFill>
                </a:rPr>
                <a:t>Трудоустройство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prstClr val="black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164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Проблемный вопрос: </a:t>
            </a:r>
            <a:r>
              <a:rPr lang="ru-RU" sz="36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Может ли человек в современном обществе прожить без труда? Труд - это право или обязанность.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1 </a:t>
            </a:r>
            <a:r>
              <a:rPr lang="ru-RU" dirty="0">
                <a:solidFill>
                  <a:schemeClr val="tx1"/>
                </a:solidFill>
              </a:rPr>
              <a:t>группа - Конституция РФ (ст. 37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2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группа - Всеобщая Декларация прав человека (ст. 23).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3 </a:t>
            </a:r>
            <a:r>
              <a:rPr lang="ru-RU" dirty="0">
                <a:solidFill>
                  <a:schemeClr val="tx1"/>
                </a:solidFill>
              </a:rPr>
              <a:t>группа - Трудовой кодекс РФ (ст. 1).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4 </a:t>
            </a:r>
            <a:r>
              <a:rPr lang="ru-RU" dirty="0">
                <a:solidFill>
                  <a:schemeClr val="tx1"/>
                </a:solidFill>
              </a:rPr>
              <a:t>группа - Международный пакт об экономических, социальных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и </a:t>
            </a:r>
            <a:r>
              <a:rPr lang="ru-RU" dirty="0">
                <a:solidFill>
                  <a:schemeClr val="tx1"/>
                </a:solidFill>
              </a:rPr>
              <a:t>культурных правах (ст. 6, часть 3).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8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0585" y="2551837"/>
            <a:ext cx="73064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</a:rPr>
              <a:t>Трудовое право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— самостоятельная отрасль права, представляющая собой систему правовых норм, регулирующих трудовые отношения работников и работодателей, а также тесно связанные с ними иные отношения.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049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Источники Трудового права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3823" y="1998609"/>
            <a:ext cx="7042639" cy="411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endParaRPr lang="ru-RU" sz="240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Конституция </a:t>
            </a: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РФ</a:t>
            </a:r>
            <a:endParaRPr lang="ru-RU" b="1" i="1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Трудовой Кодекс РФ</a:t>
            </a:r>
            <a:endParaRPr lang="ru-RU" b="1" i="1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Федеральные законы</a:t>
            </a:r>
            <a:endParaRPr lang="ru-RU" b="1" i="1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Указы президента РФ</a:t>
            </a:r>
            <a:endParaRPr lang="ru-RU" b="1" i="1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Постановления правительства РФ</a:t>
            </a:r>
            <a:endParaRPr lang="ru-RU" b="1" i="1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Нормативно-правовые акты субъектов РФ</a:t>
            </a:r>
            <a:endParaRPr lang="ru-RU" b="1" i="1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75"/>
              </a:spcAft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Локальные акты</a:t>
            </a:r>
            <a:endParaRPr lang="ru-RU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058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Трудовые отношения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отношения  о личном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работником за плату определенной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трудовой функции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основанной 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 работником и работодателем, при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подчинении работника правилам внутреннего трудового распорядка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создании работодателем определенных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условий труда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727" y="2575413"/>
            <a:ext cx="2755900" cy="30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92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Субъекты правовых отношений</a:t>
            </a:r>
            <a:r>
              <a:rPr lang="ru-RU" sz="3600" b="1" dirty="0">
                <a:ln/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600" b="1" dirty="0">
                <a:ln/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018" y="1111478"/>
            <a:ext cx="349885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340832" y="2644170"/>
            <a:ext cx="52083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РАБОТНИК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физическое лицо, вступившее в трудовые правоотношения с работодателем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РАБОТОДАТЕЛЬ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физическое либо юридическое лицо (организация), вступившее в трудовые отношения с работником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0" y="2828836"/>
            <a:ext cx="72624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</a:rPr>
              <a:t>Трудовой договор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- соглашение между работником и работодателем, где указываются их взаимные права и обязанности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255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                   </a:t>
            </a:r>
            <a:b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                   Трудовой </a:t>
            </a: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договор может заключаться: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73188" y="2618913"/>
            <a:ext cx="1518082" cy="1074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93794" y="3105835"/>
            <a:ext cx="2254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неопределенный срок (бессрочный договор)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1058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срок не более 5 лет (срочный трудовой договор)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96792" y="2618913"/>
            <a:ext cx="0" cy="2672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63029" y="3244334"/>
            <a:ext cx="6094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                         </a:t>
            </a:r>
          </a:p>
          <a:p>
            <a:endParaRPr lang="ru-RU" dirty="0"/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выполнения работ.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944862" y="2539014"/>
            <a:ext cx="1731146" cy="127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83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552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Тема урока «Право на труд и трудовые правоотношения. Трудоустройство несовершеннолетних» </vt:lpstr>
      <vt:lpstr>План урока</vt:lpstr>
      <vt:lpstr>Проблемный вопрос:   Может ли человек в современном обществе прожить без труда? Труд - это право или обязанность. </vt:lpstr>
      <vt:lpstr>Слайд 4</vt:lpstr>
      <vt:lpstr>Источники Трудового права</vt:lpstr>
      <vt:lpstr>Слайд 6</vt:lpstr>
      <vt:lpstr>Субъекты правовых отношений </vt:lpstr>
      <vt:lpstr>Слайд 8</vt:lpstr>
      <vt:lpstr>                                              Трудовой договор может заключаться: </vt:lpstr>
      <vt:lpstr>Трудовой договор заключается в 2-х экземплярах</vt:lpstr>
      <vt:lpstr>Документы, предъявляемые работодателю, при приеме на работу </vt:lpstr>
      <vt:lpstr>Правовой статус  несовершеннолетних</vt:lpstr>
      <vt:lpstr>Правовой статус  несовершеннолетних</vt:lpstr>
      <vt:lpstr>Правовой статус  несовершеннолетних</vt:lpstr>
      <vt:lpstr>  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Эльдар</cp:lastModifiedBy>
  <cp:revision>15</cp:revision>
  <dcterms:created xsi:type="dcterms:W3CDTF">2014-11-21T11:00:06Z</dcterms:created>
  <dcterms:modified xsi:type="dcterms:W3CDTF">2021-09-05T17:40:55Z</dcterms:modified>
</cp:coreProperties>
</file>