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76" r:id="rId2"/>
    <p:sldId id="260" r:id="rId3"/>
    <p:sldId id="261" r:id="rId4"/>
    <p:sldId id="263" r:id="rId5"/>
    <p:sldId id="262" r:id="rId6"/>
    <p:sldId id="265" r:id="rId7"/>
    <p:sldId id="266" r:id="rId8"/>
    <p:sldId id="267" r:id="rId9"/>
    <p:sldId id="268" r:id="rId10"/>
    <p:sldId id="269" r:id="rId11"/>
    <p:sldId id="264" r:id="rId12"/>
    <p:sldId id="270" r:id="rId13"/>
    <p:sldId id="271" r:id="rId14"/>
    <p:sldId id="272" r:id="rId15"/>
    <p:sldId id="273" r:id="rId16"/>
    <p:sldId id="274" r:id="rId17"/>
    <p:sldId id="275" r:id="rId18"/>
    <p:sldId id="278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1" r:id="rId30"/>
    <p:sldId id="290" r:id="rId31"/>
    <p:sldId id="292" r:id="rId32"/>
    <p:sldId id="293" r:id="rId33"/>
    <p:sldId id="294" r:id="rId34"/>
    <p:sldId id="295" r:id="rId35"/>
    <p:sldId id="296" r:id="rId36"/>
    <p:sldId id="297" r:id="rId37"/>
    <p:sldId id="298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75F2BA-B3E7-4153-A6F8-277A80AC8394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7430EC14-826B-4DA3-823E-AB68DA42DF1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0" u="sng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charset="0"/>
            </a:rPr>
            <a:t>Работа мышц</a:t>
          </a:r>
        </a:p>
      </dgm:t>
    </dgm:pt>
    <dgm:pt modelId="{D5ACA777-6EA5-4D2C-A4DD-5316529359BE}" type="parTrans" cxnId="{86894A09-42A7-4D21-8D5A-F6378F3CEE05}">
      <dgm:prSet/>
      <dgm:spPr/>
    </dgm:pt>
    <dgm:pt modelId="{DB065B0A-C4E7-4E6D-ACF9-32D45C1A7629}" type="sibTrans" cxnId="{86894A09-42A7-4D21-8D5A-F6378F3CEE05}">
      <dgm:prSet/>
      <dgm:spPr/>
    </dgm:pt>
    <dgm:pt modelId="{D6B3F492-62FA-42D5-9FA0-645EC807613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Динамическая</a:t>
          </a:r>
        </a:p>
      </dgm:t>
    </dgm:pt>
    <dgm:pt modelId="{709166C2-811F-468F-B5E1-E0EE8278F67C}" type="parTrans" cxnId="{81807325-18FD-48CE-A487-6D78725CE310}">
      <dgm:prSet/>
      <dgm:spPr/>
    </dgm:pt>
    <dgm:pt modelId="{7738F4F9-13AD-4773-BDD3-C077905B6F8F}" type="sibTrans" cxnId="{81807325-18FD-48CE-A487-6D78725CE310}">
      <dgm:prSet/>
      <dgm:spPr/>
    </dgm:pt>
    <dgm:pt modelId="{EA4E6564-E5DB-42E2-8A82-F0001EF45972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0" i="1" u="none" strike="noStrike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Статическая</a:t>
          </a:r>
        </a:p>
      </dgm:t>
    </dgm:pt>
    <dgm:pt modelId="{05A98E47-E31C-4EB9-97EE-FACD74CF1D36}" type="parTrans" cxnId="{9ED35590-C42D-4F7F-BF17-6021F7777482}">
      <dgm:prSet/>
      <dgm:spPr/>
    </dgm:pt>
    <dgm:pt modelId="{57DA92E1-00BF-41D2-A796-374227790361}" type="sibTrans" cxnId="{9ED35590-C42D-4F7F-BF17-6021F7777482}">
      <dgm:prSet/>
      <dgm:spPr/>
    </dgm:pt>
    <dgm:pt modelId="{276FAEA3-2433-4685-B1C0-94F5F27F88D6}" type="pres">
      <dgm:prSet presAssocID="{7F75F2BA-B3E7-4153-A6F8-277A80AC8394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BF339153-210D-4D70-AA6B-A377979D462E}" type="pres">
      <dgm:prSet presAssocID="{7430EC14-826B-4DA3-823E-AB68DA42DF1B}" presName="hierRoot1" presStyleCnt="0">
        <dgm:presLayoutVars>
          <dgm:hierBranch/>
        </dgm:presLayoutVars>
      </dgm:prSet>
      <dgm:spPr/>
    </dgm:pt>
    <dgm:pt modelId="{4AD33D89-65E0-4463-9188-95F2007B87DF}" type="pres">
      <dgm:prSet presAssocID="{7430EC14-826B-4DA3-823E-AB68DA42DF1B}" presName="rootComposite1" presStyleCnt="0"/>
      <dgm:spPr/>
    </dgm:pt>
    <dgm:pt modelId="{5361140C-341B-4530-A09F-84F9567DD43D}" type="pres">
      <dgm:prSet presAssocID="{7430EC14-826B-4DA3-823E-AB68DA42DF1B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1A935D-7519-4D97-B91C-5B2F79EDC1A2}" type="pres">
      <dgm:prSet presAssocID="{7430EC14-826B-4DA3-823E-AB68DA42DF1B}" presName="rootConnector1" presStyleLbl="node1" presStyleIdx="0" presStyleCnt="0"/>
      <dgm:spPr/>
      <dgm:t>
        <a:bodyPr/>
        <a:lstStyle/>
        <a:p>
          <a:endParaRPr lang="ru-RU"/>
        </a:p>
      </dgm:t>
    </dgm:pt>
    <dgm:pt modelId="{B2DBD783-BE28-4E49-A154-3E8C409DFB41}" type="pres">
      <dgm:prSet presAssocID="{7430EC14-826B-4DA3-823E-AB68DA42DF1B}" presName="hierChild2" presStyleCnt="0"/>
      <dgm:spPr/>
    </dgm:pt>
    <dgm:pt modelId="{417E326F-44EB-449D-BE62-F4FD68C2E0DD}" type="pres">
      <dgm:prSet presAssocID="{709166C2-811F-468F-B5E1-E0EE8278F67C}" presName="Name35" presStyleLbl="parChTrans1D2" presStyleIdx="0" presStyleCnt="2"/>
      <dgm:spPr/>
    </dgm:pt>
    <dgm:pt modelId="{55D1D63F-8FD0-471E-89EC-2694201F8B4D}" type="pres">
      <dgm:prSet presAssocID="{D6B3F492-62FA-42D5-9FA0-645EC8076139}" presName="hierRoot2" presStyleCnt="0">
        <dgm:presLayoutVars>
          <dgm:hierBranch/>
        </dgm:presLayoutVars>
      </dgm:prSet>
      <dgm:spPr/>
    </dgm:pt>
    <dgm:pt modelId="{8727FF76-2E85-4877-BF11-EBA249733C3A}" type="pres">
      <dgm:prSet presAssocID="{D6B3F492-62FA-42D5-9FA0-645EC8076139}" presName="rootComposite" presStyleCnt="0"/>
      <dgm:spPr/>
    </dgm:pt>
    <dgm:pt modelId="{1807DE76-2A12-428A-8A0D-E2813B5BC02A}" type="pres">
      <dgm:prSet presAssocID="{D6B3F492-62FA-42D5-9FA0-645EC8076139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327DAD7-3F86-44AF-926D-03206A40860D}" type="pres">
      <dgm:prSet presAssocID="{D6B3F492-62FA-42D5-9FA0-645EC8076139}" presName="rootConnector" presStyleLbl="node2" presStyleIdx="0" presStyleCnt="2"/>
      <dgm:spPr/>
      <dgm:t>
        <a:bodyPr/>
        <a:lstStyle/>
        <a:p>
          <a:endParaRPr lang="ru-RU"/>
        </a:p>
      </dgm:t>
    </dgm:pt>
    <dgm:pt modelId="{F26D5DFB-906F-4DDE-B961-EDC886E6C0C0}" type="pres">
      <dgm:prSet presAssocID="{D6B3F492-62FA-42D5-9FA0-645EC8076139}" presName="hierChild4" presStyleCnt="0"/>
      <dgm:spPr/>
    </dgm:pt>
    <dgm:pt modelId="{998396FD-2D07-4F72-A2A6-22346F742773}" type="pres">
      <dgm:prSet presAssocID="{D6B3F492-62FA-42D5-9FA0-645EC8076139}" presName="hierChild5" presStyleCnt="0"/>
      <dgm:spPr/>
    </dgm:pt>
    <dgm:pt modelId="{86CF18C3-2F25-4EC8-9BA4-0755BA98BF2F}" type="pres">
      <dgm:prSet presAssocID="{05A98E47-E31C-4EB9-97EE-FACD74CF1D36}" presName="Name35" presStyleLbl="parChTrans1D2" presStyleIdx="1" presStyleCnt="2"/>
      <dgm:spPr/>
    </dgm:pt>
    <dgm:pt modelId="{CB5D15A8-D33F-4257-898F-7AD78A3FE12C}" type="pres">
      <dgm:prSet presAssocID="{EA4E6564-E5DB-42E2-8A82-F0001EF45972}" presName="hierRoot2" presStyleCnt="0">
        <dgm:presLayoutVars>
          <dgm:hierBranch/>
        </dgm:presLayoutVars>
      </dgm:prSet>
      <dgm:spPr/>
    </dgm:pt>
    <dgm:pt modelId="{F7A32016-86B6-442C-9AF7-1DF3BAF18629}" type="pres">
      <dgm:prSet presAssocID="{EA4E6564-E5DB-42E2-8A82-F0001EF45972}" presName="rootComposite" presStyleCnt="0"/>
      <dgm:spPr/>
    </dgm:pt>
    <dgm:pt modelId="{CE6EA75D-C8FE-4DB7-A50C-5DE9C1E7F41A}" type="pres">
      <dgm:prSet presAssocID="{EA4E6564-E5DB-42E2-8A82-F0001EF45972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5E8582-A341-4F52-B8F6-C7B9D716ADD3}" type="pres">
      <dgm:prSet presAssocID="{EA4E6564-E5DB-42E2-8A82-F0001EF4597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6DADEB9-C008-4549-A148-E4A8F2BC2B80}" type="pres">
      <dgm:prSet presAssocID="{EA4E6564-E5DB-42E2-8A82-F0001EF45972}" presName="hierChild4" presStyleCnt="0"/>
      <dgm:spPr/>
    </dgm:pt>
    <dgm:pt modelId="{61FE872D-CA63-4689-A32D-DF6D878D17C8}" type="pres">
      <dgm:prSet presAssocID="{EA4E6564-E5DB-42E2-8A82-F0001EF45972}" presName="hierChild5" presStyleCnt="0"/>
      <dgm:spPr/>
    </dgm:pt>
    <dgm:pt modelId="{65B215CF-57C0-4520-A3A2-766F99D3259E}" type="pres">
      <dgm:prSet presAssocID="{7430EC14-826B-4DA3-823E-AB68DA42DF1B}" presName="hierChild3" presStyleCnt="0"/>
      <dgm:spPr/>
    </dgm:pt>
  </dgm:ptLst>
  <dgm:cxnLst>
    <dgm:cxn modelId="{BB883EAE-8071-46D4-94F3-29F76FA63F5B}" type="presOf" srcId="{7430EC14-826B-4DA3-823E-AB68DA42DF1B}" destId="{5361140C-341B-4530-A09F-84F9567DD43D}" srcOrd="0" destOrd="0" presId="urn:microsoft.com/office/officeart/2005/8/layout/orgChart1"/>
    <dgm:cxn modelId="{A2EB5C20-31EE-4B95-9737-286A63DE028D}" type="presOf" srcId="{7F75F2BA-B3E7-4153-A6F8-277A80AC8394}" destId="{276FAEA3-2433-4685-B1C0-94F5F27F88D6}" srcOrd="0" destOrd="0" presId="urn:microsoft.com/office/officeart/2005/8/layout/orgChart1"/>
    <dgm:cxn modelId="{501740FE-5611-4A70-8AEB-FC79CB5CBAF3}" type="presOf" srcId="{D6B3F492-62FA-42D5-9FA0-645EC8076139}" destId="{1807DE76-2A12-428A-8A0D-E2813B5BC02A}" srcOrd="0" destOrd="0" presId="urn:microsoft.com/office/officeart/2005/8/layout/orgChart1"/>
    <dgm:cxn modelId="{EE5991D5-83DA-48FB-9756-4FC14C521039}" type="presOf" srcId="{05A98E47-E31C-4EB9-97EE-FACD74CF1D36}" destId="{86CF18C3-2F25-4EC8-9BA4-0755BA98BF2F}" srcOrd="0" destOrd="0" presId="urn:microsoft.com/office/officeart/2005/8/layout/orgChart1"/>
    <dgm:cxn modelId="{5415A978-DCAC-4535-83F2-65DE1B2CF743}" type="presOf" srcId="{709166C2-811F-468F-B5E1-E0EE8278F67C}" destId="{417E326F-44EB-449D-BE62-F4FD68C2E0DD}" srcOrd="0" destOrd="0" presId="urn:microsoft.com/office/officeart/2005/8/layout/orgChart1"/>
    <dgm:cxn modelId="{FB86E07E-6A1D-4E23-AEC1-8FAB0F113E52}" type="presOf" srcId="{EA4E6564-E5DB-42E2-8A82-F0001EF45972}" destId="{035E8582-A341-4F52-B8F6-C7B9D716ADD3}" srcOrd="1" destOrd="0" presId="urn:microsoft.com/office/officeart/2005/8/layout/orgChart1"/>
    <dgm:cxn modelId="{A44FDE7D-458F-49DD-8E73-18DEA174E34A}" type="presOf" srcId="{D6B3F492-62FA-42D5-9FA0-645EC8076139}" destId="{7327DAD7-3F86-44AF-926D-03206A40860D}" srcOrd="1" destOrd="0" presId="urn:microsoft.com/office/officeart/2005/8/layout/orgChart1"/>
    <dgm:cxn modelId="{81807325-18FD-48CE-A487-6D78725CE310}" srcId="{7430EC14-826B-4DA3-823E-AB68DA42DF1B}" destId="{D6B3F492-62FA-42D5-9FA0-645EC8076139}" srcOrd="0" destOrd="0" parTransId="{709166C2-811F-468F-B5E1-E0EE8278F67C}" sibTransId="{7738F4F9-13AD-4773-BDD3-C077905B6F8F}"/>
    <dgm:cxn modelId="{037EDBC4-6F02-43EF-BC9D-E016952903C8}" type="presOf" srcId="{7430EC14-826B-4DA3-823E-AB68DA42DF1B}" destId="{E41A935D-7519-4D97-B91C-5B2F79EDC1A2}" srcOrd="1" destOrd="0" presId="urn:microsoft.com/office/officeart/2005/8/layout/orgChart1"/>
    <dgm:cxn modelId="{86894A09-42A7-4D21-8D5A-F6378F3CEE05}" srcId="{7F75F2BA-B3E7-4153-A6F8-277A80AC8394}" destId="{7430EC14-826B-4DA3-823E-AB68DA42DF1B}" srcOrd="0" destOrd="0" parTransId="{D5ACA777-6EA5-4D2C-A4DD-5316529359BE}" sibTransId="{DB065B0A-C4E7-4E6D-ACF9-32D45C1A7629}"/>
    <dgm:cxn modelId="{9ED35590-C42D-4F7F-BF17-6021F7777482}" srcId="{7430EC14-826B-4DA3-823E-AB68DA42DF1B}" destId="{EA4E6564-E5DB-42E2-8A82-F0001EF45972}" srcOrd="1" destOrd="0" parTransId="{05A98E47-E31C-4EB9-97EE-FACD74CF1D36}" sibTransId="{57DA92E1-00BF-41D2-A796-374227790361}"/>
    <dgm:cxn modelId="{55040F05-C267-409E-9638-034441526BF5}" type="presOf" srcId="{EA4E6564-E5DB-42E2-8A82-F0001EF45972}" destId="{CE6EA75D-C8FE-4DB7-A50C-5DE9C1E7F41A}" srcOrd="0" destOrd="0" presId="urn:microsoft.com/office/officeart/2005/8/layout/orgChart1"/>
    <dgm:cxn modelId="{724BB5B3-77B1-458F-AD01-AB2839754F41}" type="presParOf" srcId="{276FAEA3-2433-4685-B1C0-94F5F27F88D6}" destId="{BF339153-210D-4D70-AA6B-A377979D462E}" srcOrd="0" destOrd="0" presId="urn:microsoft.com/office/officeart/2005/8/layout/orgChart1"/>
    <dgm:cxn modelId="{30472398-5A2D-4A63-A5F9-9E8DEAA1B997}" type="presParOf" srcId="{BF339153-210D-4D70-AA6B-A377979D462E}" destId="{4AD33D89-65E0-4463-9188-95F2007B87DF}" srcOrd="0" destOrd="0" presId="urn:microsoft.com/office/officeart/2005/8/layout/orgChart1"/>
    <dgm:cxn modelId="{44D75977-4D85-4A6B-BDE9-C892F1163AAA}" type="presParOf" srcId="{4AD33D89-65E0-4463-9188-95F2007B87DF}" destId="{5361140C-341B-4530-A09F-84F9567DD43D}" srcOrd="0" destOrd="0" presId="urn:microsoft.com/office/officeart/2005/8/layout/orgChart1"/>
    <dgm:cxn modelId="{9C92A18F-44FB-4598-A661-EFC2BCAE8156}" type="presParOf" srcId="{4AD33D89-65E0-4463-9188-95F2007B87DF}" destId="{E41A935D-7519-4D97-B91C-5B2F79EDC1A2}" srcOrd="1" destOrd="0" presId="urn:microsoft.com/office/officeart/2005/8/layout/orgChart1"/>
    <dgm:cxn modelId="{56EB168D-4DAE-4D5C-BE6A-02ADEBBE9406}" type="presParOf" srcId="{BF339153-210D-4D70-AA6B-A377979D462E}" destId="{B2DBD783-BE28-4E49-A154-3E8C409DFB41}" srcOrd="1" destOrd="0" presId="urn:microsoft.com/office/officeart/2005/8/layout/orgChart1"/>
    <dgm:cxn modelId="{C53396BF-C94C-41EE-A4CE-3B7EB1DB7BBA}" type="presParOf" srcId="{B2DBD783-BE28-4E49-A154-3E8C409DFB41}" destId="{417E326F-44EB-449D-BE62-F4FD68C2E0DD}" srcOrd="0" destOrd="0" presId="urn:microsoft.com/office/officeart/2005/8/layout/orgChart1"/>
    <dgm:cxn modelId="{5A4C3466-8E63-47CD-B767-197DB740B100}" type="presParOf" srcId="{B2DBD783-BE28-4E49-A154-3E8C409DFB41}" destId="{55D1D63F-8FD0-471E-89EC-2694201F8B4D}" srcOrd="1" destOrd="0" presId="urn:microsoft.com/office/officeart/2005/8/layout/orgChart1"/>
    <dgm:cxn modelId="{232ACB71-D3F3-4890-AA1D-8B3458CA97E5}" type="presParOf" srcId="{55D1D63F-8FD0-471E-89EC-2694201F8B4D}" destId="{8727FF76-2E85-4877-BF11-EBA249733C3A}" srcOrd="0" destOrd="0" presId="urn:microsoft.com/office/officeart/2005/8/layout/orgChart1"/>
    <dgm:cxn modelId="{467F56B6-4907-46CC-8503-5D48F1638936}" type="presParOf" srcId="{8727FF76-2E85-4877-BF11-EBA249733C3A}" destId="{1807DE76-2A12-428A-8A0D-E2813B5BC02A}" srcOrd="0" destOrd="0" presId="urn:microsoft.com/office/officeart/2005/8/layout/orgChart1"/>
    <dgm:cxn modelId="{F18BF617-82DB-440E-94DC-222770A1881E}" type="presParOf" srcId="{8727FF76-2E85-4877-BF11-EBA249733C3A}" destId="{7327DAD7-3F86-44AF-926D-03206A40860D}" srcOrd="1" destOrd="0" presId="urn:microsoft.com/office/officeart/2005/8/layout/orgChart1"/>
    <dgm:cxn modelId="{C28A7F10-91F9-40B3-8900-865E3DBF0E7E}" type="presParOf" srcId="{55D1D63F-8FD0-471E-89EC-2694201F8B4D}" destId="{F26D5DFB-906F-4DDE-B961-EDC886E6C0C0}" srcOrd="1" destOrd="0" presId="urn:microsoft.com/office/officeart/2005/8/layout/orgChart1"/>
    <dgm:cxn modelId="{7D22B110-6FE5-4CA0-9B20-A36C50AFBB23}" type="presParOf" srcId="{55D1D63F-8FD0-471E-89EC-2694201F8B4D}" destId="{998396FD-2D07-4F72-A2A6-22346F742773}" srcOrd="2" destOrd="0" presId="urn:microsoft.com/office/officeart/2005/8/layout/orgChart1"/>
    <dgm:cxn modelId="{B56B2511-E090-442F-BB19-905A745C8287}" type="presParOf" srcId="{B2DBD783-BE28-4E49-A154-3E8C409DFB41}" destId="{86CF18C3-2F25-4EC8-9BA4-0755BA98BF2F}" srcOrd="2" destOrd="0" presId="urn:microsoft.com/office/officeart/2005/8/layout/orgChart1"/>
    <dgm:cxn modelId="{11AD6AA1-1BC4-4533-B692-FE2FF54D29A1}" type="presParOf" srcId="{B2DBD783-BE28-4E49-A154-3E8C409DFB41}" destId="{CB5D15A8-D33F-4257-898F-7AD78A3FE12C}" srcOrd="3" destOrd="0" presId="urn:microsoft.com/office/officeart/2005/8/layout/orgChart1"/>
    <dgm:cxn modelId="{BA8C2A3B-4B01-49BD-A1BD-BCFC71187E75}" type="presParOf" srcId="{CB5D15A8-D33F-4257-898F-7AD78A3FE12C}" destId="{F7A32016-86B6-442C-9AF7-1DF3BAF18629}" srcOrd="0" destOrd="0" presId="urn:microsoft.com/office/officeart/2005/8/layout/orgChart1"/>
    <dgm:cxn modelId="{46319757-DE40-4B42-A1AD-D5E31E9F4CD3}" type="presParOf" srcId="{F7A32016-86B6-442C-9AF7-1DF3BAF18629}" destId="{CE6EA75D-C8FE-4DB7-A50C-5DE9C1E7F41A}" srcOrd="0" destOrd="0" presId="urn:microsoft.com/office/officeart/2005/8/layout/orgChart1"/>
    <dgm:cxn modelId="{3CC7AF11-79A8-47F2-836A-763FED6FBE04}" type="presParOf" srcId="{F7A32016-86B6-442C-9AF7-1DF3BAF18629}" destId="{035E8582-A341-4F52-B8F6-C7B9D716ADD3}" srcOrd="1" destOrd="0" presId="urn:microsoft.com/office/officeart/2005/8/layout/orgChart1"/>
    <dgm:cxn modelId="{ECCD6D5D-B760-4EA4-A73D-F4FA4C361DBC}" type="presParOf" srcId="{CB5D15A8-D33F-4257-898F-7AD78A3FE12C}" destId="{B6DADEB9-C008-4549-A148-E4A8F2BC2B80}" srcOrd="1" destOrd="0" presId="urn:microsoft.com/office/officeart/2005/8/layout/orgChart1"/>
    <dgm:cxn modelId="{A5B9F422-971C-4189-A8FF-ADA7A5E1F4B6}" type="presParOf" srcId="{CB5D15A8-D33F-4257-898F-7AD78A3FE12C}" destId="{61FE872D-CA63-4689-A32D-DF6D878D17C8}" srcOrd="2" destOrd="0" presId="urn:microsoft.com/office/officeart/2005/8/layout/orgChart1"/>
    <dgm:cxn modelId="{703557D9-5203-4DED-BBD8-B7B9AC65383B}" type="presParOf" srcId="{BF339153-210D-4D70-AA6B-A377979D462E}" destId="{65B215CF-57C0-4520-A3A2-766F99D3259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CF18C3-2F25-4EC8-9BA4-0755BA98BF2F}">
      <dsp:nvSpPr>
        <dsp:cNvPr id="0" name=""/>
        <dsp:cNvSpPr/>
      </dsp:nvSpPr>
      <dsp:spPr>
        <a:xfrm>
          <a:off x="4114800" y="1458608"/>
          <a:ext cx="1762552" cy="6117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5897"/>
              </a:lnTo>
              <a:lnTo>
                <a:pt x="1762552" y="305897"/>
              </a:lnTo>
              <a:lnTo>
                <a:pt x="1762552" y="6117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7E326F-44EB-449D-BE62-F4FD68C2E0DD}">
      <dsp:nvSpPr>
        <dsp:cNvPr id="0" name=""/>
        <dsp:cNvSpPr/>
      </dsp:nvSpPr>
      <dsp:spPr>
        <a:xfrm>
          <a:off x="2352247" y="1458608"/>
          <a:ext cx="1762552" cy="611795"/>
        </a:xfrm>
        <a:custGeom>
          <a:avLst/>
          <a:gdLst/>
          <a:ahLst/>
          <a:cxnLst/>
          <a:rect l="0" t="0" r="0" b="0"/>
          <a:pathLst>
            <a:path>
              <a:moveTo>
                <a:pt x="1762552" y="0"/>
              </a:moveTo>
              <a:lnTo>
                <a:pt x="1762552" y="305897"/>
              </a:lnTo>
              <a:lnTo>
                <a:pt x="0" y="305897"/>
              </a:lnTo>
              <a:lnTo>
                <a:pt x="0" y="61179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61140C-341B-4530-A09F-84F9567DD43D}">
      <dsp:nvSpPr>
        <dsp:cNvPr id="0" name=""/>
        <dsp:cNvSpPr/>
      </dsp:nvSpPr>
      <dsp:spPr>
        <a:xfrm>
          <a:off x="2658144" y="1953"/>
          <a:ext cx="2913310" cy="1456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300" b="0" i="0" u="sng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 Black" pitchFamily="34" charset="0"/>
              <a:cs typeface="Arial" charset="0"/>
            </a:rPr>
            <a:t>Работа мышц</a:t>
          </a:r>
        </a:p>
      </dsp:txBody>
      <dsp:txXfrm>
        <a:off x="2658144" y="1953"/>
        <a:ext cx="2913310" cy="1456655"/>
      </dsp:txXfrm>
    </dsp:sp>
    <dsp:sp modelId="{1807DE76-2A12-428A-8A0D-E2813B5BC02A}">
      <dsp:nvSpPr>
        <dsp:cNvPr id="0" name=""/>
        <dsp:cNvSpPr/>
      </dsp:nvSpPr>
      <dsp:spPr>
        <a:xfrm>
          <a:off x="895591" y="2070404"/>
          <a:ext cx="2913310" cy="1456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300" b="0" i="1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Динамическая</a:t>
          </a:r>
        </a:p>
      </dsp:txBody>
      <dsp:txXfrm>
        <a:off x="895591" y="2070404"/>
        <a:ext cx="2913310" cy="1456655"/>
      </dsp:txXfrm>
    </dsp:sp>
    <dsp:sp modelId="{CE6EA75D-C8FE-4DB7-A50C-5DE9C1E7F41A}">
      <dsp:nvSpPr>
        <dsp:cNvPr id="0" name=""/>
        <dsp:cNvSpPr/>
      </dsp:nvSpPr>
      <dsp:spPr>
        <a:xfrm>
          <a:off x="4420697" y="2070404"/>
          <a:ext cx="2913310" cy="1456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sz="3300" b="0" i="1" u="none" strike="noStrike" kern="1200" cap="none" normalizeH="0" baseline="0" smtClean="0">
              <a:ln>
                <a:noFill/>
              </a:ln>
              <a:solidFill>
                <a:srgbClr val="000000"/>
              </a:solidFill>
              <a:effectLst/>
              <a:latin typeface="Arial" charset="0"/>
              <a:cs typeface="Arial" charset="0"/>
            </a:rPr>
            <a:t>Статическая</a:t>
          </a:r>
        </a:p>
      </dsp:txBody>
      <dsp:txXfrm>
        <a:off x="4420697" y="2070404"/>
        <a:ext cx="2913310" cy="1456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4D4D8-3938-4F16-9759-AC0413145C6D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EF1301-2D7A-4F8B-BEB2-4D66B3FFAB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325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EF1301-2D7A-4F8B-BEB2-4D66B3FFAB42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7B9B9-B150-4263-8785-535BB6971E8E}" type="datetimeFigureOut">
              <a:rPr lang="ru-RU" smtClean="0"/>
              <a:pPr/>
              <a:t>05.03.2020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8DF27-EA3C-4F7A-8E6C-93CAC86C8A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w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2"/>
          </a:solidFill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Опорно-двигательная система человека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1500174"/>
            <a:ext cx="5643602" cy="5150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857234"/>
            <a:ext cx="2838450" cy="5786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714480" y="142855"/>
            <a:ext cx="250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Скелет руки и плечевой пояс</a:t>
            </a:r>
            <a:endParaRPr lang="ru-RU" b="1" i="1" dirty="0"/>
          </a:p>
        </p:txBody>
      </p:sp>
      <p:sp>
        <p:nvSpPr>
          <p:cNvPr id="4" name="TextBox 3"/>
          <p:cNvSpPr txBox="1"/>
          <p:nvPr/>
        </p:nvSpPr>
        <p:spPr>
          <a:xfrm>
            <a:off x="5143504" y="142852"/>
            <a:ext cx="3214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Скелет ноги и тазовый пояс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4" y="571481"/>
            <a:ext cx="3163887" cy="581183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4348" y="142852"/>
            <a:ext cx="3143272" cy="646330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i="1" dirty="0" smtClean="0"/>
              <a:t>Рост костей регулируется </a:t>
            </a:r>
            <a:r>
              <a:rPr lang="ru-RU" b="1" i="1" dirty="0" err="1" smtClean="0"/>
              <a:t>соматотропином,который</a:t>
            </a:r>
            <a:r>
              <a:rPr lang="ru-RU" b="1" i="1" dirty="0" smtClean="0"/>
              <a:t> синтезируется гипофизом . При его врожденном дефиците наблюдается карликовость, при избытке – гигантизм. Если после завершения периода роста этого гормона выделяется много, то развивается состояние, которое называется акромегалия (только у взрослых людей)</a:t>
            </a:r>
          </a:p>
          <a:p>
            <a:r>
              <a:rPr lang="ru-RU" b="1" i="1" dirty="0" smtClean="0"/>
              <a:t>У взрослых людей  рост кости в длину и её утолщение прекращаются, но обновление костного вещества продолжается всю жизнь.</a:t>
            </a:r>
          </a:p>
          <a:p>
            <a:endParaRPr lang="ru-RU" b="1" i="1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071934" y="142852"/>
            <a:ext cx="4714876" cy="17543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b="1" dirty="0" smtClean="0"/>
              <a:t>Согласно Книге Рекордов, Султан </a:t>
            </a:r>
            <a:r>
              <a:rPr lang="ru-RU" b="1" dirty="0" err="1" smtClean="0"/>
              <a:t>Кёсен</a:t>
            </a:r>
            <a:r>
              <a:rPr lang="ru-RU" b="1" dirty="0" smtClean="0"/>
              <a:t> — самый высокий человек в мире из ныне живущих, достигающий высоты 246.5 см. А непалец </a:t>
            </a:r>
            <a:r>
              <a:rPr lang="ru-RU" b="1" dirty="0" err="1" smtClean="0"/>
              <a:t>Чандра</a:t>
            </a:r>
            <a:r>
              <a:rPr lang="ru-RU" b="1" dirty="0" smtClean="0"/>
              <a:t> </a:t>
            </a:r>
            <a:r>
              <a:rPr lang="ru-RU" b="1" dirty="0" err="1" smtClean="0"/>
              <a:t>Данги</a:t>
            </a:r>
            <a:r>
              <a:rPr lang="ru-RU" b="1" dirty="0" smtClean="0"/>
              <a:t> является самым маленьким человеком в </a:t>
            </a:r>
            <a:r>
              <a:rPr lang="ru-RU" b="1" dirty="0" err="1" smtClean="0"/>
              <a:t>мире,его</a:t>
            </a:r>
            <a:r>
              <a:rPr lang="ru-RU" b="1" dirty="0" smtClean="0"/>
              <a:t> рост составляет всего 54.6 см </a:t>
            </a:r>
            <a:endParaRPr lang="ru-RU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928802"/>
            <a:ext cx="3784600" cy="471490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142853"/>
            <a:ext cx="8643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7030A0"/>
                </a:solidFill>
              </a:rPr>
              <a:t>Сравнение скелета человека и скелета человекообразных обезьян</a:t>
            </a:r>
            <a:endParaRPr lang="ru-RU" b="1" i="1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73" y="902853"/>
            <a:ext cx="4931532" cy="3908743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715008" y="571480"/>
            <a:ext cx="3286116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А - Особенности анатомии человека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 smtClean="0"/>
              <a:t>а - череп с короткой лицевой частью и большой округлой мозговой коробкой.</a:t>
            </a:r>
            <a:br>
              <a:rPr lang="ru-RU" sz="1200" dirty="0" smtClean="0"/>
            </a:br>
            <a:r>
              <a:rPr lang="ru-RU" sz="1200" dirty="0" smtClean="0"/>
              <a:t>б - Небольшие челюсти, маленькие зубы.</a:t>
            </a:r>
            <a:br>
              <a:rPr lang="ru-RU" sz="1200" dirty="0" smtClean="0"/>
            </a:br>
            <a:r>
              <a:rPr lang="ru-RU" sz="1200" dirty="0" smtClean="0"/>
              <a:t>в - длинные пальцы руки, позволяющие точно захватывать мелкие предметы.</a:t>
            </a:r>
            <a:br>
              <a:rPr lang="ru-RU" sz="1200" dirty="0" smtClean="0"/>
            </a:br>
            <a:r>
              <a:rPr lang="ru-RU" sz="1200" dirty="0" smtClean="0"/>
              <a:t>г - короткая поясница.</a:t>
            </a:r>
            <a:br>
              <a:rPr lang="ru-RU" sz="1200" dirty="0" smtClean="0"/>
            </a:br>
            <a:r>
              <a:rPr lang="ru-RU" sz="1200" dirty="0" err="1" smtClean="0"/>
              <a:t>д</a:t>
            </a:r>
            <a:r>
              <a:rPr lang="ru-RU" sz="1200" dirty="0" smtClean="0"/>
              <a:t> - широкий короткий таз.</a:t>
            </a:r>
            <a:br>
              <a:rPr lang="ru-RU" sz="1200" dirty="0" smtClean="0"/>
            </a:br>
            <a:r>
              <a:rPr lang="ru-RU" sz="1200" dirty="0" smtClean="0"/>
              <a:t>е - ноги длиннее рук.</a:t>
            </a:r>
            <a:br>
              <a:rPr lang="ru-RU" sz="1200" dirty="0" smtClean="0"/>
            </a:br>
            <a:r>
              <a:rPr lang="ru-RU" sz="1200" dirty="0" smtClean="0"/>
              <a:t>ж – стопа имеет свод, большой палец ноги расположен параллельно прочим пальцам и помогает во время ходьбы переносить вес тела.</a:t>
            </a:r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286380" y="3714752"/>
            <a:ext cx="385762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Б - Особенности анатомии гориллы</a:t>
            </a:r>
            <a:r>
              <a:rPr lang="ru-RU" sz="1200" b="1" dirty="0" smtClean="0">
                <a:solidFill>
                  <a:srgbClr val="7030A0"/>
                </a:solidFill>
              </a:rPr>
              <a:t/>
            </a:r>
            <a:br>
              <a:rPr lang="ru-RU" sz="1200" b="1" dirty="0" smtClean="0">
                <a:solidFill>
                  <a:srgbClr val="7030A0"/>
                </a:solidFill>
              </a:rPr>
            </a:br>
            <a:r>
              <a:rPr lang="ru-RU" sz="1200" dirty="0" smtClean="0"/>
              <a:t>а - череп с выступающей вперед удлиненной лицевой частью.</a:t>
            </a:r>
            <a:br>
              <a:rPr lang="ru-RU" sz="1200" dirty="0" smtClean="0"/>
            </a:br>
            <a:r>
              <a:rPr lang="ru-RU" sz="1200" dirty="0" smtClean="0"/>
              <a:t>б - массивные челюсти с большими клыками, крупными коренными зубами.</a:t>
            </a:r>
            <a:br>
              <a:rPr lang="ru-RU" sz="1200" dirty="0" smtClean="0"/>
            </a:br>
            <a:r>
              <a:rPr lang="ru-RU" sz="1200" dirty="0" smtClean="0"/>
              <a:t>в - короткий большой палец и длинные прочие пальцы рук.</a:t>
            </a:r>
            <a:br>
              <a:rPr lang="ru-RU" sz="1200" dirty="0" smtClean="0"/>
            </a:br>
            <a:r>
              <a:rPr lang="ru-RU" sz="1200" dirty="0" smtClean="0"/>
              <a:t>г - поясница сравнительно длиннее, чем у человека.</a:t>
            </a:r>
            <a:br>
              <a:rPr lang="ru-RU" sz="1200" dirty="0" smtClean="0"/>
            </a:br>
            <a:r>
              <a:rPr lang="ru-RU" sz="1200" dirty="0" err="1" smtClean="0"/>
              <a:t>д</a:t>
            </a:r>
            <a:r>
              <a:rPr lang="ru-RU" sz="1200" dirty="0" smtClean="0"/>
              <a:t> - удлиненный таз.</a:t>
            </a:r>
            <a:br>
              <a:rPr lang="ru-RU" sz="1200" dirty="0" smtClean="0"/>
            </a:br>
            <a:r>
              <a:rPr lang="ru-RU" sz="1200" dirty="0" smtClean="0"/>
              <a:t>е - ноги короче рук.</a:t>
            </a:r>
            <a:br>
              <a:rPr lang="ru-RU" sz="1200" dirty="0" smtClean="0"/>
            </a:br>
            <a:r>
              <a:rPr lang="ru-RU" sz="1200" dirty="0" smtClean="0"/>
              <a:t>ж - отставленный в сторону большой палец ступни приспособлен для хватания</a:t>
            </a:r>
            <a:endParaRPr lang="ru-RU" sz="1200" dirty="0"/>
          </a:p>
        </p:txBody>
      </p:sp>
      <p:pic>
        <p:nvPicPr>
          <p:cNvPr id="3078" name="Picture 6" descr="http://omegabiz.ru/img/anatomicheskie_svodi_pravoy_stop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4953011"/>
            <a:ext cx="1879600" cy="16637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10" name="Прямоугольник 9"/>
          <p:cNvSpPr/>
          <p:nvPr/>
        </p:nvSpPr>
        <p:spPr>
          <a:xfrm>
            <a:off x="214282" y="6000770"/>
            <a:ext cx="2786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Свод стопы обеспечивает амортизацию при движении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85786" y="95227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Виды мышечной ткани</a:t>
            </a:r>
            <a:endParaRPr lang="ru-RU" b="1" i="1" dirty="0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476229"/>
            <a:ext cx="7072362" cy="6381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845" y="476232"/>
            <a:ext cx="4429156" cy="40957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7356" y="0"/>
            <a:ext cx="4357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Строение мышц</a:t>
            </a:r>
            <a:endParaRPr lang="ru-RU" b="1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572000" y="3238499"/>
            <a:ext cx="4572000" cy="67710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 smtClean="0"/>
              <a:t>Волокна </a:t>
            </a:r>
            <a:r>
              <a:rPr lang="ru-RU" sz="1400" b="1" dirty="0" smtClean="0"/>
              <a:t>миокарда</a:t>
            </a:r>
            <a:r>
              <a:rPr lang="ru-RU" sz="1200" b="1" dirty="0" smtClean="0"/>
              <a:t> </a:t>
            </a:r>
            <a:r>
              <a:rPr lang="ru-RU" sz="1200" b="1" dirty="0" err="1" smtClean="0"/>
              <a:t>поперечно-полосатые</a:t>
            </a:r>
            <a:r>
              <a:rPr lang="ru-RU" sz="1200" b="1" dirty="0" smtClean="0"/>
              <a:t>, но имеют перемычки друг с другом, благодаря чему нервный импульс распространяется по мышце мгновенно.</a:t>
            </a:r>
            <a:endParaRPr lang="ru-RU" sz="1200" b="1" dirty="0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42844" y="4762511"/>
            <a:ext cx="2711308" cy="161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2928926" y="4762513"/>
            <a:ext cx="221457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Миофибриллы (актин и миозин) расположены неупорядоченно (сокращение происходит медленно)</a:t>
            </a:r>
            <a:endParaRPr lang="ru-RU" sz="1200" b="1" dirty="0"/>
          </a:p>
        </p:txBody>
      </p:sp>
      <p:pic>
        <p:nvPicPr>
          <p:cNvPr id="266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86381" y="190479"/>
            <a:ext cx="2786082" cy="31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43504" y="4140149"/>
            <a:ext cx="2141521" cy="271785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7358082" y="4857762"/>
            <a:ext cx="1643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Клетки скелетной мышцы под микроскопом (видна поперечная </a:t>
            </a:r>
            <a:r>
              <a:rPr lang="ru-RU" sz="1200" b="1" dirty="0" err="1" smtClean="0"/>
              <a:t>исчерченность</a:t>
            </a:r>
            <a:r>
              <a:rPr lang="ru-RU" sz="1200" b="1" dirty="0" smtClean="0"/>
              <a:t> и ядра)</a:t>
            </a:r>
            <a:endParaRPr lang="ru-RU" sz="12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41" y="1142986"/>
            <a:ext cx="7354557" cy="5522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2643174" y="285730"/>
            <a:ext cx="43332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i="1" dirty="0" smtClean="0"/>
              <a:t>Основные скелетные мышцы </a:t>
            </a:r>
            <a:endParaRPr lang="ru-RU" sz="2400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95227"/>
            <a:ext cx="664373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Нарушения опорно-двигательной системы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952483"/>
            <a:ext cx="35718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i="1" dirty="0" smtClean="0"/>
              <a:t>Хорошо и равномерно развитые мышцы являются условием формирования правильной осанки. </a:t>
            </a:r>
            <a:endParaRPr lang="ru-RU" sz="1400" b="1" i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61" y="1904991"/>
            <a:ext cx="3755661" cy="4225119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00037" y="6191271"/>
            <a:ext cx="6335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Норма</a:t>
            </a:r>
            <a:endParaRPr lang="ru-RU" sz="12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728" y="6096021"/>
            <a:ext cx="150019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Патологический лордоз</a:t>
            </a:r>
            <a:endParaRPr lang="ru-RU" sz="1200" b="1" dirty="0"/>
          </a:p>
        </p:txBody>
      </p:sp>
      <p:sp>
        <p:nvSpPr>
          <p:cNvPr id="8" name="Стрелка вправо 7"/>
          <p:cNvSpPr/>
          <p:nvPr/>
        </p:nvSpPr>
        <p:spPr>
          <a:xfrm>
            <a:off x="1785918" y="5143514"/>
            <a:ext cx="428628" cy="60959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857488" y="6096021"/>
            <a:ext cx="1285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 smtClean="0"/>
              <a:t>Патологический кифоз</a:t>
            </a:r>
            <a:endParaRPr lang="ru-RU" sz="1200" b="1" dirty="0"/>
          </a:p>
        </p:txBody>
      </p:sp>
      <p:sp>
        <p:nvSpPr>
          <p:cNvPr id="10" name="Стрелка влево 9"/>
          <p:cNvSpPr/>
          <p:nvPr/>
        </p:nvSpPr>
        <p:spPr>
          <a:xfrm>
            <a:off x="3214678" y="4000506"/>
            <a:ext cx="428628" cy="60959"/>
          </a:xfrm>
          <a:prstGeom prst="lef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1937" y="1904991"/>
            <a:ext cx="1909485" cy="422511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500564" y="6191271"/>
            <a:ext cx="73404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/>
              <a:t>Сколиоз</a:t>
            </a:r>
            <a:endParaRPr lang="ru-RU" sz="1200" b="1" dirty="0"/>
          </a:p>
        </p:txBody>
      </p:sp>
      <p:grpSp>
        <p:nvGrpSpPr>
          <p:cNvPr id="14" name="Группа 13"/>
          <p:cNvGrpSpPr/>
          <p:nvPr/>
        </p:nvGrpSpPr>
        <p:grpSpPr>
          <a:xfrm>
            <a:off x="6143636" y="1142984"/>
            <a:ext cx="2857520" cy="1714512"/>
            <a:chOff x="7094917" y="2815238"/>
            <a:chExt cx="3625956" cy="1691524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094917" y="2815238"/>
              <a:ext cx="3625956" cy="1691524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6" name="Дуга 15"/>
            <p:cNvSpPr/>
            <p:nvPr/>
          </p:nvSpPr>
          <p:spPr>
            <a:xfrm rot="19010856">
              <a:off x="7334934" y="3522711"/>
              <a:ext cx="721360" cy="640080"/>
            </a:xfrm>
            <a:prstGeom prst="arc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Дуга 16"/>
            <p:cNvSpPr/>
            <p:nvPr/>
          </p:nvSpPr>
          <p:spPr>
            <a:xfrm rot="21261615">
              <a:off x="8909577" y="3573694"/>
              <a:ext cx="955040" cy="81280"/>
            </a:xfrm>
            <a:prstGeom prst="arc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8" name="Прямоугольник 17"/>
          <p:cNvSpPr/>
          <p:nvPr/>
        </p:nvSpPr>
        <p:spPr>
          <a:xfrm>
            <a:off x="6929454" y="2952749"/>
            <a:ext cx="127175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/>
              <a:t>Плоскостопие</a:t>
            </a:r>
            <a:endParaRPr lang="ru-RU" sz="1400" b="1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86580" y="3333753"/>
            <a:ext cx="1391376" cy="32385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380979"/>
            <a:ext cx="592455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Работа мышц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3600"/>
              <a:t>Мышца – конечное звено рефлекторной дуги – </a:t>
            </a:r>
            <a:r>
              <a:rPr lang="ru-RU" sz="3600" u="sng">
                <a:solidFill>
                  <a:srgbClr val="E20000"/>
                </a:solidFill>
              </a:rPr>
              <a:t>рабочий орган.</a:t>
            </a:r>
          </a:p>
        </p:txBody>
      </p:sp>
      <p:pic>
        <p:nvPicPr>
          <p:cNvPr id="36874" name="Picture 10" descr="коленный рефлек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4"/>
          <a:stretch>
            <a:fillRect/>
          </a:stretch>
        </p:blipFill>
        <p:spPr bwMode="auto">
          <a:xfrm>
            <a:off x="3708400" y="3068638"/>
            <a:ext cx="4667250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8998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692696"/>
            <a:ext cx="8568952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</a:pPr>
            <a:r>
              <a:rPr lang="ru-RU" sz="2800" kern="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 </a:t>
            </a:r>
            <a:r>
              <a:rPr lang="ru-RU" sz="3200" kern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*Мышцы, сокращаясь. Или напрягаясь производят работу. </a:t>
            </a:r>
          </a:p>
          <a:p>
            <a:pPr marL="342900" lvl="0" indent="-342900" fontAlgn="base">
              <a:spcBef>
                <a:spcPct val="20000"/>
              </a:spcBef>
              <a:spcAft>
                <a:spcPct val="0"/>
              </a:spcAft>
              <a:buClr>
                <a:srgbClr val="00CCFF"/>
              </a:buClr>
              <a:buSzPct val="65000"/>
              <a:buFont typeface="Wingdings" pitchFamily="2" charset="2"/>
              <a:buChar char="n"/>
            </a:pPr>
            <a:r>
              <a:rPr lang="ru-RU" sz="3200" kern="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/>
                <a:cs typeface="Arial"/>
              </a:rPr>
              <a:t>* Различают динамическую и статическую работу. Движения в суставах обеспечиваются как минимум двумя мышцами, действующими противоположно друг другу. Работой мышц управляет нервная система. Эта работа носит рефлекторный характер. </a:t>
            </a:r>
          </a:p>
        </p:txBody>
      </p:sp>
    </p:spTree>
    <p:extLst>
      <p:ext uri="{BB962C8B-B14F-4D97-AF65-F5344CB8AC3E}">
        <p14:creationId xmlns:p14="http://schemas.microsoft.com/office/powerpoint/2010/main" val="3445674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94692"/>
            <a:ext cx="4071966" cy="6463308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Функции опорно-двигательного аппарата человека</a:t>
            </a:r>
          </a:p>
          <a:p>
            <a:pPr>
              <a:buFontTx/>
              <a:buChar char="-"/>
            </a:pPr>
            <a:r>
              <a:rPr lang="ru-RU" dirty="0" smtClean="0"/>
              <a:t>Опорная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r>
              <a:rPr lang="ru-RU" dirty="0" smtClean="0"/>
              <a:t>-Двигательная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r>
              <a:rPr lang="ru-RU" dirty="0" smtClean="0"/>
              <a:t>-Защитная    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pPr>
              <a:buFontTx/>
              <a:buChar char="-"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1071549"/>
            <a:ext cx="2143140" cy="1628775"/>
          </a:xfrm>
          <a:prstGeom prst="rect">
            <a:avLst/>
          </a:prstGeom>
        </p:spPr>
      </p:pic>
      <p:pic>
        <p:nvPicPr>
          <p:cNvPr id="1026" name="Picture 2" descr="C:\Users\user\Downloads\female-running-athlete-woman-trail-runner-sprinting-success-goals-healthy-lifestyle-amazing-nature-landscape-cross-3202155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3108" y="3000372"/>
            <a:ext cx="2143140" cy="142876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08" y="4828004"/>
            <a:ext cx="2214578" cy="157519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57752" y="214291"/>
            <a:ext cx="40005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Рисунки Леонардо да Винчи (1452-1519) из анатомического атласа</a:t>
            </a:r>
            <a:endParaRPr lang="ru-RU" sz="1400" dirty="0"/>
          </a:p>
        </p:txBody>
      </p:sp>
      <p:pic>
        <p:nvPicPr>
          <p:cNvPr id="1027" name="Picture 3" descr="C:\Users\user\Desktop\развивашка\leo m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072066" y="1000110"/>
            <a:ext cx="2428892" cy="1857388"/>
          </a:xfrm>
          <a:prstGeom prst="rect">
            <a:avLst/>
          </a:prstGeom>
          <a:noFill/>
        </p:spPr>
      </p:pic>
      <p:pic>
        <p:nvPicPr>
          <p:cNvPr id="1028" name="Picture 4" descr="C:\Users\user\Desktop\развивашка\anatomy1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643438" y="3143248"/>
            <a:ext cx="4286280" cy="2968632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0001288" y="3000372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8788" y="260350"/>
          <a:ext cx="8229600" cy="35290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2" descr="F:\биология\биология\post-21062-125027319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263"/>
            <a:ext cx="4362450" cy="217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F:\биология\биология\1019040-_17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4005263"/>
            <a:ext cx="4532188" cy="203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4444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96752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Статическая работа мышц – это активная фиксация органов относительно друг друга и придание определенного положения телу, при этом мышца развивает напряжение без изменения длины.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437112"/>
            <a:ext cx="1487487" cy="1517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19185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556792"/>
            <a:ext cx="842493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* Динамическая работа мышц – это смещение одних органов относительно других и перемещение тела в пространстве, при этом мышца изменяет длину и толщину.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005064"/>
            <a:ext cx="2030413" cy="253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4664"/>
            <a:ext cx="676275" cy="865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8749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274838"/>
            <a:ext cx="8784976" cy="4041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/>
              <a:t>Нервная дуга регуляции движений мышц, участвующих в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/>
              <a:t>А) удержании груза – головной мозг  - возбуждающий сигнал двуглавой мышцы (при этом трехглавая расслаблена)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/>
              <a:t>Б) перемещении груза -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3200" dirty="0"/>
              <a:t>головной мозг  - возбуждающий сигнал двуглавой мышцы (при этом трехглавая расслаблена), затем к трехглавой (расслабляется двуглавая)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764704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Регуляция работы мышц. Динамическая и статическая работа</a:t>
            </a:r>
          </a:p>
        </p:txBody>
      </p:sp>
    </p:spTree>
    <p:extLst>
      <p:ext uri="{BB962C8B-B14F-4D97-AF65-F5344CB8AC3E}">
        <p14:creationId xmlns:p14="http://schemas.microsoft.com/office/powerpoint/2010/main" val="9652494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40768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 2" pitchFamily="18" charset="2"/>
              <a:buNone/>
            </a:pPr>
            <a:r>
              <a:rPr lang="ru-RU" sz="3600" dirty="0">
                <a:solidFill>
                  <a:srgbClr val="005000"/>
                </a:solidFill>
              </a:rPr>
              <a:t>Мышцы, совершающие одинаковые движения – </a:t>
            </a:r>
            <a:r>
              <a:rPr lang="ru-RU" sz="3600" b="1" i="1" u="sng" dirty="0">
                <a:solidFill>
                  <a:srgbClr val="A40000"/>
                </a:solidFill>
              </a:rPr>
              <a:t>синергисты</a:t>
            </a:r>
            <a:r>
              <a:rPr lang="ru-RU" sz="3600" dirty="0">
                <a:solidFill>
                  <a:srgbClr val="005000"/>
                </a:solidFill>
              </a:rPr>
              <a:t>.</a:t>
            </a:r>
          </a:p>
          <a:p>
            <a:pPr>
              <a:buClr>
                <a:schemeClr val="tx1"/>
              </a:buClr>
              <a:buFont typeface="Wingdings 2" pitchFamily="18" charset="2"/>
              <a:buNone/>
            </a:pPr>
            <a:r>
              <a:rPr lang="ru-RU" sz="3600" dirty="0">
                <a:solidFill>
                  <a:srgbClr val="005000"/>
                </a:solidFill>
              </a:rPr>
              <a:t>Мышцы, совершающие противоположные движения – </a:t>
            </a:r>
            <a:r>
              <a:rPr lang="ru-RU" sz="3600" b="1" i="1" u="sng" dirty="0">
                <a:solidFill>
                  <a:srgbClr val="A40000"/>
                </a:solidFill>
              </a:rPr>
              <a:t>антагонисты</a:t>
            </a:r>
            <a:r>
              <a:rPr lang="ru-RU" sz="3600" dirty="0">
                <a:solidFill>
                  <a:srgbClr val="005000"/>
                </a:solidFill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738" y="3212976"/>
            <a:ext cx="2841625" cy="3382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971600" y="483866"/>
            <a:ext cx="70483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Мышцы синергисты и антагонисты</a:t>
            </a:r>
          </a:p>
        </p:txBody>
      </p:sp>
    </p:spTree>
    <p:extLst>
      <p:ext uri="{BB962C8B-B14F-4D97-AF65-F5344CB8AC3E}">
        <p14:creationId xmlns:p14="http://schemas.microsoft.com/office/powerpoint/2010/main" val="23022144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44824"/>
            <a:ext cx="83529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None/>
            </a:pPr>
            <a:r>
              <a:rPr lang="ru-RU" sz="3200" dirty="0"/>
              <a:t>Утомление — временное снижение работоспособности (клетки, органа или всего организма), наступающее в результате работы и исчезающее после отдыха</a:t>
            </a:r>
            <a:r>
              <a:rPr lang="ru-RU" sz="3200" dirty="0" smtClean="0"/>
              <a:t>.</a:t>
            </a:r>
          </a:p>
          <a:p>
            <a:r>
              <a:rPr lang="ru-RU" sz="3200" dirty="0"/>
              <a:t>Вызвано торможением нервных центров</a:t>
            </a:r>
            <a:r>
              <a:rPr lang="ru-RU" sz="3600" dirty="0"/>
              <a:t>.</a:t>
            </a:r>
          </a:p>
          <a:p>
            <a:pPr>
              <a:buFont typeface="Wingdings" pitchFamily="2" charset="2"/>
              <a:buNone/>
            </a:pP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73328" y="404664"/>
            <a:ext cx="86409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/>
              <a:t>Длительная мышечная работа приводит к мышечному утомлению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6831" y="4365104"/>
            <a:ext cx="2079625" cy="2414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8989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5856" y="1351508"/>
            <a:ext cx="8424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Чередование различных видов деятельности – залог высокой работоспособности.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12976"/>
            <a:ext cx="2768600" cy="2225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501008"/>
            <a:ext cx="2938463" cy="220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57629" y="476672"/>
            <a:ext cx="320138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/>
              <a:t>Гигиена труда</a:t>
            </a:r>
          </a:p>
        </p:txBody>
      </p:sp>
    </p:spTree>
    <p:extLst>
      <p:ext uri="{BB962C8B-B14F-4D97-AF65-F5344CB8AC3E}">
        <p14:creationId xmlns:p14="http://schemas.microsoft.com/office/powerpoint/2010/main" val="33385392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56200" y="1556792"/>
            <a:ext cx="87129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Гиподинами́я</a:t>
            </a:r>
            <a:r>
              <a:rPr lang="ru-RU" sz="3200" dirty="0"/>
              <a:t> — нарушение функций организма (опорно-двигательного аппарата, кровообращения, дыхания, пищеварения) при ограничении двигательной активности, снижении силы сокращения мышц.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581128"/>
            <a:ext cx="1884363" cy="163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4005064"/>
            <a:ext cx="2084387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195736" y="779600"/>
            <a:ext cx="499470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«Болезнь цивилизации»</a:t>
            </a:r>
          </a:p>
        </p:txBody>
      </p:sp>
    </p:spTree>
    <p:extLst>
      <p:ext uri="{BB962C8B-B14F-4D97-AF65-F5344CB8AC3E}">
        <p14:creationId xmlns:p14="http://schemas.microsoft.com/office/powerpoint/2010/main" val="20259347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82100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/>
              <a:t>Во всех случаях полезен активный отдых</a:t>
            </a: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2590800" cy="3154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2" descr="4787717_zimnie_vidi_sporta_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8338" y="2807494"/>
            <a:ext cx="2684463" cy="1817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PE01981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4048" y="1111787"/>
            <a:ext cx="3363912" cy="34686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02972" y="4625181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/>
              <a:t>Активный отдых – смена видов деятельности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5013153"/>
            <a:ext cx="622300" cy="811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055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Проверь себя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412776"/>
            <a:ext cx="3096344" cy="3024336"/>
          </a:xfrm>
        </p:spPr>
        <p:txBody>
          <a:bodyPr>
            <a:normAutofit fontScale="62500" lnSpcReduction="20000"/>
          </a:bodyPr>
          <a:lstStyle/>
          <a:p>
            <a:r>
              <a:rPr lang="ru-RU" dirty="0">
                <a:solidFill>
                  <a:schemeClr val="tx1"/>
                </a:solidFill>
              </a:rPr>
              <a:t>Задание 7 № 457</a:t>
            </a:r>
          </a:p>
          <a:p>
            <a:r>
              <a:rPr lang="ru-RU" dirty="0">
                <a:solidFill>
                  <a:schemeClr val="tx1"/>
                </a:solidFill>
              </a:rPr>
              <a:t>Какой тканью образованы сухожилия опорно-двигательного аппарата человека</a:t>
            </a:r>
            <a:r>
              <a:rPr lang="ru-RU" dirty="0" smtClean="0">
                <a:solidFill>
                  <a:schemeClr val="tx1"/>
                </a:solidFill>
              </a:rPr>
              <a:t>?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1) </a:t>
            </a:r>
            <a:r>
              <a:rPr lang="ru-RU" dirty="0" smtClean="0">
                <a:solidFill>
                  <a:schemeClr val="tx1"/>
                </a:solidFill>
              </a:rPr>
              <a:t>эпителиальной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2) </a:t>
            </a:r>
            <a:r>
              <a:rPr lang="ru-RU" dirty="0" smtClean="0">
                <a:solidFill>
                  <a:schemeClr val="tx1"/>
                </a:solidFill>
              </a:rPr>
              <a:t>соединительной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3) поперечнополосатой </a:t>
            </a:r>
            <a:r>
              <a:rPr lang="ru-RU" dirty="0" smtClean="0">
                <a:solidFill>
                  <a:schemeClr val="tx1"/>
                </a:solidFill>
              </a:rPr>
              <a:t>мышечной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4) гладкой мышечной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98232" y="1340768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Задание 8 № 1968</a:t>
            </a:r>
          </a:p>
          <a:p>
            <a:r>
              <a:rPr lang="ru-RU" sz="2000" dirty="0"/>
              <a:t>Соединение ча­стей ске­ле­та </a:t>
            </a:r>
            <a:r>
              <a:rPr lang="ru-RU" sz="2000" dirty="0" smtClean="0"/>
              <a:t>обеспечивают</a:t>
            </a:r>
            <a:endParaRPr lang="ru-RU" sz="2000" dirty="0"/>
          </a:p>
          <a:p>
            <a:r>
              <a:rPr lang="ru-RU" sz="2000" dirty="0"/>
              <a:t>1) </a:t>
            </a:r>
            <a:r>
              <a:rPr lang="ru-RU" sz="2000" dirty="0" smtClean="0"/>
              <a:t>сухожилия</a:t>
            </a:r>
            <a:endParaRPr lang="ru-RU" sz="2000" dirty="0"/>
          </a:p>
          <a:p>
            <a:r>
              <a:rPr lang="ru-RU" sz="2000" dirty="0"/>
              <a:t>2) </a:t>
            </a:r>
            <a:r>
              <a:rPr lang="ru-RU" sz="2000" dirty="0" smtClean="0"/>
              <a:t>связки</a:t>
            </a:r>
            <a:endParaRPr lang="ru-RU" sz="2000" dirty="0"/>
          </a:p>
          <a:p>
            <a:r>
              <a:rPr lang="ru-RU" sz="2000" dirty="0"/>
              <a:t>3) мы­шеч­ные </a:t>
            </a:r>
            <a:r>
              <a:rPr lang="ru-RU" sz="2000" dirty="0" smtClean="0"/>
              <a:t>волокна</a:t>
            </a:r>
            <a:endParaRPr lang="ru-RU" sz="2000" dirty="0"/>
          </a:p>
          <a:p>
            <a:r>
              <a:rPr lang="ru-RU" sz="2000" dirty="0"/>
              <a:t>4) хрящи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07904" y="4149080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/>
              <a:t>Задание 8 № 523</a:t>
            </a:r>
          </a:p>
          <a:p>
            <a:r>
              <a:rPr lang="ru-RU" sz="2000" dirty="0"/>
              <a:t>К механической функции костей скелета человека </a:t>
            </a:r>
            <a:r>
              <a:rPr lang="ru-RU" sz="2000" dirty="0" smtClean="0"/>
              <a:t>относят</a:t>
            </a:r>
            <a:endParaRPr lang="ru-RU" sz="2000" dirty="0"/>
          </a:p>
          <a:p>
            <a:r>
              <a:rPr lang="ru-RU" sz="2000" dirty="0"/>
              <a:t>1) </a:t>
            </a:r>
            <a:r>
              <a:rPr lang="ru-RU" sz="2000" dirty="0" smtClean="0"/>
              <a:t>кроветворение</a:t>
            </a:r>
            <a:endParaRPr lang="ru-RU" sz="2000" dirty="0"/>
          </a:p>
          <a:p>
            <a:r>
              <a:rPr lang="ru-RU" sz="2000" dirty="0"/>
              <a:t>2) опору </a:t>
            </a:r>
            <a:r>
              <a:rPr lang="ru-RU" sz="2000" dirty="0" smtClean="0"/>
              <a:t>тела</a:t>
            </a:r>
            <a:endParaRPr lang="ru-RU" sz="2000" dirty="0"/>
          </a:p>
          <a:p>
            <a:r>
              <a:rPr lang="ru-RU" sz="2000" dirty="0"/>
              <a:t>3) участие в </a:t>
            </a:r>
            <a:r>
              <a:rPr lang="ru-RU" sz="2000" dirty="0" smtClean="0"/>
              <a:t>иммунитете</a:t>
            </a:r>
            <a:endParaRPr lang="ru-RU" sz="2000" dirty="0"/>
          </a:p>
          <a:p>
            <a:r>
              <a:rPr lang="ru-RU" sz="2000" dirty="0"/>
              <a:t>4) обмен солей</a:t>
            </a:r>
          </a:p>
        </p:txBody>
      </p:sp>
    </p:spTree>
    <p:extLst>
      <p:ext uri="{BB962C8B-B14F-4D97-AF65-F5344CB8AC3E}">
        <p14:creationId xmlns:p14="http://schemas.microsoft.com/office/powerpoint/2010/main" val="98192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7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Строение кости</a:t>
            </a:r>
            <a:endParaRPr lang="ru-RU" b="1" dirty="0"/>
          </a:p>
        </p:txBody>
      </p:sp>
      <p:grpSp>
        <p:nvGrpSpPr>
          <p:cNvPr id="4" name="Группа 3"/>
          <p:cNvGrpSpPr/>
          <p:nvPr/>
        </p:nvGrpSpPr>
        <p:grpSpPr>
          <a:xfrm>
            <a:off x="285724" y="928671"/>
            <a:ext cx="4071965" cy="4000528"/>
            <a:chOff x="68190" y="192068"/>
            <a:chExt cx="5276523" cy="3979148"/>
          </a:xfrm>
        </p:grpSpPr>
        <p:grpSp>
          <p:nvGrpSpPr>
            <p:cNvPr id="5" name="Группа 47"/>
            <p:cNvGrpSpPr/>
            <p:nvPr/>
          </p:nvGrpSpPr>
          <p:grpSpPr>
            <a:xfrm>
              <a:off x="68190" y="192068"/>
              <a:ext cx="3352297" cy="3979148"/>
              <a:chOff x="41919" y="401395"/>
              <a:chExt cx="3352297" cy="3979148"/>
            </a:xfrm>
          </p:grpSpPr>
          <p:pic>
            <p:nvPicPr>
              <p:cNvPr id="7" name="Рисунок 2"/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19" y="401395"/>
                <a:ext cx="3352297" cy="3979148"/>
              </a:xfrm>
              <a:prstGeom prst="rect">
                <a:avLst/>
              </a:prstGeom>
            </p:spPr>
          </p:pic>
          <p:sp>
            <p:nvSpPr>
              <p:cNvPr id="8" name="Прямоугольник 7"/>
              <p:cNvSpPr/>
              <p:nvPr/>
            </p:nvSpPr>
            <p:spPr>
              <a:xfrm>
                <a:off x="3234507" y="939800"/>
                <a:ext cx="142240" cy="152400"/>
              </a:xfrm>
              <a:prstGeom prst="rect">
                <a:avLst/>
              </a:prstGeom>
              <a:noFill/>
              <a:ln w="19050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6" name="Прямая со стрелкой 5"/>
            <p:cNvCxnSpPr/>
            <p:nvPr/>
          </p:nvCxnSpPr>
          <p:spPr>
            <a:xfrm>
              <a:off x="3403018" y="806673"/>
              <a:ext cx="1941695" cy="1016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3"/>
          <p:cNvGrpSpPr/>
          <p:nvPr/>
        </p:nvGrpSpPr>
        <p:grpSpPr>
          <a:xfrm>
            <a:off x="3562731" y="495540"/>
            <a:ext cx="5327851" cy="6104957"/>
            <a:chOff x="3562727" y="404021"/>
            <a:chExt cx="8676772" cy="6453979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4637" y="404021"/>
              <a:ext cx="3819525" cy="1924050"/>
            </a:xfrm>
            <a:prstGeom prst="rect">
              <a:avLst/>
            </a:prstGeom>
          </p:spPr>
        </p:pic>
        <p:grpSp>
          <p:nvGrpSpPr>
            <p:cNvPr id="16" name="Группа 54"/>
            <p:cNvGrpSpPr/>
            <p:nvPr/>
          </p:nvGrpSpPr>
          <p:grpSpPr>
            <a:xfrm>
              <a:off x="3562727" y="968223"/>
              <a:ext cx="8676772" cy="5889777"/>
              <a:chOff x="3562727" y="968223"/>
              <a:chExt cx="8676772" cy="5889777"/>
            </a:xfrm>
          </p:grpSpPr>
          <p:pic>
            <p:nvPicPr>
              <p:cNvPr id="17" name="Рисунок 4"/>
              <p:cNvPicPr>
                <a:picLocks noChangeAspect="1"/>
              </p:cNvPicPr>
              <p:nvPr/>
            </p:nvPicPr>
            <p:blipFill rotWithShape="1">
              <a:blip r:embed="rId4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327047" y="3029118"/>
                <a:ext cx="3919276" cy="1372781"/>
              </a:xfrm>
              <a:prstGeom prst="rect">
                <a:avLst/>
              </a:prstGeom>
            </p:spPr>
          </p:pic>
          <p:pic>
            <p:nvPicPr>
              <p:cNvPr id="18" name="Рисунок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17961" y="4041747"/>
                <a:ext cx="3586163" cy="2816253"/>
              </a:xfrm>
              <a:prstGeom prst="rect">
                <a:avLst/>
              </a:prstGeom>
              <a:ln w="28575">
                <a:solidFill>
                  <a:srgbClr val="FF0000"/>
                </a:solidFill>
              </a:ln>
            </p:spPr>
          </p:pic>
          <p:sp>
            <p:nvSpPr>
              <p:cNvPr id="19" name="Прямоугольник 18"/>
              <p:cNvSpPr/>
              <p:nvPr/>
            </p:nvSpPr>
            <p:spPr>
              <a:xfrm>
                <a:off x="6250365" y="4067023"/>
                <a:ext cx="477520" cy="304800"/>
              </a:xfrm>
              <a:prstGeom prst="rect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Выноска со стрелкой вниз 19"/>
              <p:cNvSpPr/>
              <p:nvPr/>
            </p:nvSpPr>
            <p:spPr>
              <a:xfrm>
                <a:off x="5518845" y="2361575"/>
                <a:ext cx="2113280" cy="614958"/>
              </a:xfrm>
              <a:prstGeom prst="downArrowCallout">
                <a:avLst/>
              </a:prstGeom>
              <a:noFill/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400" b="1" dirty="0" smtClean="0">
                    <a:solidFill>
                      <a:srgbClr val="7030A0"/>
                    </a:solidFill>
                  </a:rPr>
                  <a:t>Плотное вещество</a:t>
                </a:r>
                <a:endParaRPr lang="ru-RU" sz="1400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21" name="Выноска со стрелкой вниз 20"/>
              <p:cNvSpPr/>
              <p:nvPr/>
            </p:nvSpPr>
            <p:spPr>
              <a:xfrm>
                <a:off x="7726862" y="2372356"/>
                <a:ext cx="1388306" cy="604177"/>
              </a:xfrm>
              <a:prstGeom prst="downArrowCallout">
                <a:avLst/>
              </a:prstGeom>
              <a:noFill/>
              <a:ln w="19050"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200" b="1" dirty="0" smtClean="0">
                    <a:solidFill>
                      <a:srgbClr val="7030A0"/>
                    </a:solidFill>
                  </a:rPr>
                  <a:t>Губчатое вещество</a:t>
                </a:r>
                <a:endParaRPr lang="ru-RU" sz="1200" b="1" dirty="0">
                  <a:solidFill>
                    <a:srgbClr val="7030A0"/>
                  </a:solidFill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3562727" y="2387549"/>
                <a:ext cx="1696720" cy="12364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ru-RU" sz="1400" dirty="0" smtClean="0"/>
                  <a:t>Костный канал</a:t>
                </a:r>
              </a:p>
              <a:p>
                <a:pPr algn="r"/>
                <a:r>
                  <a:rPr lang="ru-RU" sz="1400" dirty="0" smtClean="0"/>
                  <a:t>(содержит нервы и сосуды)</a:t>
                </a:r>
                <a:endParaRPr lang="ru-RU" sz="1400" dirty="0"/>
              </a:p>
            </p:txBody>
          </p:sp>
          <p:cxnSp>
            <p:nvCxnSpPr>
              <p:cNvPr id="23" name="Прямая со стрелкой 22"/>
              <p:cNvCxnSpPr/>
              <p:nvPr/>
            </p:nvCxnSpPr>
            <p:spPr>
              <a:xfrm flipV="1">
                <a:off x="5202395" y="968223"/>
                <a:ext cx="1883120" cy="175609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 стрелкой 23"/>
              <p:cNvCxnSpPr/>
              <p:nvPr/>
            </p:nvCxnSpPr>
            <p:spPr>
              <a:xfrm>
                <a:off x="5202395" y="2800518"/>
                <a:ext cx="1286730" cy="1431109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24"/>
              <p:cNvSpPr txBox="1"/>
              <p:nvPr/>
            </p:nvSpPr>
            <p:spPr>
              <a:xfrm>
                <a:off x="9394699" y="1088480"/>
                <a:ext cx="2844800" cy="2830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1400" dirty="0" smtClean="0"/>
                  <a:t>Микроскопическое строение</a:t>
                </a:r>
              </a:p>
              <a:p>
                <a:r>
                  <a:rPr lang="ru-RU" sz="1400" dirty="0" smtClean="0"/>
                  <a:t>1 – Костный канал</a:t>
                </a:r>
              </a:p>
              <a:p>
                <a:r>
                  <a:rPr lang="ru-RU" sz="1400" dirty="0" smtClean="0"/>
                  <a:t>2 – Клетки (остеоциты)</a:t>
                </a:r>
              </a:p>
              <a:p>
                <a:r>
                  <a:rPr lang="ru-RU" sz="1400" dirty="0" smtClean="0"/>
                  <a:t>3 – Канальцы (содержат отростки остеоцитов) </a:t>
                </a:r>
              </a:p>
              <a:p>
                <a:r>
                  <a:rPr lang="ru-RU" sz="1400" dirty="0" smtClean="0"/>
                  <a:t>4 – Костные пластинки (состоят из солей кальция и белка)</a:t>
                </a:r>
              </a:p>
            </p:txBody>
          </p:sp>
          <p:pic>
            <p:nvPicPr>
              <p:cNvPr id="26" name="Рисунок 2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20316" y="5102946"/>
                <a:ext cx="1564806" cy="1479259"/>
              </a:xfrm>
              <a:prstGeom prst="rect">
                <a:avLst/>
              </a:prstGeom>
            </p:spPr>
          </p:pic>
        </p:grpSp>
      </p:grpSp>
      <p:sp>
        <p:nvSpPr>
          <p:cNvPr id="27" name="Прямоугольник 26"/>
          <p:cNvSpPr/>
          <p:nvPr/>
        </p:nvSpPr>
        <p:spPr>
          <a:xfrm>
            <a:off x="285720" y="500063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/>
              <a:t>Губчатое вещество кости образовано костными перекладинами, перекрещивающимися в направлениях, по которым кости испытывают наибольшее растяжение или сжатие. Такое строение губчатого вещества также обеспечивает прочность и легкость костей. Промежуток (ячейки) между перекладинами в губчатом веществе головок трубчатых костей заполнен </a:t>
            </a:r>
            <a:r>
              <a:rPr lang="ru-RU" sz="1400" i="1" dirty="0" smtClean="0"/>
              <a:t>красным костным мозгом</a:t>
            </a:r>
            <a:r>
              <a:rPr lang="ru-RU" sz="1400" dirty="0" smtClean="0"/>
              <a:t>,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907</a:t>
            </a:r>
          </a:p>
          <a:p>
            <a:r>
              <a:rPr lang="ru-RU" dirty="0"/>
              <a:t>Какую мышцу не относят к системе опоры и движения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икроножная </a:t>
            </a:r>
            <a:r>
              <a:rPr lang="ru-RU" dirty="0" smtClean="0"/>
              <a:t>мышца</a:t>
            </a:r>
            <a:endParaRPr lang="ru-RU" dirty="0"/>
          </a:p>
          <a:p>
            <a:r>
              <a:rPr lang="ru-RU" dirty="0"/>
              <a:t>2) сердечная </a:t>
            </a:r>
            <a:r>
              <a:rPr lang="ru-RU" dirty="0" smtClean="0"/>
              <a:t>мышца</a:t>
            </a:r>
            <a:endParaRPr lang="ru-RU" dirty="0"/>
          </a:p>
          <a:p>
            <a:r>
              <a:rPr lang="ru-RU" dirty="0"/>
              <a:t>3) большая грудная </a:t>
            </a:r>
            <a:r>
              <a:rPr lang="ru-RU" dirty="0" smtClean="0"/>
              <a:t>мышца</a:t>
            </a:r>
            <a:endParaRPr lang="ru-RU" dirty="0"/>
          </a:p>
          <a:p>
            <a:r>
              <a:rPr lang="ru-RU" dirty="0"/>
              <a:t>4) двуглавая мышца плеча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41481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299</a:t>
            </a:r>
          </a:p>
          <a:p>
            <a:r>
              <a:rPr lang="ru-RU" dirty="0"/>
              <a:t>Какой цифрой на рисунке обозначены мимические мышцы?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060848"/>
            <a:ext cx="2609850" cy="193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3027635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27 № 12244</a:t>
            </a:r>
          </a:p>
          <a:p>
            <a:r>
              <a:rPr lang="ru-RU" dirty="0"/>
              <a:t>Рассмотрите рисунок с изображением стопы человека. Как называют нарушение формы стопы, изображённое на рисунке под цифрой 2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Назовите одну из причин появления такого заболевания у человека.</a:t>
            </a:r>
          </a:p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5157192"/>
            <a:ext cx="2581275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6841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Задание 12 № 1135</a:t>
            </a:r>
          </a:p>
          <a:p>
            <a:r>
              <a:rPr lang="ru-RU" dirty="0"/>
              <a:t>В раз­ви­тии утомления ра­бо­та­ю­щих мышц у че­ло­ве­ка ведущую роль </a:t>
            </a:r>
            <a:r>
              <a:rPr lang="ru-RU" dirty="0" smtClean="0"/>
              <a:t>играет</a:t>
            </a:r>
            <a:endParaRPr lang="ru-RU" dirty="0"/>
          </a:p>
          <a:p>
            <a:r>
              <a:rPr lang="ru-RU" dirty="0"/>
              <a:t>1) ис­то­ще­ние запаса АТФ в ор­га­низ­ме в про­цес­се выполнения </a:t>
            </a:r>
            <a:r>
              <a:rPr lang="ru-RU" dirty="0" smtClean="0"/>
              <a:t>работы</a:t>
            </a:r>
            <a:endParaRPr lang="ru-RU" dirty="0"/>
          </a:p>
          <a:p>
            <a:r>
              <a:rPr lang="ru-RU" dirty="0"/>
              <a:t>2) тор­мо­же­ние нервных центров, ре­гу­ли­ру­ю­щих работу </a:t>
            </a:r>
            <a:r>
              <a:rPr lang="ru-RU" dirty="0" smtClean="0"/>
              <a:t>мышц</a:t>
            </a:r>
            <a:endParaRPr lang="ru-RU" dirty="0"/>
          </a:p>
          <a:p>
            <a:r>
              <a:rPr lang="ru-RU" dirty="0"/>
              <a:t>3) время на­ча­ла </a:t>
            </a:r>
            <a:r>
              <a:rPr lang="ru-RU" dirty="0" smtClean="0"/>
              <a:t>работы</a:t>
            </a:r>
            <a:endParaRPr lang="ru-RU" dirty="0"/>
          </a:p>
          <a:p>
            <a:r>
              <a:rPr lang="ru-RU" dirty="0"/>
              <a:t>4) на­рас­та­ние усталости в самих мышцах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273472" y="414908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27 № 12245</a:t>
            </a:r>
          </a:p>
          <a:p>
            <a:r>
              <a:rPr lang="ru-RU" dirty="0"/>
              <a:t>Рассмотрите рентгенограмму с изображением кисти человека. Как называют повреждение, которое на ней изображено? Зачем при оказании первой помощи к месту повреждения приложили лёд? Назовите одну из причин.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0" y="3050962"/>
            <a:ext cx="2095500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538856" y="18615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19 № 184</a:t>
            </a:r>
          </a:p>
          <a:p>
            <a:r>
              <a:rPr lang="ru-RU" dirty="0"/>
              <a:t>Верны ли сле­ду­ю­щие суждения о мы­шеч­ных тканях человека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А. Во­лок­на сердечной мышцы имеют кон­такт­ные участки, бла­го­да­ря которым сиг­нал от одной клет­ки быстро передаётся со­сед­ним клеткам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Б. Глад­кая мышечная ткань об­ла­да­ет способностью к быст­ро­му сокращению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верно толь­ко </a:t>
            </a:r>
            <a:r>
              <a:rPr lang="ru-RU" dirty="0" smtClean="0"/>
              <a:t>А</a:t>
            </a:r>
          </a:p>
          <a:p>
            <a:r>
              <a:rPr lang="ru-RU" dirty="0" smtClean="0"/>
              <a:t>2</a:t>
            </a:r>
            <a:r>
              <a:rPr lang="ru-RU" dirty="0"/>
              <a:t>) верно толь­ко </a:t>
            </a:r>
            <a:r>
              <a:rPr lang="ru-RU" dirty="0" smtClean="0"/>
              <a:t>Б</a:t>
            </a:r>
            <a:endParaRPr lang="ru-RU" dirty="0"/>
          </a:p>
          <a:p>
            <a:r>
              <a:rPr lang="ru-RU" dirty="0"/>
              <a:t>3) верны оба </a:t>
            </a:r>
            <a:r>
              <a:rPr lang="ru-RU" dirty="0" smtClean="0"/>
              <a:t>суждения</a:t>
            </a:r>
            <a:endParaRPr lang="ru-RU" dirty="0"/>
          </a:p>
          <a:p>
            <a:r>
              <a:rPr lang="ru-RU" dirty="0"/>
              <a:t>4) оба суж­де­ния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2468354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235</a:t>
            </a:r>
          </a:p>
          <a:p>
            <a:r>
              <a:rPr lang="ru-RU" dirty="0"/>
              <a:t>Какая кость в скелете человека является самой крупной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большая </a:t>
            </a:r>
            <a:r>
              <a:rPr lang="ru-RU" dirty="0" smtClean="0"/>
              <a:t>берцовая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лучевая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бедренная</a:t>
            </a:r>
            <a:endParaRPr lang="ru-RU" dirty="0"/>
          </a:p>
          <a:p>
            <a:r>
              <a:rPr lang="ru-RU" dirty="0"/>
              <a:t>4) локтевая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327139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939</a:t>
            </a:r>
          </a:p>
          <a:p>
            <a:r>
              <a:rPr lang="ru-RU" dirty="0"/>
              <a:t>Какую кость не относят к скелету нижней конечности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локтевая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2) пяточная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3) большая берцовая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4) малая берцовая кость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96" y="3140968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1067</a:t>
            </a:r>
          </a:p>
          <a:p>
            <a:r>
              <a:rPr lang="ru-RU" dirty="0"/>
              <a:t>Что не входит в скелет мозгового отдела черепа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нижнечелюстная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2) затылочная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3) височная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4) теменная кость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3559571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24 № 1147</a:t>
            </a:r>
          </a:p>
          <a:p>
            <a:r>
              <a:rPr lang="ru-RU" dirty="0"/>
              <a:t>Расположите в правильном порядке кости верхней конечности, начиная от плечевого пояса. В ответе запишите соответствующую последовательность цифр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кости </a:t>
            </a:r>
            <a:r>
              <a:rPr lang="ru-RU" dirty="0" smtClean="0"/>
              <a:t>пясти</a:t>
            </a:r>
            <a:endParaRPr lang="ru-RU" dirty="0"/>
          </a:p>
          <a:p>
            <a:r>
              <a:rPr lang="ru-RU" dirty="0"/>
              <a:t>2) плечевая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3) фаланги </a:t>
            </a:r>
            <a:r>
              <a:rPr lang="ru-RU" dirty="0" smtClean="0"/>
              <a:t>пальцев</a:t>
            </a:r>
            <a:endParaRPr lang="ru-RU" dirty="0"/>
          </a:p>
          <a:p>
            <a:r>
              <a:rPr lang="ru-RU" dirty="0"/>
              <a:t>4) лучевая </a:t>
            </a:r>
            <a:r>
              <a:rPr lang="ru-RU" dirty="0" smtClean="0"/>
              <a:t>кость</a:t>
            </a:r>
            <a:endParaRPr lang="ru-RU" dirty="0"/>
          </a:p>
          <a:p>
            <a:r>
              <a:rPr lang="ru-RU" dirty="0"/>
              <a:t>5) кости запястья</a:t>
            </a:r>
          </a:p>
        </p:txBody>
      </p:sp>
    </p:spTree>
    <p:extLst>
      <p:ext uri="{BB962C8B-B14F-4D97-AF65-F5344CB8AC3E}">
        <p14:creationId xmlns:p14="http://schemas.microsoft.com/office/powerpoint/2010/main" val="143842954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403244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Задание 8 № 14848</a:t>
            </a:r>
          </a:p>
          <a:p>
            <a:r>
              <a:rPr lang="ru-RU" dirty="0"/>
              <a:t>После длительного прокаливания кость сохраняет свою форму, но становится хрупкой. Это указывает на то, </a:t>
            </a:r>
            <a:r>
              <a:rPr lang="ru-RU" dirty="0" smtClean="0"/>
              <a:t>что</a:t>
            </a:r>
          </a:p>
          <a:p>
            <a:r>
              <a:rPr lang="ru-RU" dirty="0" smtClean="0"/>
              <a:t>1</a:t>
            </a:r>
            <a:r>
              <a:rPr lang="ru-RU" dirty="0"/>
              <a:t>) вода придаёт костям </a:t>
            </a:r>
            <a:r>
              <a:rPr lang="ru-RU" dirty="0" smtClean="0"/>
              <a:t>твёрдость</a:t>
            </a:r>
            <a:endParaRPr lang="ru-RU" dirty="0"/>
          </a:p>
          <a:p>
            <a:r>
              <a:rPr lang="ru-RU" dirty="0"/>
              <a:t>2) органические вещества придают костям </a:t>
            </a:r>
            <a:r>
              <a:rPr lang="ru-RU" dirty="0" smtClean="0"/>
              <a:t>эластичность</a:t>
            </a:r>
            <a:endParaRPr lang="ru-RU" dirty="0"/>
          </a:p>
          <a:p>
            <a:r>
              <a:rPr lang="ru-RU" dirty="0"/>
              <a:t>3) минеральные соли обеспечивают рост </a:t>
            </a:r>
            <a:r>
              <a:rPr lang="ru-RU" dirty="0" smtClean="0"/>
              <a:t>костей</a:t>
            </a:r>
            <a:endParaRPr lang="ru-RU" dirty="0"/>
          </a:p>
          <a:p>
            <a:r>
              <a:rPr lang="ru-RU" dirty="0"/>
              <a:t>4) кости состоят из неорганических веществ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72000" y="116632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43</a:t>
            </a:r>
          </a:p>
          <a:p>
            <a:r>
              <a:rPr lang="ru-RU" dirty="0"/>
              <a:t>На рисунке изображены бицепс (1) и трицепс (2). Что произойдёт с этими мышцами, если согнуть руку в локте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Бицепс сократится, а трицепс расслабится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2) Бицепс сократится, а трицепс не изменится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3) Трицепс сократится, а бицепс расслабится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4) Трицепс сократится, а бицепс не изменится.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84984"/>
            <a:ext cx="2305050" cy="195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407910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203</a:t>
            </a:r>
          </a:p>
          <a:p>
            <a:r>
              <a:rPr lang="ru-RU" dirty="0"/>
              <a:t>Функцию пи­та­ния и роста кости в тол­щи­ну </a:t>
            </a:r>
            <a:r>
              <a:rPr lang="ru-RU" dirty="0" smtClean="0"/>
              <a:t>выполняет</a:t>
            </a:r>
            <a:endParaRPr lang="ru-RU" dirty="0"/>
          </a:p>
          <a:p>
            <a:r>
              <a:rPr lang="ru-RU" dirty="0"/>
              <a:t>1) жёлтый кост­ный </a:t>
            </a:r>
            <a:r>
              <a:rPr lang="ru-RU" dirty="0" smtClean="0"/>
              <a:t>мозг</a:t>
            </a:r>
            <a:endParaRPr lang="ru-RU" dirty="0"/>
          </a:p>
          <a:p>
            <a:r>
              <a:rPr lang="ru-RU" dirty="0"/>
              <a:t>2) красный кост­ный </a:t>
            </a:r>
            <a:r>
              <a:rPr lang="ru-RU" dirty="0" smtClean="0"/>
              <a:t>мозг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надкостница</a:t>
            </a:r>
            <a:endParaRPr lang="ru-RU" dirty="0"/>
          </a:p>
          <a:p>
            <a:r>
              <a:rPr lang="ru-RU" dirty="0"/>
              <a:t>4) губчатое вещество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509678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26064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1163</a:t>
            </a:r>
          </a:p>
          <a:p>
            <a:r>
              <a:rPr lang="ru-RU" dirty="0"/>
              <a:t>Какой цифрой обозначена скуловая кость черепа человека?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-29688"/>
            <a:ext cx="2076450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7504" y="2420888"/>
            <a:ext cx="89289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Задание 23 № 1887</a:t>
            </a:r>
          </a:p>
          <a:p>
            <a:r>
              <a:rPr lang="ru-RU" dirty="0"/>
              <a:t>Установите со­от­вет­ствие между пе­ре­чис­лен­ны­ми па­ра­ми ко­стей и ти­па­ми со­чле­не­ния этих костей. Для этого к каж­до­му эле­мен­ту пер­во­го столб­ца под­бе­ри­те по­зи­цию из вто­ро­го столбца. Впи­ши­те в таб­ли­цу цифры вы­бран­ных ответов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ПАРЫ КОСТЕЙ	 	</a:t>
            </a:r>
            <a:r>
              <a:rPr lang="ru-RU" dirty="0" smtClean="0"/>
              <a:t>                               ТИПЫ </a:t>
            </a:r>
            <a:r>
              <a:rPr lang="ru-RU" dirty="0"/>
              <a:t>СОЧЛЕНЕНИЯ</a:t>
            </a:r>
          </a:p>
          <a:p>
            <a:r>
              <a:rPr lang="ru-RU" dirty="0"/>
              <a:t>А) та­зо­вая и бедренная                                         1) </a:t>
            </a:r>
            <a:r>
              <a:rPr lang="ru-RU" dirty="0" smtClean="0"/>
              <a:t>подвижное</a:t>
            </a:r>
            <a:endParaRPr lang="ru-RU" dirty="0"/>
          </a:p>
          <a:p>
            <a:r>
              <a:rPr lang="ru-RU" dirty="0"/>
              <a:t>Б) ребро и грудина                                                  2) </a:t>
            </a:r>
            <a:r>
              <a:rPr lang="ru-RU" dirty="0" err="1" smtClean="0"/>
              <a:t>полуподвижное</a:t>
            </a:r>
            <a:endParaRPr lang="ru-RU" dirty="0"/>
          </a:p>
          <a:p>
            <a:r>
              <a:rPr lang="ru-RU" dirty="0"/>
              <a:t>В) те­мен­ная и затылочная                                     3) </a:t>
            </a:r>
            <a:r>
              <a:rPr lang="ru-RU" dirty="0" smtClean="0"/>
              <a:t>неподвижное</a:t>
            </a:r>
            <a:endParaRPr lang="ru-RU" dirty="0"/>
          </a:p>
          <a:p>
            <a:r>
              <a:rPr lang="ru-RU" dirty="0"/>
              <a:t>Г) пле­че­вая и </a:t>
            </a:r>
            <a:r>
              <a:rPr lang="ru-RU" dirty="0" smtClean="0"/>
              <a:t>локтевая</a:t>
            </a:r>
            <a:endParaRPr lang="ru-RU" dirty="0"/>
          </a:p>
          <a:p>
            <a:r>
              <a:rPr lang="ru-RU" dirty="0"/>
              <a:t>Д) 1-я и 2-я фа­лан­ги ука­за­тель­но­го паль­ца </a:t>
            </a:r>
            <a:r>
              <a:rPr lang="ru-RU" dirty="0" smtClean="0"/>
              <a:t>руки</a:t>
            </a:r>
            <a:endParaRPr lang="ru-RU" dirty="0"/>
          </a:p>
          <a:p>
            <a:r>
              <a:rPr lang="ru-RU" dirty="0"/>
              <a:t>Е) 7-й и 8-й </a:t>
            </a:r>
            <a:r>
              <a:rPr lang="ru-RU" dirty="0" smtClean="0"/>
              <a:t>позвонки </a:t>
            </a:r>
            <a:r>
              <a:rPr lang="ru-RU" dirty="0"/>
              <a:t>	</a:t>
            </a:r>
          </a:p>
          <a:p>
            <a:r>
              <a:rPr lang="ru-RU" dirty="0" smtClean="0"/>
              <a:t>Запишите </a:t>
            </a:r>
            <a:r>
              <a:rPr lang="ru-RU" dirty="0"/>
              <a:t>в ответ цифры, рас­по­ло­жив их в порядке, со­от­вет­ству­ю­щем буквам:</a:t>
            </a:r>
          </a:p>
        </p:txBody>
      </p:sp>
    </p:spTree>
    <p:extLst>
      <p:ext uri="{BB962C8B-B14F-4D97-AF65-F5344CB8AC3E}">
        <p14:creationId xmlns:p14="http://schemas.microsoft.com/office/powerpoint/2010/main" val="38012392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21 № 2378</a:t>
            </a:r>
          </a:p>
          <a:p>
            <a:r>
              <a:rPr lang="ru-RU" dirty="0"/>
              <a:t>Что из пе­ре­чис­лен­но­го ха­рак­тер­но для ске­ле­та человека? Вы­бе­ри­те три вер­ных от­ве­та из шести и за­пи­ши­те в таб­ли­цу цифры, под ко­то­ры­ми они указаны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1) сводчатая </a:t>
            </a:r>
            <a:r>
              <a:rPr lang="ru-RU" dirty="0" smtClean="0"/>
              <a:t>стопа</a:t>
            </a:r>
            <a:endParaRPr lang="ru-RU" dirty="0"/>
          </a:p>
          <a:p>
            <a:r>
              <a:rPr lang="ru-RU" dirty="0"/>
              <a:t>2) прямой по­зво­ноч­ник без </a:t>
            </a:r>
            <a:r>
              <a:rPr lang="ru-RU" dirty="0" smtClean="0"/>
              <a:t>изгибов</a:t>
            </a:r>
            <a:endParaRPr lang="ru-RU" dirty="0"/>
          </a:p>
          <a:p>
            <a:r>
              <a:rPr lang="ru-RU" dirty="0"/>
              <a:t>3) позвоночник с S-образным </a:t>
            </a:r>
            <a:r>
              <a:rPr lang="ru-RU" dirty="0" smtClean="0"/>
              <a:t>изгибом</a:t>
            </a:r>
            <a:endParaRPr lang="ru-RU" dirty="0"/>
          </a:p>
          <a:p>
            <a:r>
              <a:rPr lang="ru-RU" dirty="0"/>
              <a:t>4) широкий ча­ше­вид­ный пояс ниж­них </a:t>
            </a:r>
            <a:r>
              <a:rPr lang="ru-RU" dirty="0" smtClean="0"/>
              <a:t>конечностей</a:t>
            </a:r>
            <a:endParaRPr lang="ru-RU" dirty="0"/>
          </a:p>
          <a:p>
            <a:r>
              <a:rPr lang="ru-RU" dirty="0"/>
              <a:t>5) сжатая с боков груд­ная </a:t>
            </a:r>
            <a:r>
              <a:rPr lang="ru-RU" dirty="0" smtClean="0"/>
              <a:t>клетка</a:t>
            </a:r>
            <a:endParaRPr lang="ru-RU" dirty="0"/>
          </a:p>
          <a:p>
            <a:r>
              <a:rPr lang="ru-RU" dirty="0"/>
              <a:t>6) массивные челюсти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09816" y="476672"/>
            <a:ext cx="388843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Задание 8 № 811</a:t>
            </a:r>
          </a:p>
          <a:p>
            <a:r>
              <a:rPr lang="ru-RU" dirty="0"/>
              <a:t>Что придаёт костям упругость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вода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белки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углеводы</a:t>
            </a:r>
            <a:endParaRPr lang="ru-RU" dirty="0"/>
          </a:p>
          <a:p>
            <a:r>
              <a:rPr lang="ru-RU" dirty="0"/>
              <a:t>4) соединения фосфора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93305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1423</a:t>
            </a:r>
          </a:p>
          <a:p>
            <a:r>
              <a:rPr lang="ru-RU" dirty="0"/>
              <a:t>Какая из пе­ре­чис­лен­ных ко­стей не относится к ниж­ней ко­неч­но­сти человека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лучевая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берцовая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бедренная</a:t>
            </a:r>
            <a:endParaRPr lang="ru-RU" dirty="0"/>
          </a:p>
          <a:p>
            <a:r>
              <a:rPr lang="ru-RU" dirty="0"/>
              <a:t>4) плюсневая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225840" y="3794556"/>
            <a:ext cx="367240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Задание 8 № 2109</a:t>
            </a:r>
          </a:p>
          <a:p>
            <a:r>
              <a:rPr lang="ru-RU" dirty="0"/>
              <a:t>Какая кость из пе­ре­чис­лен­ных об­ра­зу­ет пояс верх­них ко­неч­но­стей человека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коп­чик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гру­ди­на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ребро</a:t>
            </a:r>
            <a:endParaRPr lang="ru-RU" dirty="0"/>
          </a:p>
          <a:p>
            <a:r>
              <a:rPr lang="ru-RU" dirty="0"/>
              <a:t>4) лопатка</a:t>
            </a:r>
          </a:p>
        </p:txBody>
      </p:sp>
    </p:spTree>
    <p:extLst>
      <p:ext uri="{BB962C8B-B14F-4D97-AF65-F5344CB8AC3E}">
        <p14:creationId xmlns:p14="http://schemas.microsoft.com/office/powerpoint/2010/main" val="32093079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928991" cy="515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8628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88640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14878</a:t>
            </a:r>
          </a:p>
          <a:p>
            <a:r>
              <a:rPr lang="ru-RU" dirty="0"/>
              <a:t>Как называется кость нижней конечности, обозначенная на рисунке буквой А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бедренная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лучевая</a:t>
            </a:r>
            <a:endParaRPr lang="ru-RU" dirty="0"/>
          </a:p>
          <a:p>
            <a:r>
              <a:rPr lang="ru-RU" dirty="0"/>
              <a:t>3) большая </a:t>
            </a:r>
            <a:r>
              <a:rPr lang="ru-RU" dirty="0" smtClean="0"/>
              <a:t>берцовая</a:t>
            </a:r>
            <a:endParaRPr lang="ru-RU" dirty="0"/>
          </a:p>
          <a:p>
            <a:r>
              <a:rPr lang="ru-RU" dirty="0"/>
              <a:t>4) малая берцовая</a:t>
            </a:r>
          </a:p>
        </p:txBody>
      </p:sp>
      <p:pic>
        <p:nvPicPr>
          <p:cNvPr id="6146" name="Picture 2" descr="https://bio-oge.sdamgia.ru/get_file?id=212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6591" y="99760"/>
            <a:ext cx="885825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2" y="2260755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1131</a:t>
            </a:r>
          </a:p>
          <a:p>
            <a:r>
              <a:rPr lang="ru-RU" dirty="0"/>
              <a:t>Какой отдел позвоночника у человека образован наименьшим числом позвонков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поясничный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копчиковый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грудной</a:t>
            </a:r>
            <a:endParaRPr lang="ru-RU" dirty="0"/>
          </a:p>
          <a:p>
            <a:r>
              <a:rPr lang="ru-RU" dirty="0"/>
              <a:t>4) шейный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47864" y="3717032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Задание 8 № 1571</a:t>
            </a:r>
          </a:p>
          <a:p>
            <a:r>
              <a:rPr lang="ru-RU" dirty="0"/>
              <a:t>Какой бук­вой на ри­сун­ке обо­зна­че­на лу­че­вая кость</a:t>
            </a:r>
            <a:r>
              <a:rPr lang="ru-RU" dirty="0" smtClean="0"/>
              <a:t>?</a:t>
            </a:r>
            <a:endParaRPr lang="ru-RU" dirty="0"/>
          </a:p>
          <a:p>
            <a:r>
              <a:rPr lang="ru-RU" dirty="0"/>
              <a:t>1) </a:t>
            </a:r>
            <a:r>
              <a:rPr lang="ru-RU" dirty="0" smtClean="0"/>
              <a:t>А</a:t>
            </a:r>
            <a:endParaRPr lang="ru-RU" dirty="0"/>
          </a:p>
          <a:p>
            <a:r>
              <a:rPr lang="ru-RU" dirty="0"/>
              <a:t>2) </a:t>
            </a:r>
            <a:r>
              <a:rPr lang="ru-RU" dirty="0" smtClean="0"/>
              <a:t>Б</a:t>
            </a:r>
            <a:endParaRPr lang="ru-RU" dirty="0"/>
          </a:p>
          <a:p>
            <a:r>
              <a:rPr lang="ru-RU" dirty="0"/>
              <a:t>3) </a:t>
            </a:r>
            <a:r>
              <a:rPr lang="ru-RU" dirty="0" smtClean="0"/>
              <a:t>В</a:t>
            </a:r>
            <a:endParaRPr lang="ru-RU" dirty="0"/>
          </a:p>
          <a:p>
            <a:r>
              <a:rPr lang="ru-RU" dirty="0"/>
              <a:t>4) Г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4653136"/>
            <a:ext cx="3476625" cy="1733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222513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428606"/>
            <a:ext cx="2214578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Рост костей</a:t>
            </a:r>
            <a:endParaRPr lang="ru-RU" sz="2400" b="1" i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142984"/>
            <a:ext cx="3714776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 длину -</a:t>
            </a:r>
          </a:p>
          <a:p>
            <a:r>
              <a:rPr lang="ru-RU" dirty="0" smtClean="0"/>
              <a:t>за счет ростовой пластинки, состоящей из хряща, расположенной между эпифизом и диафизом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786061"/>
            <a:ext cx="3786214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В ширину-</a:t>
            </a:r>
          </a:p>
          <a:p>
            <a:r>
              <a:rPr lang="ru-RU" dirty="0" smtClean="0"/>
              <a:t>за счет надкостницы, клетки которой на внутренней поверхности делятся и образуют костную ткань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14876" y="598538"/>
            <a:ext cx="3357586" cy="5402233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</p:pic>
      <p:sp>
        <p:nvSpPr>
          <p:cNvPr id="7" name="Прямоугольник 6"/>
          <p:cNvSpPr/>
          <p:nvPr/>
        </p:nvSpPr>
        <p:spPr>
          <a:xfrm>
            <a:off x="142844" y="4143384"/>
            <a:ext cx="3857652" cy="258532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dirty="0" smtClean="0"/>
              <a:t>Рост костей начинается во внутриутробном состоянии и продолжается до 22-25 лет</a:t>
            </a:r>
          </a:p>
          <a:p>
            <a:r>
              <a:rPr lang="ru-RU" dirty="0" smtClean="0"/>
              <a:t>Скорость обновления костной ткани у детей достигает 30-100% в год и осуществляется на 100% её поверхности. Это существенно отличается от перестройки костной ткани у взрослых.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ownloads\sj-02-6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000" y="1857365"/>
            <a:ext cx="8890000" cy="4786347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28596" y="357169"/>
            <a:ext cx="2000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chemeClr val="accent1"/>
                </a:solidFill>
              </a:rPr>
              <a:t>Виды костей</a:t>
            </a:r>
            <a:endParaRPr lang="ru-RU" sz="2400" b="1" i="1" dirty="0">
              <a:solidFill>
                <a:schemeClr val="accent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143372" y="214291"/>
            <a:ext cx="4572032" cy="14773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I-</a:t>
            </a:r>
            <a:r>
              <a:rPr lang="ru-RU" dirty="0" smtClean="0"/>
              <a:t>Воздухоносная( решётчатая) кость</a:t>
            </a:r>
          </a:p>
          <a:p>
            <a:r>
              <a:rPr lang="en-US" dirty="0" smtClean="0"/>
              <a:t>II- </a:t>
            </a:r>
            <a:r>
              <a:rPr lang="ru-RU" dirty="0" smtClean="0"/>
              <a:t>Длинная ( трубчатая кость)</a:t>
            </a:r>
          </a:p>
          <a:p>
            <a:r>
              <a:rPr lang="en-US" dirty="0" smtClean="0"/>
              <a:t>III-</a:t>
            </a:r>
            <a:r>
              <a:rPr lang="ru-RU" dirty="0" smtClean="0"/>
              <a:t>Плоская кость</a:t>
            </a:r>
          </a:p>
          <a:p>
            <a:r>
              <a:rPr lang="en-US" dirty="0" smtClean="0"/>
              <a:t>IV- </a:t>
            </a:r>
            <a:r>
              <a:rPr lang="ru-RU" dirty="0" smtClean="0"/>
              <a:t>Губчатые кости</a:t>
            </a:r>
          </a:p>
          <a:p>
            <a:r>
              <a:rPr lang="en-US" dirty="0" smtClean="0"/>
              <a:t>V</a:t>
            </a:r>
            <a:r>
              <a:rPr lang="ru-RU" dirty="0" smtClean="0"/>
              <a:t>- Смешанные кости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85728"/>
            <a:ext cx="14287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1" dirty="0" smtClean="0"/>
              <a:t>Сустав</a:t>
            </a:r>
            <a:endParaRPr lang="ru-RU" sz="2800" b="1" i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3" y="857234"/>
            <a:ext cx="5072097" cy="42148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572132" y="214291"/>
            <a:ext cx="3394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Повреждения суставов и костей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5008" y="571483"/>
            <a:ext cx="3143272" cy="332398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/>
              <a:t>Растяжение связок (боль, отек, иногда кровоизлияние под кожу)</a:t>
            </a:r>
          </a:p>
          <a:p>
            <a:r>
              <a:rPr lang="ru-RU" sz="1400" dirty="0" smtClean="0"/>
              <a:t>Первая помощь: обездвижить сустав (тугая повязка, минимизировать нагрузку), приложить лед</a:t>
            </a:r>
          </a:p>
          <a:p>
            <a:r>
              <a:rPr lang="ru-RU" sz="1400" dirty="0" smtClean="0"/>
              <a:t>Вывих и перелом (боль, отек, невозможность движений, </a:t>
            </a:r>
            <a:r>
              <a:rPr lang="ru-RU" sz="1400" i="1" dirty="0" smtClean="0"/>
              <a:t>изменение конфигурации сустава и/или конечности</a:t>
            </a:r>
            <a:r>
              <a:rPr lang="ru-RU" sz="1400" dirty="0" smtClean="0"/>
              <a:t>)</a:t>
            </a:r>
          </a:p>
          <a:p>
            <a:r>
              <a:rPr lang="ru-RU" sz="1400" dirty="0" smtClean="0"/>
              <a:t>Первая помощь: обездвижить сустав (наложить шину,  прибинтовать ногу к другой ноге или руку к туловищу, фиксировать руку косынкой), дать обезболивающее, приложить лед, доставить к травматологу</a:t>
            </a:r>
            <a:endParaRPr lang="ru-RU" sz="1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00760" y="4071943"/>
            <a:ext cx="2675458" cy="244328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71538" y="55721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i="1" dirty="0" smtClean="0"/>
              <a:t>Головка плечевой кости (стрелка) смещена вниз и внутрь относительно суставной впадины (рентгенограмма)</a:t>
            </a:r>
            <a:endParaRPr lang="ru-RU" b="1" i="1" dirty="0"/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5357818" y="6072207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428596" y="571483"/>
            <a:ext cx="7715304" cy="4027920"/>
            <a:chOff x="554249" y="197527"/>
            <a:chExt cx="11109431" cy="5017994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54249" y="703680"/>
              <a:ext cx="11109431" cy="3515120"/>
            </a:xfrm>
            <a:prstGeom prst="rect">
              <a:avLst/>
            </a:prstGeom>
          </p:spPr>
        </p:pic>
        <p:sp>
          <p:nvSpPr>
            <p:cNvPr id="4" name="Прямоугольник 3"/>
            <p:cNvSpPr/>
            <p:nvPr/>
          </p:nvSpPr>
          <p:spPr>
            <a:xfrm>
              <a:off x="5181600" y="703680"/>
              <a:ext cx="1818640" cy="1948080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8063401" y="197527"/>
              <a:ext cx="1727200" cy="728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Мозговой отдел</a:t>
              </a:r>
              <a:endParaRPr lang="ru-RU" sz="1600" dirty="0"/>
            </a:p>
          </p:txBody>
        </p:sp>
        <p:cxnSp>
          <p:nvCxnSpPr>
            <p:cNvPr id="6" name="Прямая соединительная линия 5"/>
            <p:cNvCxnSpPr>
              <a:stCxn id="5" idx="1"/>
            </p:cNvCxnSpPr>
            <p:nvPr/>
          </p:nvCxnSpPr>
          <p:spPr>
            <a:xfrm rot="10800000" flipV="1">
              <a:off x="6996601" y="561785"/>
              <a:ext cx="1066800" cy="4079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Прямоугольник 6"/>
            <p:cNvSpPr/>
            <p:nvPr/>
          </p:nvSpPr>
          <p:spPr>
            <a:xfrm>
              <a:off x="5179324" y="2686080"/>
              <a:ext cx="2627508" cy="1532720"/>
            </a:xfrm>
            <a:prstGeom prst="rect">
              <a:avLst/>
            </a:prstGeom>
            <a:noFill/>
            <a:ln w="190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8371997" y="4487007"/>
              <a:ext cx="1727200" cy="7285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600" dirty="0" smtClean="0"/>
                <a:t>Лицевой отдел</a:t>
              </a:r>
              <a:endParaRPr lang="ru-RU" sz="1600" dirty="0"/>
            </a:p>
          </p:txBody>
        </p:sp>
        <p:cxnSp>
          <p:nvCxnSpPr>
            <p:cNvPr id="9" name="Прямая соединительная линия 8"/>
            <p:cNvCxnSpPr/>
            <p:nvPr/>
          </p:nvCxnSpPr>
          <p:spPr>
            <a:xfrm flipH="1" flipV="1">
              <a:off x="7636323" y="4218800"/>
              <a:ext cx="626032" cy="4548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Прямоугольник 9"/>
          <p:cNvSpPr/>
          <p:nvPr/>
        </p:nvSpPr>
        <p:spPr>
          <a:xfrm>
            <a:off x="142847" y="142854"/>
            <a:ext cx="21201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7030A0"/>
                </a:solidFill>
              </a:rPr>
              <a:t>Скелет. Череп.</a:t>
            </a:r>
            <a:endParaRPr lang="ru-RU" sz="2400" b="1" dirty="0">
              <a:solidFill>
                <a:srgbClr val="7030A0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24" y="4286257"/>
            <a:ext cx="3241306" cy="2388331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4214810" y="53578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b="1" i="1" dirty="0" smtClean="0"/>
              <a:t>Большое затылочное отверстие, через которое полость черепа соединяется со спинномозговым каналом</a:t>
            </a:r>
            <a:endParaRPr lang="ru-RU" b="1" i="1" dirty="0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10800000">
            <a:off x="2786050" y="5429266"/>
            <a:ext cx="1643074" cy="35719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2"/>
            <a:ext cx="90011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Скелет. Позвоночник, грудная клетка, конечности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142844" y="642919"/>
            <a:ext cx="3857652" cy="4931480"/>
            <a:chOff x="-379311" y="374705"/>
            <a:chExt cx="4370878" cy="5150669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-3110" b="-423"/>
            <a:stretch/>
          </p:blipFill>
          <p:spPr>
            <a:xfrm>
              <a:off x="-298369" y="374705"/>
              <a:ext cx="4289936" cy="477524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164080" y="1717041"/>
              <a:ext cx="1046480" cy="4500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>
                  <a:solidFill>
                    <a:srgbClr val="7030A0"/>
                  </a:solidFill>
                </a:rPr>
                <a:t>7 </a:t>
              </a:r>
              <a:r>
                <a:rPr lang="ru-RU" sz="1100" b="1" dirty="0" smtClean="0"/>
                <a:t>позвонков</a:t>
              </a:r>
              <a:endParaRPr lang="ru-RU" sz="1100" b="1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2164080" y="2910150"/>
              <a:ext cx="1046480" cy="4500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12 позвонков</a:t>
              </a:r>
              <a:endParaRPr lang="ru-RU" sz="1100" b="1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-379311" y="4030750"/>
              <a:ext cx="1341833" cy="4500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5 сросшихся позвонков</a:t>
              </a:r>
              <a:endParaRPr lang="ru-RU" sz="1100" b="1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-298369" y="5075335"/>
              <a:ext cx="1376017" cy="45003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4-5  сросшихся позвонков</a:t>
              </a:r>
              <a:endParaRPr lang="ru-RU" sz="1100" b="1" dirty="0"/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928798" y="5143512"/>
            <a:ext cx="3175077" cy="1714488"/>
            <a:chOff x="176134" y="4824171"/>
            <a:chExt cx="3175077" cy="2033829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49069" y="4824171"/>
              <a:ext cx="1902142" cy="2033829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213995" y="5216467"/>
              <a:ext cx="1046480" cy="310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отростки</a:t>
              </a:r>
              <a:endParaRPr lang="ru-RU" sz="1100" b="1" dirty="0"/>
            </a:p>
          </p:txBody>
        </p: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955040" y="5140960"/>
              <a:ext cx="1363476" cy="22004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>
              <a:off x="975360" y="5478079"/>
              <a:ext cx="766946" cy="21774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/>
            <p:cNvSpPr txBox="1"/>
            <p:nvPr/>
          </p:nvSpPr>
          <p:spPr>
            <a:xfrm>
              <a:off x="213995" y="5535521"/>
              <a:ext cx="1046480" cy="310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дуга</a:t>
              </a:r>
              <a:endParaRPr lang="ru-RU" sz="1100" b="1" dirty="0"/>
            </a:p>
          </p:txBody>
        </p:sp>
        <p:cxnSp>
          <p:nvCxnSpPr>
            <p:cNvPr id="16" name="Прямая соединительная линия 15"/>
            <p:cNvCxnSpPr/>
            <p:nvPr/>
          </p:nvCxnSpPr>
          <p:spPr>
            <a:xfrm>
              <a:off x="682677" y="5634832"/>
              <a:ext cx="1927489" cy="118437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201981" y="5785758"/>
              <a:ext cx="1310005" cy="7119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позвоночный (спинномозговой) канал</a:t>
              </a:r>
              <a:endParaRPr lang="ru-RU" sz="1100" b="1" dirty="0"/>
            </a:p>
          </p:txBody>
        </p: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358833" y="5913120"/>
              <a:ext cx="959683" cy="4941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76134" y="6389430"/>
              <a:ext cx="1046480" cy="3103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 smtClean="0"/>
                <a:t>тело</a:t>
              </a:r>
              <a:endParaRPr lang="ru-RU" sz="1100" b="1" dirty="0"/>
            </a:p>
          </p:txBody>
        </p:sp>
        <p:cxnSp>
          <p:nvCxnSpPr>
            <p:cNvPr id="20" name="Прямая соединительная линия 19"/>
            <p:cNvCxnSpPr/>
            <p:nvPr/>
          </p:nvCxnSpPr>
          <p:spPr>
            <a:xfrm flipV="1">
              <a:off x="880711" y="6385922"/>
              <a:ext cx="1283369" cy="13431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2000" y="500041"/>
            <a:ext cx="3500462" cy="4786347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8072462" y="642918"/>
            <a:ext cx="64294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/>
              <a:t>Ребра (12 пар)</a:t>
            </a:r>
          </a:p>
          <a:p>
            <a:r>
              <a:rPr lang="ru-RU" sz="1000" b="1" dirty="0" smtClean="0"/>
              <a:t>костная часть </a:t>
            </a:r>
            <a:endParaRPr lang="ru-RU" sz="1000" b="1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8001024" y="1500174"/>
            <a:ext cx="65114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Грудина</a:t>
            </a:r>
            <a:endParaRPr lang="ru-RU" sz="1000" b="1" dirty="0"/>
          </a:p>
        </p:txBody>
      </p:sp>
      <p:cxnSp>
        <p:nvCxnSpPr>
          <p:cNvPr id="27" name="Прямая соединительная линия 26"/>
          <p:cNvCxnSpPr>
            <a:endCxn id="25" idx="1"/>
          </p:cNvCxnSpPr>
          <p:nvPr/>
        </p:nvCxnSpPr>
        <p:spPr>
          <a:xfrm flipV="1">
            <a:off x="7000892" y="1623285"/>
            <a:ext cx="1000132" cy="1976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8072462" y="2071678"/>
            <a:ext cx="78581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b="1" dirty="0" smtClean="0"/>
              <a:t>Ребра(хрящевая часть)</a:t>
            </a:r>
            <a:endParaRPr lang="ru-RU" sz="1000" b="1" dirty="0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10215602" y="357187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2214546" y="4357694"/>
            <a:ext cx="939681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b="1" dirty="0" smtClean="0"/>
              <a:t>5 позвонков</a:t>
            </a:r>
            <a:endParaRPr lang="ru-RU" sz="11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1627</Words>
  <Application>Microsoft Office PowerPoint</Application>
  <PresentationFormat>Экран (4:3)</PresentationFormat>
  <Paragraphs>268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Тема Office</vt:lpstr>
      <vt:lpstr>Опорно-двигательная система человека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мышц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Опорно-двигательная система человека</dc:title>
  <dc:creator>Антоненкова Е.В.</dc:creator>
  <cp:lastModifiedBy>User</cp:lastModifiedBy>
  <cp:revision>62</cp:revision>
  <dcterms:created xsi:type="dcterms:W3CDTF">2017-02-17T16:27:34Z</dcterms:created>
  <dcterms:modified xsi:type="dcterms:W3CDTF">2020-03-05T14:21:16Z</dcterms:modified>
</cp:coreProperties>
</file>