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0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ECAA7929-F78E-426C-AD36-38C79E8A7232}" type="datetimeFigureOut">
              <a:rPr lang="ru-RU" smtClean="0"/>
              <a:t>01.04.2022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196565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1482884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35290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315658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51151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2214905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1280256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366210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388056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A7929-F78E-426C-AD36-38C79E8A7232}" type="datetimeFigureOut">
              <a:rPr lang="ru-RU" smtClean="0"/>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294458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CAA7929-F78E-426C-AD36-38C79E8A7232}" type="datetimeFigureOut">
              <a:rPr lang="ru-RU" smtClean="0"/>
              <a:t>01.04.2022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305036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CAA7929-F78E-426C-AD36-38C79E8A7232}" type="datetimeFigureOut">
              <a:rPr lang="ru-RU" smtClean="0"/>
              <a:t>01.04.2022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99389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CAA7929-F78E-426C-AD36-38C79E8A7232}" type="datetimeFigureOut">
              <a:rPr lang="ru-RU" smtClean="0"/>
              <a:t>01.04.2022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155511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A7929-F78E-426C-AD36-38C79E8A7232}" type="datetimeFigureOut">
              <a:rPr lang="ru-RU" smtClean="0"/>
              <a:t>01.04.2022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388670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AA7929-F78E-426C-AD36-38C79E8A7232}" type="datetimeFigureOut">
              <a:rPr lang="ru-RU" smtClean="0"/>
              <a:t>01.04.2022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414338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AA7929-F78E-426C-AD36-38C79E8A7232}" type="datetimeFigureOut">
              <a:rPr lang="ru-RU" smtClean="0"/>
              <a:t>01.04.2022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45CA02-977F-4521-A9F2-8472E05A34C2}" type="slidenum">
              <a:rPr lang="ru-RU" smtClean="0"/>
              <a:t>‹#›</a:t>
            </a:fld>
            <a:endParaRPr lang="ru-RU"/>
          </a:p>
        </p:txBody>
      </p:sp>
    </p:spTree>
    <p:extLst>
      <p:ext uri="{BB962C8B-B14F-4D97-AF65-F5344CB8AC3E}">
        <p14:creationId xmlns:p14="http://schemas.microsoft.com/office/powerpoint/2010/main" val="86367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AA7929-F78E-426C-AD36-38C79E8A7232}" type="datetimeFigureOut">
              <a:rPr lang="ru-RU" smtClean="0"/>
              <a:t>01.04.2022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C45CA02-977F-4521-A9F2-8472E05A34C2}" type="slidenum">
              <a:rPr lang="ru-RU" smtClean="0"/>
              <a:t>‹#›</a:t>
            </a:fld>
            <a:endParaRPr lang="ru-RU"/>
          </a:p>
        </p:txBody>
      </p:sp>
    </p:spTree>
    <p:extLst>
      <p:ext uri="{BB962C8B-B14F-4D97-AF65-F5344CB8AC3E}">
        <p14:creationId xmlns:p14="http://schemas.microsoft.com/office/powerpoint/2010/main" val="712840381"/>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7098" y="-518838"/>
            <a:ext cx="9987812" cy="5157439"/>
          </a:xfrm>
        </p:spPr>
        <p:txBody>
          <a:bodyPr>
            <a:noAutofit/>
          </a:bodyPr>
          <a:lstStyle/>
          <a:p>
            <a:pPr algn="ctr"/>
            <a:r>
              <a:rPr lang="ru-RU" sz="2000" b="1" dirty="0">
                <a:solidFill>
                  <a:schemeClr val="bg1"/>
                </a:solidFill>
                <a:latin typeface="Times New Roman" panose="02020603050405020304" pitchFamily="18" charset="0"/>
                <a:cs typeface="Times New Roman" panose="02020603050405020304" pitchFamily="18" charset="0"/>
              </a:rPr>
              <a:t>«Педагогическая </a:t>
            </a:r>
            <a:r>
              <a:rPr lang="ru-RU" sz="2000" b="1" dirty="0" smtClean="0">
                <a:solidFill>
                  <a:schemeClr val="bg1"/>
                </a:solidFill>
                <a:latin typeface="Times New Roman" panose="02020603050405020304" pitchFamily="18" charset="0"/>
                <a:cs typeface="Times New Roman" panose="02020603050405020304" pitchFamily="18" charset="0"/>
              </a:rPr>
              <a:t>мастерская по </a:t>
            </a:r>
            <a:r>
              <a:rPr lang="ru-RU" sz="2000" b="1" dirty="0">
                <a:solidFill>
                  <a:schemeClr val="bg1"/>
                </a:solidFill>
                <a:latin typeface="Times New Roman" panose="02020603050405020304" pitchFamily="18" charset="0"/>
                <a:cs typeface="Times New Roman" panose="02020603050405020304" pitchFamily="18" charset="0"/>
              </a:rPr>
              <a:t>организации системно-</a:t>
            </a:r>
            <a:r>
              <a:rPr lang="ru-RU" sz="2000" b="1" dirty="0" err="1">
                <a:solidFill>
                  <a:schemeClr val="bg1"/>
                </a:solidFill>
                <a:latin typeface="Times New Roman" panose="02020603050405020304" pitchFamily="18" charset="0"/>
                <a:cs typeface="Times New Roman" panose="02020603050405020304" pitchFamily="18" charset="0"/>
              </a:rPr>
              <a:t>деятельностной</a:t>
            </a:r>
            <a:r>
              <a:rPr lang="ru-RU" sz="2000" b="1" dirty="0">
                <a:solidFill>
                  <a:schemeClr val="bg1"/>
                </a:solidFill>
                <a:latin typeface="Times New Roman" panose="02020603050405020304" pitchFamily="18" charset="0"/>
                <a:cs typeface="Times New Roman" panose="02020603050405020304" pitchFamily="18" charset="0"/>
              </a:rPr>
              <a:t> работы на уроках географии, экономики, </a:t>
            </a:r>
            <a:r>
              <a:rPr lang="ru-RU" sz="2000" b="1" dirty="0" err="1">
                <a:solidFill>
                  <a:schemeClr val="bg1"/>
                </a:solidFill>
                <a:latin typeface="Times New Roman" panose="02020603050405020304" pitchFamily="18" charset="0"/>
                <a:cs typeface="Times New Roman" panose="02020603050405020304" pitchFamily="18" charset="0"/>
              </a:rPr>
              <a:t>крымоведения</a:t>
            </a:r>
            <a:r>
              <a:rPr lang="ru-RU" sz="2000" b="1" dirty="0" smtClean="0">
                <a:solidFill>
                  <a:schemeClr val="bg1"/>
                </a:solidFill>
                <a:latin typeface="Times New Roman" panose="02020603050405020304" pitchFamily="18" charset="0"/>
                <a:cs typeface="Times New Roman" panose="02020603050405020304" pitchFamily="18" charset="0"/>
              </a:rPr>
              <a:t>»</a:t>
            </a:r>
            <a:br>
              <a:rPr lang="ru-RU" sz="2000" b="1" dirty="0" smtClean="0">
                <a:solidFill>
                  <a:schemeClr val="bg1"/>
                </a:solidFill>
                <a:latin typeface="Times New Roman" panose="02020603050405020304" pitchFamily="18" charset="0"/>
                <a:cs typeface="Times New Roman" panose="02020603050405020304" pitchFamily="18" charset="0"/>
              </a:rPr>
            </a:br>
            <a:r>
              <a:rPr lang="ru-RU" sz="2800" b="1" dirty="0" smtClean="0">
                <a:solidFill>
                  <a:schemeClr val="bg1"/>
                </a:solidFill>
                <a:latin typeface="Times New Roman" panose="02020603050405020304" pitchFamily="18" charset="0"/>
                <a:cs typeface="Times New Roman" panose="02020603050405020304" pitchFamily="18" charset="0"/>
              </a:rPr>
              <a:t/>
            </a:r>
            <a:br>
              <a:rPr lang="ru-RU" sz="2800" b="1" dirty="0" smtClean="0">
                <a:solidFill>
                  <a:schemeClr val="bg1"/>
                </a:solidFill>
                <a:latin typeface="Times New Roman" panose="02020603050405020304" pitchFamily="18" charset="0"/>
                <a:cs typeface="Times New Roman" panose="02020603050405020304" pitchFamily="18" charset="0"/>
              </a:rPr>
            </a:br>
            <a:r>
              <a:rPr lang="ru-RU" sz="2800" b="1" dirty="0" smtClean="0">
                <a:solidFill>
                  <a:schemeClr val="bg1"/>
                </a:solidFill>
                <a:latin typeface="Times New Roman" panose="02020603050405020304" pitchFamily="18" charset="0"/>
                <a:cs typeface="Times New Roman" panose="02020603050405020304" pitchFamily="18" charset="0"/>
              </a:rPr>
              <a:t>ФОРМИРОВАНИЕ ФУНКЦИОНАЛЬНОЙ ГРАМОТНОСТИ УЧАЩИХСЯ ЧЕРЕЗ РАЗВИТИЕ ПОЗНАВАТЕЛЬНОЙ МЫСЛИТЕЛЬНОЙ ДЕЯТЕЛЬНОСТИ</a:t>
            </a:r>
            <a:r>
              <a:rPr lang="ru-RU" sz="2800" b="1" dirty="0" smtClean="0">
                <a:solidFill>
                  <a:schemeClr val="bg1"/>
                </a:solidFill>
                <a:latin typeface="Times New Roman" panose="02020603050405020304" pitchFamily="18" charset="0"/>
                <a:cs typeface="Times New Roman" panose="02020603050405020304" pitchFamily="18" charset="0"/>
              </a:rPr>
              <a:t/>
            </a:r>
            <a:br>
              <a:rPr lang="ru-RU" sz="2800" b="1" dirty="0" smtClean="0">
                <a:solidFill>
                  <a:schemeClr val="bg1"/>
                </a:solidFill>
                <a:latin typeface="Times New Roman" panose="02020603050405020304" pitchFamily="18" charset="0"/>
                <a:cs typeface="Times New Roman" panose="02020603050405020304" pitchFamily="18" charset="0"/>
              </a:rPr>
            </a:b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559387" y="5108563"/>
            <a:ext cx="6096000" cy="1200329"/>
          </a:xfrm>
          <a:prstGeom prst="rect">
            <a:avLst/>
          </a:prstGeom>
        </p:spPr>
        <p:txBody>
          <a:bodyPr>
            <a:spAutoFit/>
          </a:bodyPr>
          <a:lstStyle/>
          <a:p>
            <a:pPr algn="r"/>
            <a:r>
              <a:rPr lang="ru-RU" b="1" dirty="0">
                <a:solidFill>
                  <a:schemeClr val="bg1"/>
                </a:solidFill>
                <a:latin typeface="Times New Roman" panose="02020603050405020304" pitchFamily="18" charset="0"/>
                <a:cs typeface="Times New Roman" panose="02020603050405020304" pitchFamily="18" charset="0"/>
              </a:rPr>
              <a:t>Презентацию подготовила </a:t>
            </a:r>
          </a:p>
          <a:p>
            <a:pPr algn="r"/>
            <a:r>
              <a:rPr lang="ru-RU" b="1" dirty="0">
                <a:solidFill>
                  <a:schemeClr val="bg1"/>
                </a:solidFill>
                <a:latin typeface="Times New Roman" panose="02020603050405020304" pitchFamily="18" charset="0"/>
                <a:cs typeface="Times New Roman" panose="02020603050405020304" pitchFamily="18" charset="0"/>
              </a:rPr>
              <a:t>Антоненко Дарья Валерьевна</a:t>
            </a:r>
          </a:p>
          <a:p>
            <a:pPr algn="r"/>
            <a:r>
              <a:rPr lang="ru-RU" b="1" dirty="0">
                <a:solidFill>
                  <a:schemeClr val="bg1"/>
                </a:solidFill>
                <a:latin typeface="Times New Roman" panose="02020603050405020304" pitchFamily="18" charset="0"/>
                <a:cs typeface="Times New Roman" panose="02020603050405020304" pitchFamily="18" charset="0"/>
              </a:rPr>
              <a:t>Учитель географии МБОУ «</a:t>
            </a:r>
            <a:r>
              <a:rPr lang="ru-RU" b="1" dirty="0" err="1">
                <a:solidFill>
                  <a:schemeClr val="bg1"/>
                </a:solidFill>
                <a:latin typeface="Times New Roman" panose="02020603050405020304" pitchFamily="18" charset="0"/>
                <a:cs typeface="Times New Roman" panose="02020603050405020304" pitchFamily="18" charset="0"/>
              </a:rPr>
              <a:t>Перевальненская</a:t>
            </a:r>
            <a:r>
              <a:rPr lang="ru-RU" b="1" dirty="0">
                <a:solidFill>
                  <a:schemeClr val="bg1"/>
                </a:solidFill>
                <a:latin typeface="Times New Roman" panose="02020603050405020304" pitchFamily="18" charset="0"/>
                <a:cs typeface="Times New Roman" panose="02020603050405020304" pitchFamily="18" charset="0"/>
              </a:rPr>
              <a:t> школа имени </a:t>
            </a:r>
            <a:r>
              <a:rPr lang="ru-RU" b="1" dirty="0" err="1">
                <a:solidFill>
                  <a:schemeClr val="bg1"/>
                </a:solidFill>
                <a:latin typeface="Times New Roman" panose="02020603050405020304" pitchFamily="18" charset="0"/>
                <a:cs typeface="Times New Roman" panose="02020603050405020304" pitchFamily="18" charset="0"/>
              </a:rPr>
              <a:t>Ф.И.Федоренко</a:t>
            </a:r>
            <a:r>
              <a:rPr lang="ru-RU"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8154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77093" y="228599"/>
            <a:ext cx="2966224" cy="5840451"/>
          </a:xfrm>
        </p:spPr>
        <p:txBody>
          <a:bodyPr>
            <a:noAutofit/>
          </a:bodyPr>
          <a:lstStyle/>
          <a:p>
            <a:pPr algn="ctr"/>
            <a:r>
              <a:rPr lang="ru-RU" sz="1800" dirty="0">
                <a:solidFill>
                  <a:schemeClr val="bg1"/>
                </a:solidFill>
                <a:latin typeface="Times New Roman" panose="02020603050405020304" pitchFamily="18" charset="0"/>
                <a:cs typeface="Times New Roman" panose="02020603050405020304" pitchFamily="18" charset="0"/>
              </a:rPr>
              <a:t>Системно-</a:t>
            </a:r>
            <a:r>
              <a:rPr lang="ru-RU" sz="1800" dirty="0" err="1">
                <a:solidFill>
                  <a:schemeClr val="bg1"/>
                </a:solidFill>
                <a:latin typeface="Times New Roman" panose="02020603050405020304" pitchFamily="18" charset="0"/>
                <a:cs typeface="Times New Roman" panose="02020603050405020304" pitchFamily="18" charset="0"/>
              </a:rPr>
              <a:t>деятельностный</a:t>
            </a:r>
            <a:r>
              <a:rPr lang="ru-RU" sz="1800" dirty="0">
                <a:solidFill>
                  <a:schemeClr val="bg1"/>
                </a:solidFill>
                <a:latin typeface="Times New Roman" panose="02020603050405020304" pitchFamily="18" charset="0"/>
                <a:cs typeface="Times New Roman" panose="02020603050405020304" pitchFamily="18" charset="0"/>
              </a:rPr>
              <a:t> подход- это метод обучения, при котором учащийся не получает знания в готовом виде, а добывает их сам в процессе собственной </a:t>
            </a:r>
            <a:r>
              <a:rPr lang="ru-RU" sz="1800" dirty="0" smtClean="0">
                <a:solidFill>
                  <a:schemeClr val="bg1"/>
                </a:solidFill>
                <a:latin typeface="Times New Roman" panose="02020603050405020304" pitchFamily="18" charset="0"/>
                <a:cs typeface="Times New Roman" panose="02020603050405020304" pitchFamily="18" charset="0"/>
              </a:rPr>
              <a:t>учебно- </a:t>
            </a:r>
            <a:r>
              <a:rPr lang="ru-RU" sz="1800" dirty="0">
                <a:solidFill>
                  <a:schemeClr val="bg1"/>
                </a:solidFill>
                <a:latin typeface="Times New Roman" panose="02020603050405020304" pitchFamily="18" charset="0"/>
                <a:cs typeface="Times New Roman" panose="02020603050405020304" pitchFamily="18" charset="0"/>
              </a:rPr>
              <a:t>познавательной деятельности. Принципиальным отличием технологии </a:t>
            </a:r>
            <a:r>
              <a:rPr lang="ru-RU" sz="1800" dirty="0" err="1">
                <a:solidFill>
                  <a:schemeClr val="bg1"/>
                </a:solidFill>
                <a:latin typeface="Times New Roman" panose="02020603050405020304" pitchFamily="18" charset="0"/>
                <a:cs typeface="Times New Roman" panose="02020603050405020304" pitchFamily="18" charset="0"/>
              </a:rPr>
              <a:t>деятельностного</a:t>
            </a:r>
            <a:r>
              <a:rPr lang="ru-RU" sz="1800" dirty="0">
                <a:solidFill>
                  <a:schemeClr val="bg1"/>
                </a:solidFill>
                <a:latin typeface="Times New Roman" panose="02020603050405020304" pitchFamily="18" charset="0"/>
                <a:cs typeface="Times New Roman" panose="02020603050405020304" pitchFamily="18" charset="0"/>
              </a:rPr>
              <a:t> метода от традиционной технологии демонстрационно-наглядного метода обучения является то, что предложенная структура описывает деятельность не учителя, а учащихся.</a:t>
            </a:r>
          </a:p>
        </p:txBody>
      </p:sp>
      <p:pic>
        <p:nvPicPr>
          <p:cNvPr id="5" name="Рисунок 4"/>
          <p:cNvPicPr>
            <a:picLocks noChangeAspect="1"/>
          </p:cNvPicPr>
          <p:nvPr/>
        </p:nvPicPr>
        <p:blipFill>
          <a:blip r:embed="rId2"/>
          <a:stretch>
            <a:fillRect/>
          </a:stretch>
        </p:blipFill>
        <p:spPr>
          <a:xfrm>
            <a:off x="178418" y="287144"/>
            <a:ext cx="8452625" cy="6339468"/>
          </a:xfrm>
          <a:prstGeom prst="rect">
            <a:avLst/>
          </a:prstGeom>
        </p:spPr>
      </p:pic>
    </p:spTree>
    <p:extLst>
      <p:ext uri="{BB962C8B-B14F-4D97-AF65-F5344CB8AC3E}">
        <p14:creationId xmlns:p14="http://schemas.microsoft.com/office/powerpoint/2010/main" val="2631110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0827" y="307900"/>
            <a:ext cx="6407964" cy="6360528"/>
          </a:xfrm>
        </p:spPr>
        <p:txBody>
          <a:bodyPr>
            <a:normAutofit fontScale="70000" lnSpcReduction="20000"/>
          </a:bodyPr>
          <a:lstStyle/>
          <a:p>
            <a:pPr marL="0" indent="0" algn="ctr">
              <a:buNone/>
            </a:pPr>
            <a:r>
              <a:rPr lang="ru-RU" dirty="0"/>
              <a:t>•	</a:t>
            </a:r>
            <a:r>
              <a:rPr lang="ru-RU" sz="2200" dirty="0">
                <a:solidFill>
                  <a:schemeClr val="bg1"/>
                </a:solidFill>
                <a:latin typeface="Times New Roman" panose="02020603050405020304" pitchFamily="18" charset="0"/>
                <a:cs typeface="Times New Roman" panose="02020603050405020304" pitchFamily="18" charset="0"/>
              </a:rPr>
              <a:t>Системно-</a:t>
            </a:r>
            <a:r>
              <a:rPr lang="ru-RU" sz="2200" dirty="0" err="1">
                <a:solidFill>
                  <a:schemeClr val="bg1"/>
                </a:solidFill>
                <a:latin typeface="Times New Roman" panose="02020603050405020304" pitchFamily="18" charset="0"/>
                <a:cs typeface="Times New Roman" panose="02020603050405020304" pitchFamily="18" charset="0"/>
              </a:rPr>
              <a:t>деятельностный</a:t>
            </a:r>
            <a:r>
              <a:rPr lang="ru-RU" sz="2200" dirty="0">
                <a:solidFill>
                  <a:schemeClr val="bg1"/>
                </a:solidFill>
                <a:latin typeface="Times New Roman" panose="02020603050405020304" pitchFamily="18" charset="0"/>
                <a:cs typeface="Times New Roman" panose="02020603050405020304" pitchFamily="18" charset="0"/>
              </a:rPr>
              <a:t> подход на уроках географии активно </a:t>
            </a:r>
            <a:r>
              <a:rPr lang="ru-RU" sz="2200" dirty="0" smtClean="0">
                <a:solidFill>
                  <a:schemeClr val="bg1"/>
                </a:solidFill>
                <a:latin typeface="Times New Roman" panose="02020603050405020304" pitchFamily="18" charset="0"/>
                <a:cs typeface="Times New Roman" panose="02020603050405020304" pitchFamily="18" charset="0"/>
              </a:rPr>
              <a:t>применяется  </a:t>
            </a:r>
            <a:r>
              <a:rPr lang="ru-RU" sz="2200" dirty="0">
                <a:solidFill>
                  <a:schemeClr val="bg1"/>
                </a:solidFill>
                <a:latin typeface="Times New Roman" panose="02020603050405020304" pitchFamily="18" charset="0"/>
                <a:cs typeface="Times New Roman" panose="02020603050405020304" pitchFamily="18" charset="0"/>
              </a:rPr>
              <a:t>при выполнений практических </a:t>
            </a:r>
            <a:r>
              <a:rPr lang="ru-RU" sz="2200" dirty="0" smtClean="0">
                <a:solidFill>
                  <a:schemeClr val="bg1"/>
                </a:solidFill>
                <a:latin typeface="Times New Roman" panose="02020603050405020304" pitchFamily="18" charset="0"/>
                <a:cs typeface="Times New Roman" panose="02020603050405020304" pitchFamily="18" charset="0"/>
              </a:rPr>
              <a:t>работ </a:t>
            </a:r>
          </a:p>
          <a:p>
            <a:pPr marL="0" indent="0" algn="ctr">
              <a:buNone/>
            </a:pPr>
            <a:r>
              <a:rPr lang="ru-RU" sz="2200" dirty="0">
                <a:solidFill>
                  <a:schemeClr val="bg1"/>
                </a:solidFill>
                <a:latin typeface="Times New Roman" panose="02020603050405020304" pitchFamily="18" charset="0"/>
                <a:cs typeface="Times New Roman" panose="02020603050405020304" pitchFamily="18" charset="0"/>
              </a:rPr>
              <a:t>Р</a:t>
            </a:r>
            <a:r>
              <a:rPr lang="ru-RU" sz="2200" dirty="0" smtClean="0">
                <a:solidFill>
                  <a:schemeClr val="bg1"/>
                </a:solidFill>
                <a:latin typeface="Times New Roman" panose="02020603050405020304" pitchFamily="18" charset="0"/>
                <a:cs typeface="Times New Roman" panose="02020603050405020304" pitchFamily="18" charset="0"/>
              </a:rPr>
              <a:t>езультаты </a:t>
            </a:r>
            <a:r>
              <a:rPr lang="ru-RU" sz="2200" dirty="0">
                <a:solidFill>
                  <a:schemeClr val="bg1"/>
                </a:solidFill>
                <a:latin typeface="Times New Roman" panose="02020603050405020304" pitchFamily="18" charset="0"/>
                <a:cs typeface="Times New Roman" panose="02020603050405020304" pitchFamily="18" charset="0"/>
              </a:rPr>
              <a:t>обучения и </a:t>
            </a:r>
            <a:r>
              <a:rPr lang="ru-RU" sz="2200" dirty="0" smtClean="0">
                <a:solidFill>
                  <a:schemeClr val="bg1"/>
                </a:solidFill>
                <a:latin typeface="Times New Roman" panose="02020603050405020304" pitchFamily="18" charset="0"/>
                <a:cs typeface="Times New Roman" panose="02020603050405020304" pitchFamily="18" charset="0"/>
              </a:rPr>
              <a:t>воспитания:</a:t>
            </a:r>
            <a:endParaRPr lang="ru-RU" sz="2200" dirty="0">
              <a:solidFill>
                <a:schemeClr val="bg1"/>
              </a:solidFill>
              <a:latin typeface="Times New Roman" panose="02020603050405020304" pitchFamily="18" charset="0"/>
              <a:cs typeface="Times New Roman" panose="02020603050405020304" pitchFamily="18" charset="0"/>
            </a:endParaRPr>
          </a:p>
          <a:p>
            <a:pPr marL="0" indent="0" algn="ctr">
              <a:buNone/>
            </a:pPr>
            <a:r>
              <a:rPr lang="ru-RU" sz="2200" b="1" dirty="0" smtClean="0">
                <a:solidFill>
                  <a:schemeClr val="bg1"/>
                </a:solidFill>
                <a:latin typeface="Times New Roman" panose="02020603050405020304" pitchFamily="18" charset="0"/>
                <a:cs typeface="Times New Roman" panose="02020603050405020304" pitchFamily="18" charset="0"/>
              </a:rPr>
              <a:t>Личностное </a:t>
            </a:r>
            <a:r>
              <a:rPr lang="ru-RU" sz="2200" b="1" dirty="0">
                <a:solidFill>
                  <a:schemeClr val="bg1"/>
                </a:solidFill>
                <a:latin typeface="Times New Roman" panose="02020603050405020304" pitchFamily="18" charset="0"/>
                <a:cs typeface="Times New Roman" panose="02020603050405020304" pitchFamily="18" charset="0"/>
              </a:rPr>
              <a:t>развитие </a:t>
            </a:r>
            <a:r>
              <a:rPr lang="ru-RU" sz="2200" dirty="0">
                <a:solidFill>
                  <a:schemeClr val="bg1"/>
                </a:solidFill>
                <a:latin typeface="Times New Roman" panose="02020603050405020304" pitchFamily="18" charset="0"/>
                <a:cs typeface="Times New Roman" panose="02020603050405020304" pitchFamily="18" charset="0"/>
              </a:rPr>
              <a:t>– развитие готовности и способности учащихся к саморазвитию и реализации творческого потенциала в духовной и предметно-продуктивной деятельности, высокой социальной и профессиональной мобильности на основе непрерывного образования и компетенции «уметь учиться»;</a:t>
            </a:r>
          </a:p>
          <a:p>
            <a:pPr marL="0" indent="0" algn="ctr">
              <a:buNone/>
            </a:pPr>
            <a:r>
              <a:rPr lang="ru-RU" sz="2200" b="1" dirty="0" smtClean="0">
                <a:solidFill>
                  <a:schemeClr val="bg1"/>
                </a:solidFill>
                <a:latin typeface="Times New Roman" panose="02020603050405020304" pitchFamily="18" charset="0"/>
                <a:cs typeface="Times New Roman" panose="02020603050405020304" pitchFamily="18" charset="0"/>
              </a:rPr>
              <a:t>Социальное </a:t>
            </a:r>
            <a:r>
              <a:rPr lang="ru-RU" sz="2200" b="1" dirty="0">
                <a:solidFill>
                  <a:schemeClr val="bg1"/>
                </a:solidFill>
                <a:latin typeface="Times New Roman" panose="02020603050405020304" pitchFamily="18" charset="0"/>
                <a:cs typeface="Times New Roman" panose="02020603050405020304" pitchFamily="18" charset="0"/>
              </a:rPr>
              <a:t>развитие</a:t>
            </a:r>
            <a:r>
              <a:rPr lang="ru-RU" sz="2200" dirty="0">
                <a:solidFill>
                  <a:schemeClr val="bg1"/>
                </a:solidFill>
                <a:latin typeface="Times New Roman" panose="02020603050405020304" pitchFamily="18" charset="0"/>
                <a:cs typeface="Times New Roman" panose="02020603050405020304" pitchFamily="18" charset="0"/>
              </a:rPr>
              <a:t> – формирование российской и гражданской идентичности на основе принятия учащимися демократических ценностей, развития толерантности жизни в обществе, воспитания патриотических убеждений; освоение основных социальных ролей, норм и правил.</a:t>
            </a:r>
          </a:p>
          <a:p>
            <a:pPr marL="0" indent="0" algn="ctr">
              <a:buNone/>
            </a:pPr>
            <a:r>
              <a:rPr lang="ru-RU" sz="2200" b="1" dirty="0" smtClean="0">
                <a:solidFill>
                  <a:schemeClr val="bg1"/>
                </a:solidFill>
                <a:latin typeface="Times New Roman" panose="02020603050405020304" pitchFamily="18" charset="0"/>
                <a:cs typeface="Times New Roman" panose="02020603050405020304" pitchFamily="18" charset="0"/>
              </a:rPr>
              <a:t>Познавательное </a:t>
            </a:r>
            <a:r>
              <a:rPr lang="ru-RU" sz="2200" b="1" dirty="0">
                <a:solidFill>
                  <a:schemeClr val="bg1"/>
                </a:solidFill>
                <a:latin typeface="Times New Roman" panose="02020603050405020304" pitchFamily="18" charset="0"/>
                <a:cs typeface="Times New Roman" panose="02020603050405020304" pitchFamily="18" charset="0"/>
              </a:rPr>
              <a:t>развитие </a:t>
            </a:r>
            <a:r>
              <a:rPr lang="ru-RU" sz="2200" dirty="0">
                <a:solidFill>
                  <a:schemeClr val="bg1"/>
                </a:solidFill>
                <a:latin typeface="Times New Roman" panose="02020603050405020304" pitchFamily="18" charset="0"/>
                <a:cs typeface="Times New Roman" panose="02020603050405020304" pitchFamily="18" charset="0"/>
              </a:rPr>
              <a:t>– формирование у учащихся научной картины мира; развитие способности управлять своей познавательной и интеллектуальной деятельностью; овладение методологией познания, стратегиями и способами познания и учения; развитие репрезентативного, символического, логического, творческого мышления, продуктивного воображения, произвольных памяти и внимания, рефлексии.</a:t>
            </a:r>
          </a:p>
          <a:p>
            <a:pPr marL="0" indent="0" algn="ctr">
              <a:buNone/>
            </a:pPr>
            <a:r>
              <a:rPr lang="ru-RU" sz="2200" b="1" dirty="0" smtClean="0">
                <a:solidFill>
                  <a:schemeClr val="bg1"/>
                </a:solidFill>
                <a:latin typeface="Times New Roman" panose="02020603050405020304" pitchFamily="18" charset="0"/>
                <a:cs typeface="Times New Roman" panose="02020603050405020304" pitchFamily="18" charset="0"/>
              </a:rPr>
              <a:t>Коммуникативное </a:t>
            </a:r>
            <a:r>
              <a:rPr lang="ru-RU" sz="2200" b="1" dirty="0">
                <a:solidFill>
                  <a:schemeClr val="bg1"/>
                </a:solidFill>
                <a:latin typeface="Times New Roman" panose="02020603050405020304" pitchFamily="18" charset="0"/>
                <a:cs typeface="Times New Roman" panose="02020603050405020304" pitchFamily="18" charset="0"/>
              </a:rPr>
              <a:t>развитие </a:t>
            </a:r>
            <a:r>
              <a:rPr lang="ru-RU" sz="2200" dirty="0">
                <a:solidFill>
                  <a:schemeClr val="bg1"/>
                </a:solidFill>
                <a:latin typeface="Times New Roman" panose="02020603050405020304" pitchFamily="18" charset="0"/>
                <a:cs typeface="Times New Roman" panose="02020603050405020304" pitchFamily="18" charset="0"/>
              </a:rPr>
              <a:t>– формирование компетентности в общении, включая сознательную ориентацию учащихся на позицию других людей как партнеров в общении и совместной деятельности, умение слушать, вести диалог в соответствии с целями и задачами общения, участвовать в коллективном обсуждении проблем и принятии решений, строить продуктивное сотрудничество со сверстниками и взрослыми, на основе овладения вербальными и невербальными средствами коммуникации, позволяющими осуществлять свободное общение на русском, родном и иностранных языках.</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3689" y="307900"/>
            <a:ext cx="4678400" cy="6237866"/>
          </a:xfrm>
          <a:prstGeom prst="rect">
            <a:avLst/>
          </a:prstGeom>
        </p:spPr>
      </p:pic>
    </p:spTree>
    <p:extLst>
      <p:ext uri="{BB962C8B-B14F-4D97-AF65-F5344CB8AC3E}">
        <p14:creationId xmlns:p14="http://schemas.microsoft.com/office/powerpoint/2010/main" val="2340948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3024" y="150541"/>
            <a:ext cx="11842596" cy="1722863"/>
          </a:xfrm>
        </p:spPr>
        <p:txBody>
          <a:bodyPr>
            <a:normAutofit/>
          </a:bodyPr>
          <a:lstStyle/>
          <a:p>
            <a:pPr algn="ctr"/>
            <a:r>
              <a:rPr lang="ru-RU" b="1" dirty="0" smtClean="0">
                <a:solidFill>
                  <a:schemeClr val="bg1"/>
                </a:solidFill>
                <a:latin typeface="Times New Roman" panose="02020603050405020304" pitchFamily="18" charset="0"/>
                <a:cs typeface="Times New Roman" panose="02020603050405020304" pitchFamily="18" charset="0"/>
              </a:rPr>
              <a:t>В рамках системно-</a:t>
            </a:r>
            <a:r>
              <a:rPr lang="ru-RU" b="1" dirty="0" err="1" smtClean="0">
                <a:solidFill>
                  <a:schemeClr val="bg1"/>
                </a:solidFill>
                <a:latin typeface="Times New Roman" panose="02020603050405020304" pitchFamily="18" charset="0"/>
                <a:cs typeface="Times New Roman" panose="02020603050405020304" pitchFamily="18" charset="0"/>
              </a:rPr>
              <a:t>деятельностной</a:t>
            </a:r>
            <a:r>
              <a:rPr lang="ru-RU" b="1" dirty="0" smtClean="0">
                <a:solidFill>
                  <a:schemeClr val="bg1"/>
                </a:solidFill>
                <a:latin typeface="Times New Roman" panose="02020603050405020304" pitchFamily="18" charset="0"/>
                <a:cs typeface="Times New Roman" panose="02020603050405020304" pitchFamily="18" charset="0"/>
              </a:rPr>
              <a:t> работы осуществляется помощь педагога-наставника в виде:</a:t>
            </a:r>
          </a:p>
          <a:p>
            <a:pPr algn="ctr"/>
            <a:r>
              <a:rPr lang="ru-RU" b="1" dirty="0" smtClean="0">
                <a:solidFill>
                  <a:schemeClr val="bg1"/>
                </a:solidFill>
                <a:latin typeface="Times New Roman" panose="02020603050405020304" pitchFamily="18" charset="0"/>
                <a:cs typeface="Times New Roman" panose="02020603050405020304" pitchFamily="18" charset="0"/>
              </a:rPr>
              <a:t>При составлении календарно-тематического планирования </a:t>
            </a:r>
          </a:p>
          <a:p>
            <a:pPr algn="ctr"/>
            <a:r>
              <a:rPr lang="ru-RU" b="1" dirty="0">
                <a:solidFill>
                  <a:schemeClr val="bg1"/>
                </a:solidFill>
                <a:latin typeface="Times New Roman" panose="02020603050405020304" pitchFamily="18" charset="0"/>
                <a:cs typeface="Times New Roman" panose="02020603050405020304" pitchFamily="18" charset="0"/>
              </a:rPr>
              <a:t>•	Наставник наглядно </a:t>
            </a:r>
            <a:r>
              <a:rPr lang="ru-RU" b="1" dirty="0" smtClean="0">
                <a:solidFill>
                  <a:schemeClr val="bg1"/>
                </a:solidFill>
                <a:latin typeface="Times New Roman" panose="02020603050405020304" pitchFamily="18" charset="0"/>
                <a:cs typeface="Times New Roman" panose="02020603050405020304" pitchFamily="18" charset="0"/>
              </a:rPr>
              <a:t>демонстрирует работу метода при </a:t>
            </a:r>
            <a:r>
              <a:rPr lang="ru-RU" b="1" dirty="0">
                <a:solidFill>
                  <a:schemeClr val="bg1"/>
                </a:solidFill>
                <a:latin typeface="Times New Roman" panose="02020603050405020304" pitchFamily="18" charset="0"/>
                <a:cs typeface="Times New Roman" panose="02020603050405020304" pitchFamily="18" charset="0"/>
              </a:rPr>
              <a:t>составлении детьми предметно-тематических буклетов</a:t>
            </a:r>
            <a:endParaRPr lang="ru-RU" b="1" dirty="0" smtClean="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22" y="1607012"/>
            <a:ext cx="3787699" cy="505026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40" y="1943098"/>
            <a:ext cx="3483363" cy="464448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822" y="1661533"/>
            <a:ext cx="3694537" cy="4926050"/>
          </a:xfrm>
          <a:prstGeom prst="rect">
            <a:avLst/>
          </a:prstGeom>
        </p:spPr>
      </p:pic>
    </p:spTree>
    <p:extLst>
      <p:ext uri="{BB962C8B-B14F-4D97-AF65-F5344CB8AC3E}">
        <p14:creationId xmlns:p14="http://schemas.microsoft.com/office/powerpoint/2010/main" val="3280130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1083" y="0"/>
            <a:ext cx="11708780" cy="1366024"/>
          </a:xfrm>
        </p:spPr>
        <p:txBody>
          <a:bodyPr/>
          <a:lstStyle/>
          <a:p>
            <a:pPr algn="ctr"/>
            <a:r>
              <a:rPr lang="ru-RU" dirty="0" smtClean="0">
                <a:solidFill>
                  <a:schemeClr val="bg1"/>
                </a:solidFill>
                <a:latin typeface="Times New Roman" panose="02020603050405020304" pitchFamily="18" charset="0"/>
                <a:cs typeface="Times New Roman" panose="02020603050405020304" pitchFamily="18" charset="0"/>
              </a:rPr>
              <a:t>Для формирования функциональной грамотности учащихся, а именно финансовой грамотности проводятся Дол-игр, онлайн уроки, олимпиады  </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996" y="1159728"/>
            <a:ext cx="4757854" cy="356839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244" y="1906859"/>
            <a:ext cx="6014224" cy="4510668"/>
          </a:xfrm>
          <a:prstGeom prst="rect">
            <a:avLst/>
          </a:prstGeom>
        </p:spPr>
      </p:pic>
    </p:spTree>
    <p:extLst>
      <p:ext uri="{BB962C8B-B14F-4D97-AF65-F5344CB8AC3E}">
        <p14:creationId xmlns:p14="http://schemas.microsoft.com/office/powerpoint/2010/main" val="457875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6153" y="451624"/>
            <a:ext cx="11202988" cy="5770756"/>
          </a:xfrm>
        </p:spPr>
        <p:txBody>
          <a:bodyPr/>
          <a:lstStyle/>
          <a:p>
            <a:r>
              <a:rPr lang="ru-RU" sz="2400" dirty="0" smtClean="0">
                <a:solidFill>
                  <a:schemeClr val="bg1"/>
                </a:solidFill>
              </a:rPr>
              <a:t>В 6-7 классах </a:t>
            </a:r>
            <a:r>
              <a:rPr lang="ru-RU" sz="2400" dirty="0">
                <a:solidFill>
                  <a:schemeClr val="bg1"/>
                </a:solidFill>
              </a:rPr>
              <a:t>при изучении географии материков и </a:t>
            </a:r>
            <a:r>
              <a:rPr lang="ru-RU" sz="2400" dirty="0" smtClean="0">
                <a:solidFill>
                  <a:schemeClr val="bg1"/>
                </a:solidFill>
              </a:rPr>
              <a:t>океанов активно использую видеофильмы</a:t>
            </a:r>
            <a:r>
              <a:rPr lang="ru-RU" sz="2400" dirty="0">
                <a:solidFill>
                  <a:schemeClr val="bg1"/>
                </a:solidFill>
              </a:rPr>
              <a:t>, слайд–шоу, интерактивные </a:t>
            </a:r>
            <a:r>
              <a:rPr lang="ru-RU" sz="2400" dirty="0" smtClean="0">
                <a:solidFill>
                  <a:schemeClr val="bg1"/>
                </a:solidFill>
              </a:rPr>
              <a:t>карты, они помогают </a:t>
            </a:r>
            <a:r>
              <a:rPr lang="ru-RU" sz="2400" dirty="0">
                <a:solidFill>
                  <a:schemeClr val="bg1"/>
                </a:solidFill>
              </a:rPr>
              <a:t>сформировать у учащихся знания о разнообразии природы нашей Земли, о многообразии стран и культур народов мира</a:t>
            </a:r>
            <a:r>
              <a:rPr lang="ru-RU" sz="2400" dirty="0" smtClean="0">
                <a:solidFill>
                  <a:schemeClr val="bg1"/>
                </a:solidFill>
              </a:rPr>
              <a:t>.</a:t>
            </a:r>
            <a:endParaRPr lang="en-US" sz="2400" dirty="0" smtClean="0">
              <a:solidFill>
                <a:schemeClr val="bg1"/>
              </a:solidFill>
            </a:endParaRPr>
          </a:p>
          <a:p>
            <a:r>
              <a:rPr lang="ru-RU" sz="2400" dirty="0" smtClean="0">
                <a:solidFill>
                  <a:schemeClr val="bg1"/>
                </a:solidFill>
              </a:rPr>
              <a:t>Использую в работе метод- опыт.</a:t>
            </a:r>
          </a:p>
          <a:p>
            <a:r>
              <a:rPr lang="ru-RU" sz="2400" dirty="0">
                <a:solidFill>
                  <a:schemeClr val="bg1"/>
                </a:solidFill>
              </a:rPr>
              <a:t>Опыт – это метод исследования, в процессе которого искусственно создаются условия, позволяющие ответить на исследуемый вопрос, получить новое знание. Опыт – это наблюдение, которое проводится в специально организованных условиях.</a:t>
            </a:r>
            <a:endParaRPr lang="ru-RU" sz="2400" dirty="0" smtClean="0">
              <a:solidFill>
                <a:schemeClr val="bg1"/>
              </a:solidFill>
            </a:endParaRPr>
          </a:p>
          <a:p>
            <a:endParaRPr lang="ru-RU" dirty="0">
              <a:solidFill>
                <a:schemeClr val="bg1"/>
              </a:solidFill>
            </a:endParaRPr>
          </a:p>
        </p:txBody>
      </p:sp>
    </p:spTree>
    <p:extLst>
      <p:ext uri="{BB962C8B-B14F-4D97-AF65-F5344CB8AC3E}">
        <p14:creationId xmlns:p14="http://schemas.microsoft.com/office/powerpoint/2010/main" val="79906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6401355" cy="1944793"/>
          </a:xfrm>
          <a:prstGeom prst="rect">
            <a:avLst/>
          </a:prstGeom>
        </p:spPr>
      </p:pic>
      <p:sp>
        <p:nvSpPr>
          <p:cNvPr id="2" name="Заголовок 1"/>
          <p:cNvSpPr>
            <a:spLocks noGrp="1"/>
          </p:cNvSpPr>
          <p:nvPr>
            <p:ph type="ctrTitle"/>
          </p:nvPr>
        </p:nvSpPr>
        <p:spPr>
          <a:xfrm>
            <a:off x="650757" y="412595"/>
            <a:ext cx="11136081" cy="5832087"/>
          </a:xfrm>
        </p:spPr>
        <p:txBody>
          <a:bodyPr>
            <a:noAutofit/>
          </a:bodyPr>
          <a:lstStyle/>
          <a:p>
            <a:pPr algn="ctr"/>
            <a:r>
              <a:rPr lang="ru-RU" sz="1800" i="1" dirty="0">
                <a:solidFill>
                  <a:schemeClr val="bg1"/>
                </a:solidFill>
                <a:latin typeface="Times New Roman" panose="02020603050405020304" pitchFamily="18" charset="0"/>
                <a:cs typeface="Times New Roman" panose="02020603050405020304" pitchFamily="18" charset="0"/>
              </a:rPr>
              <a:t>Учебный процесс на уроках географии, опирающийся на использование системно-</a:t>
            </a:r>
            <a:r>
              <a:rPr lang="ru-RU" sz="1800" i="1" dirty="0" err="1">
                <a:solidFill>
                  <a:schemeClr val="bg1"/>
                </a:solidFill>
                <a:latin typeface="Times New Roman" panose="02020603050405020304" pitchFamily="18" charset="0"/>
                <a:cs typeface="Times New Roman" panose="02020603050405020304" pitchFamily="18" charset="0"/>
              </a:rPr>
              <a:t>деятельностного</a:t>
            </a:r>
            <a:r>
              <a:rPr lang="ru-RU" sz="1800" i="1" dirty="0">
                <a:solidFill>
                  <a:schemeClr val="bg1"/>
                </a:solidFill>
                <a:latin typeface="Times New Roman" panose="02020603050405020304" pitchFamily="18" charset="0"/>
                <a:cs typeface="Times New Roman" panose="02020603050405020304" pitchFamily="18" charset="0"/>
              </a:rPr>
              <a:t> подхода, организуется с учетом занятости в процессе познания всех учащихся без исключения. </a:t>
            </a:r>
            <a:r>
              <a:rPr lang="ru-RU" sz="1800" i="1" dirty="0" smtClean="0">
                <a:solidFill>
                  <a:schemeClr val="bg1"/>
                </a:solidFill>
                <a:latin typeface="Times New Roman" panose="02020603050405020304" pitchFamily="18" charset="0"/>
                <a:cs typeface="Times New Roman" panose="02020603050405020304" pitchFamily="18" charset="0"/>
              </a:rPr>
              <a:t/>
            </a:r>
            <a:br>
              <a:rPr lang="ru-RU" sz="1800" i="1" dirty="0" smtClean="0">
                <a:solidFill>
                  <a:schemeClr val="bg1"/>
                </a:solidFill>
                <a:latin typeface="Times New Roman" panose="02020603050405020304" pitchFamily="18" charset="0"/>
                <a:cs typeface="Times New Roman" panose="02020603050405020304" pitchFamily="18" charset="0"/>
              </a:rPr>
            </a:br>
            <a:r>
              <a:rPr lang="ru-RU" sz="1800" i="1" dirty="0" smtClean="0">
                <a:solidFill>
                  <a:schemeClr val="bg1"/>
                </a:solidFill>
                <a:latin typeface="Times New Roman" panose="02020603050405020304" pitchFamily="18" charset="0"/>
                <a:cs typeface="Times New Roman" panose="02020603050405020304" pitchFamily="18" charset="0"/>
              </a:rPr>
              <a:t>Совместная </a:t>
            </a:r>
            <a:r>
              <a:rPr lang="ru-RU" sz="1800" i="1" dirty="0">
                <a:solidFill>
                  <a:schemeClr val="bg1"/>
                </a:solidFill>
                <a:latin typeface="Times New Roman" panose="02020603050405020304" pitchFamily="18" charset="0"/>
                <a:cs typeface="Times New Roman" panose="02020603050405020304" pitchFamily="18" charset="0"/>
              </a:rPr>
              <a:t>деятельность означает, что каждый вносит свой, особый, индивидуальный вклад, в ходе работы идет обмен знаниями, идеями, способами деятельности. В зависимости от целей и задач урока я использую индивидуальную, парную и групповую виды работ, используется проектная деятельность, ролевые игры, осуществляется работа с различными источниками информации. </a:t>
            </a:r>
            <a:r>
              <a:rPr lang="ru-RU" sz="1800" i="1" dirty="0" err="1">
                <a:solidFill>
                  <a:schemeClr val="bg1"/>
                </a:solidFill>
                <a:latin typeface="Times New Roman" panose="02020603050405020304" pitchFamily="18" charset="0"/>
                <a:cs typeface="Times New Roman" panose="02020603050405020304" pitchFamily="18" charset="0"/>
              </a:rPr>
              <a:t>Деятельностный</a:t>
            </a:r>
            <a:r>
              <a:rPr lang="ru-RU" sz="1800" i="1" dirty="0">
                <a:solidFill>
                  <a:schemeClr val="bg1"/>
                </a:solidFill>
                <a:latin typeface="Times New Roman" panose="02020603050405020304" pitchFamily="18" charset="0"/>
                <a:cs typeface="Times New Roman" panose="02020603050405020304" pitchFamily="18" charset="0"/>
              </a:rPr>
              <a:t> метод основан на принципах постоянного собственного действия над темой, над работой с картой, над практическими заданиями учебника, а также на позиции взаимодействия, активности обучаемых, на групповой опыт, обязательной обратной связи. Создается среда образовательного делового географического общения, которая характеризуется открытостью, взаимодействием участников, равенством их аргументов, накоплением совместного знания, возможностью взаимной оценки и контроля. Нельзя учащимся сообщать в готовом виде то, к чему они могут прийти сами путем собственных внутренних усилий. </a:t>
            </a:r>
            <a:r>
              <a:rPr lang="ru-RU" sz="1800" i="1" dirty="0" smtClean="0">
                <a:solidFill>
                  <a:schemeClr val="bg1"/>
                </a:solidFill>
                <a:latin typeface="Times New Roman" panose="02020603050405020304" pitchFamily="18" charset="0"/>
                <a:cs typeface="Times New Roman" panose="02020603050405020304" pitchFamily="18" charset="0"/>
              </a:rPr>
              <a:t/>
            </a:r>
            <a:br>
              <a:rPr lang="ru-RU" sz="1800" i="1" dirty="0" smtClean="0">
                <a:solidFill>
                  <a:schemeClr val="bg1"/>
                </a:solidFill>
                <a:latin typeface="Times New Roman" panose="02020603050405020304" pitchFamily="18" charset="0"/>
                <a:cs typeface="Times New Roman" panose="02020603050405020304" pitchFamily="18" charset="0"/>
              </a:rPr>
            </a:br>
            <a:r>
              <a:rPr lang="ru-RU" sz="1800" i="1" dirty="0" smtClean="0">
                <a:solidFill>
                  <a:schemeClr val="bg1"/>
                </a:solidFill>
                <a:latin typeface="Times New Roman" panose="02020603050405020304" pitchFamily="18" charset="0"/>
                <a:cs typeface="Times New Roman" panose="02020603050405020304" pitchFamily="18" charset="0"/>
              </a:rPr>
              <a:t>Развитие </a:t>
            </a:r>
            <a:r>
              <a:rPr lang="ru-RU" sz="1800" i="1" dirty="0">
                <a:solidFill>
                  <a:schemeClr val="bg1"/>
                </a:solidFill>
                <a:latin typeface="Times New Roman" panose="02020603050405020304" pitchFamily="18" charset="0"/>
                <a:cs typeface="Times New Roman" panose="02020603050405020304" pitchFamily="18" charset="0"/>
              </a:rPr>
              <a:t>способности принимать и осуществлять самостоятельные решения, самому оценивать свои действия и вносить в них необходимые коррективы, ведет по пути саморазвития. </a:t>
            </a:r>
          </a:p>
        </p:txBody>
      </p:sp>
    </p:spTree>
    <p:extLst>
      <p:ext uri="{BB962C8B-B14F-4D97-AF65-F5344CB8AC3E}">
        <p14:creationId xmlns:p14="http://schemas.microsoft.com/office/powerpoint/2010/main" val="93449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188</TotalTime>
  <Words>217</Words>
  <Application>Microsoft Office PowerPoint</Application>
  <PresentationFormat>Произвольный</PresentationFormat>
  <Paragraphs>19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Сектор</vt:lpstr>
      <vt:lpstr>«Педагогическая мастерская по организации системно-деятельностной работы на уроках географии, экономики, крымоведения»  ФОРМИРОВАНИЕ ФУНКЦИОНАЛЬНОЙ ГРАМОТНОСТИ УЧАЩИХСЯ ЧЕРЕЗ РАЗВИТИЕ ПОЗНАВАТЕЛЬНОЙ МЫСЛИТЕЛЬНОЙ ДЕЯТЕЛЬНОСТИ </vt:lpstr>
      <vt:lpstr>Презентация PowerPoint</vt:lpstr>
      <vt:lpstr>Презентация PowerPoint</vt:lpstr>
      <vt:lpstr>Презентация PowerPoint</vt:lpstr>
      <vt:lpstr>Презентация PowerPoint</vt:lpstr>
      <vt:lpstr>Презентация PowerPoint</vt:lpstr>
      <vt:lpstr>Учебный процесс на уроках географии, опирающийся на использование системно-деятельностного подхода, организуется с учетом занятости в процессе познания всех учащихся без исключения.  Совместная деятельность означает, что каждый вносит свой, особый, индивидуальный вклад, в ходе работы идет обмен знаниями, идеями, способами деятельности. В зависимости от целей и задач урока я использую индивидуальную, парную и групповую виды работ, используется проектная деятельность, ролевые игры, осуществляется работа с различными источниками информации. Деятельностный метод основан на принципах постоянного собственного действия над темой, над работой с картой, над практическими заданиями учебника, а также на позиции взаимодействия, активности обучаемых, на групповой опыт, обязательной обратной связи. Создается среда образовательного делового географического общения, которая характеризуется открытостью, взаимодействием участников, равенством их аргументов, накоплением совместного знания, возможностью взаимной оценки и контроля. Нельзя учащимся сообщать в готовом виде то, к чему они могут прийти сами путем собственных внутренних усилий.  Развитие способности принимать и осуществлять самостоятельные решения, самому оценивать свои действия и вносить в них необходимые коррективы, ведет по пути саморазвития.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«Педагогическая мастерская по организации системно-деятельностной работы на уроках географии, экономики, крымоведения»</dc:title>
  <dc:creator>School</dc:creator>
  <cp:lastModifiedBy>Елена</cp:lastModifiedBy>
  <cp:revision>13</cp:revision>
  <dcterms:created xsi:type="dcterms:W3CDTF">2022-03-31T08:00:35Z</dcterms:created>
  <dcterms:modified xsi:type="dcterms:W3CDTF">2022-04-01T06:42:42Z</dcterms:modified>
</cp:coreProperties>
</file>