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media/image4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63" r:id="rId12"/>
    <p:sldId id="260" r:id="rId13"/>
    <p:sldId id="261" r:id="rId14"/>
    <p:sldId id="270" r:id="rId15"/>
    <p:sldId id="271" r:id="rId16"/>
    <p:sldId id="276" r:id="rId17"/>
    <p:sldId id="272" r:id="rId18"/>
    <p:sldId id="273" r:id="rId19"/>
    <p:sldId id="274" r:id="rId20"/>
    <p:sldId id="275" r:id="rId21"/>
    <p:sldId id="277" r:id="rId22"/>
    <p:sldId id="278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74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2018-2019</c:v>
                </c:pt>
                <c:pt idx="1">
                  <c:v>2020-2021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2018-2019</c:v>
                </c:pt>
                <c:pt idx="1">
                  <c:v>2020-2021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45</c:v>
                </c:pt>
                <c:pt idx="1">
                  <c:v>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4+5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2018-2019</c:v>
                </c:pt>
                <c:pt idx="1">
                  <c:v>2020-2021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64</c:v>
                </c:pt>
                <c:pt idx="1">
                  <c:v>57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2018-2019</c:v>
                </c:pt>
                <c:pt idx="1">
                  <c:v>2020-2021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36</c:v>
                </c:pt>
                <c:pt idx="1">
                  <c:v>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688832"/>
        <c:axId val="35690368"/>
        <c:axId val="0"/>
      </c:bar3DChart>
      <c:catAx>
        <c:axId val="35688832"/>
        <c:scaling>
          <c:orientation val="minMax"/>
        </c:scaling>
        <c:delete val="0"/>
        <c:axPos val="b"/>
        <c:majorTickMark val="out"/>
        <c:minorTickMark val="none"/>
        <c:tickLblPos val="nextTo"/>
        <c:crossAx val="35690368"/>
        <c:crosses val="autoZero"/>
        <c:auto val="1"/>
        <c:lblAlgn val="ctr"/>
        <c:lblOffset val="100"/>
        <c:noMultiLvlLbl val="0"/>
      </c:catAx>
      <c:valAx>
        <c:axId val="35690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688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годовое оценивание (за 8 класс)</c:v>
                </c:pt>
                <c:pt idx="1">
                  <c:v>мониторинг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годовое оценивание (за 8 класс)</c:v>
                </c:pt>
                <c:pt idx="1">
                  <c:v>мониторинг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</c:v>
                </c:pt>
                <c:pt idx="1">
                  <c:v>37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5+4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годовое оценивание (за 8 класс)</c:v>
                </c:pt>
                <c:pt idx="1">
                  <c:v>мониторинг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44</c:v>
                </c:pt>
                <c:pt idx="1">
                  <c:v>48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годовое оценивание (за 8 класс)</c:v>
                </c:pt>
                <c:pt idx="1">
                  <c:v>мониторинг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56</c:v>
                </c:pt>
                <c:pt idx="1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935360"/>
        <c:axId val="35936896"/>
        <c:axId val="0"/>
      </c:bar3DChart>
      <c:catAx>
        <c:axId val="35935360"/>
        <c:scaling>
          <c:orientation val="minMax"/>
        </c:scaling>
        <c:delete val="0"/>
        <c:axPos val="b"/>
        <c:majorTickMark val="out"/>
        <c:minorTickMark val="none"/>
        <c:tickLblPos val="nextTo"/>
        <c:crossAx val="35936896"/>
        <c:crosses val="autoZero"/>
        <c:auto val="1"/>
        <c:lblAlgn val="ctr"/>
        <c:lblOffset val="100"/>
        <c:noMultiLvlLbl val="0"/>
      </c:catAx>
      <c:valAx>
        <c:axId val="35936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9353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C698B7E-6D8A-48CD-83DF-AE0F2F23C2C1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B65C457-EA72-408B-B780-FFBD9A8B2A1E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1124744"/>
            <a:ext cx="4464496" cy="5400600"/>
          </a:xfrm>
        </p:spPr>
        <p:txBody>
          <a:bodyPr>
            <a:normAutofit fontScale="90000"/>
          </a:bodyPr>
          <a:lstStyle/>
          <a:p>
            <a:r>
              <a:rPr lang="ru-RU" sz="4400" b="1" i="1" u="sng" dirty="0">
                <a:solidFill>
                  <a:schemeClr val="accent2">
                    <a:lumMod val="50000"/>
                  </a:schemeClr>
                </a:solidFill>
              </a:rPr>
              <a:t>Слюсарева Татьяна Николаевна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МБОУ «Гвардейская школа №1»</a:t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Симферопольский район, </a:t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</a:rPr>
              <a:t>Республика Крым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3006421" cy="3164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27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Стадия рефлексии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Прием «</a:t>
            </a:r>
            <a:r>
              <a:rPr lang="ru-RU" b="1" dirty="0" err="1"/>
              <a:t>Синквейн</a:t>
            </a:r>
            <a:r>
              <a:rPr lang="ru-RU" b="1" dirty="0"/>
              <a:t>» </a:t>
            </a:r>
            <a:endParaRPr lang="ru-RU" b="1" dirty="0" smtClean="0"/>
          </a:p>
          <a:p>
            <a:r>
              <a:rPr lang="ru-RU" b="1" dirty="0" smtClean="0"/>
              <a:t>Чемодан, мясорубка, корзина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7130818" cy="367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7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Педагогические технологии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1115616" y="1457011"/>
            <a:ext cx="7933184" cy="529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4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600888" cy="1512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Аналитическая справка по итогам </a:t>
            </a:r>
            <a:r>
              <a:rPr lang="ru-RU" dirty="0">
                <a:effectLst/>
              </a:rPr>
              <a:t>результатов мониторинга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по обществознанию в 8-х классах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924533"/>
              </p:ext>
            </p:extLst>
          </p:nvPr>
        </p:nvGraphicFramePr>
        <p:xfrm>
          <a:off x="1403648" y="1988840"/>
          <a:ext cx="7313364" cy="447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8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Аналитическая справка по итогам </a:t>
            </a:r>
            <a:r>
              <a:rPr lang="ru-RU" dirty="0">
                <a:effectLst/>
              </a:rPr>
              <a:t>результатов мониторинга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по обществознанию в </a:t>
            </a:r>
            <a:r>
              <a:rPr lang="ru-RU" dirty="0" smtClean="0">
                <a:effectLst/>
              </a:rPr>
              <a:t>9-х </a:t>
            </a:r>
            <a:r>
              <a:rPr lang="ru-RU" dirty="0">
                <a:effectLst/>
              </a:rPr>
              <a:t>классах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768820"/>
              </p:ext>
            </p:extLst>
          </p:nvPr>
        </p:nvGraphicFramePr>
        <p:xfrm>
          <a:off x="1331640" y="1772816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539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498080" cy="1143000"/>
          </a:xfrm>
        </p:spPr>
        <p:txBody>
          <a:bodyPr/>
          <a:lstStyle/>
          <a:p>
            <a:r>
              <a:rPr lang="ru-RU" dirty="0" smtClean="0"/>
              <a:t>Мои достижения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06080"/>
            <a:ext cx="3004890" cy="42519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" y="1056815"/>
            <a:ext cx="3600649" cy="479307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56" y="260648"/>
            <a:ext cx="3948848" cy="52565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964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9188"/>
            <a:ext cx="8074144" cy="859532"/>
          </a:xfrm>
        </p:spPr>
        <p:txBody>
          <a:bodyPr/>
          <a:lstStyle/>
          <a:p>
            <a:r>
              <a:rPr lang="ru-RU" dirty="0" smtClean="0"/>
              <a:t>Мои достижения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" y="908720"/>
            <a:ext cx="3746456" cy="4987166"/>
          </a:xfrm>
          <a:scene3d>
            <a:camera prst="isometricOffAxis1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0628"/>
            <a:ext cx="3407910" cy="453650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48880"/>
            <a:ext cx="3387339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904" y="116632"/>
            <a:ext cx="7782576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Сведения о ведении личного сайта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95" b="25490"/>
          <a:stretch/>
        </p:blipFill>
        <p:spPr>
          <a:xfrm>
            <a:off x="179512" y="908720"/>
            <a:ext cx="5356430" cy="432048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162"/>
          <a:stretch/>
        </p:blipFill>
        <p:spPr>
          <a:xfrm>
            <a:off x="2771800" y="2852047"/>
            <a:ext cx="6072388" cy="3499123"/>
          </a:xfrm>
        </p:spPr>
      </p:pic>
    </p:spTree>
    <p:extLst>
      <p:ext uri="{BB962C8B-B14F-4D97-AF65-F5344CB8AC3E}">
        <p14:creationId xmlns:p14="http://schemas.microsoft.com/office/powerpoint/2010/main" val="241315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778098"/>
          </a:xfrm>
        </p:spPr>
        <p:txBody>
          <a:bodyPr/>
          <a:lstStyle/>
          <a:p>
            <a:r>
              <a:rPr lang="ru-RU" dirty="0" smtClean="0"/>
              <a:t>Достижения моих учеников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39739"/>
            <a:ext cx="3290742" cy="4649501"/>
          </a:xfrm>
          <a:scene3d>
            <a:camera prst="isometricOffAxis2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767646" cy="5184576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3590761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632848" cy="836712"/>
          </a:xfrm>
        </p:spPr>
        <p:txBody>
          <a:bodyPr/>
          <a:lstStyle/>
          <a:p>
            <a:r>
              <a:rPr lang="ru-RU" dirty="0"/>
              <a:t>Достижения моих учеников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43000"/>
            <a:ext cx="3606304" cy="4800600"/>
          </a:xfrm>
          <a:scene3d>
            <a:camera prst="isometricOffAxis2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3747746" cy="5157192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63" y="1844824"/>
            <a:ext cx="3411245" cy="469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3627"/>
            <a:ext cx="753004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>Достижения моих учеников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" y="764704"/>
            <a:ext cx="3558332" cy="48965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60848"/>
            <a:ext cx="3361547" cy="4625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20688"/>
            <a:ext cx="334901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112568" cy="106613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Немного о себе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рождения: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06.02.1974 года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Образование:1)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высшее,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окончила НПУ им. М.П.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Драгоманова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(2001г.)</a:t>
            </a:r>
          </a:p>
          <a:p>
            <a:pPr marL="82296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КФУ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 В.И. Вернадского(2016г.)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специальности </a:t>
            </a:r>
            <a:r>
              <a:rPr lang="ru-RU" u="sng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Прошла профессиональную переподготовку в ООО Учебный центр «Профессионал»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программе </a:t>
            </a:r>
            <a:r>
              <a:rPr lang="ru-RU" u="sng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«Обществознание: теория и методика преподавания в образовательной организации»(2018г.).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Квалификационная  категория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высшая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Педагогический стаж –   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  <a:endParaRPr lang="ru-RU" dirty="0">
              <a:solidFill>
                <a:prstClr val="black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Классный руководитель -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  <a:endParaRPr lang="ru-RU" dirty="0">
              <a:solidFill>
                <a:prstClr val="black"/>
              </a:solidFill>
              <a:latin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3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695013" cy="52292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8119"/>
            <a:ext cx="3334761" cy="471327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18" y="2574125"/>
            <a:ext cx="303502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588" y="116632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Общественная работа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20688"/>
            <a:ext cx="3296690" cy="453650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0728"/>
            <a:ext cx="3433775" cy="4725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61" y="2276872"/>
            <a:ext cx="3172133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5248"/>
            <a:ext cx="749808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Работа с кадетами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280295" cy="450912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85261"/>
            <a:ext cx="3146681" cy="43300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48680"/>
            <a:ext cx="324436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r="11674" b="18200"/>
          <a:stretch/>
        </p:blipFill>
        <p:spPr>
          <a:xfrm>
            <a:off x="5026216" y="204602"/>
            <a:ext cx="3897247" cy="2894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3597" r="6620" b="10745"/>
          <a:stretch/>
        </p:blipFill>
        <p:spPr>
          <a:xfrm>
            <a:off x="323528" y="4077072"/>
            <a:ext cx="3586705" cy="259754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0558"/>
            <a:ext cx="2808312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2" b="6386"/>
          <a:stretch/>
        </p:blipFill>
        <p:spPr>
          <a:xfrm>
            <a:off x="4499992" y="3573016"/>
            <a:ext cx="439341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3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6387478" cy="5020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7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56872" cy="77809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КОНФУЦИЙ(551-479гг</a:t>
            </a:r>
            <a:r>
              <a:rPr lang="ru-RU" sz="4400" dirty="0" smtClean="0"/>
              <a:t>. до </a:t>
            </a:r>
            <a:r>
              <a:rPr lang="ru-RU" sz="4400" dirty="0"/>
              <a:t>н.э.)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124744"/>
            <a:ext cx="6304744" cy="4979640"/>
          </a:xfrm>
        </p:spPr>
        <p:txBody>
          <a:bodyPr/>
          <a:lstStyle/>
          <a:p>
            <a:pPr eaLnBrk="0" hangingPunct="0"/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«Три пути ведут к знанию:</a:t>
            </a:r>
          </a:p>
          <a:p>
            <a:pPr eaLnBrk="0" hangingPunct="0"/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путь размышления, это – путь самый</a:t>
            </a:r>
            <a:b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благородный, </a:t>
            </a:r>
          </a:p>
          <a:p>
            <a:pPr eaLnBrk="0" hangingPunct="0"/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путь подражания –это самый легкий </a:t>
            </a:r>
          </a:p>
          <a:p>
            <a:pPr eaLnBrk="0" hangingPunct="0"/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путь </a:t>
            </a:r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опыта –это путь самый горький».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266516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5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7725"/>
            <a:ext cx="7498080" cy="1143000"/>
          </a:xfrm>
        </p:spPr>
        <p:txBody>
          <a:bodyPr/>
          <a:lstStyle/>
          <a:p>
            <a:r>
              <a:rPr lang="ru-RU" sz="3200" dirty="0"/>
              <a:t>Моя </a:t>
            </a:r>
            <a:r>
              <a:rPr lang="ru-RU" sz="4400" dirty="0"/>
              <a:t>профессиональная</a:t>
            </a:r>
            <a:r>
              <a:rPr lang="ru-RU" sz="3200" dirty="0"/>
              <a:t> позиция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908720"/>
            <a:ext cx="6057920" cy="5616624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И что бы не случилось, я никогда не забуду: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Заходить в класс с улыбкой;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Внушать ребенку веру в себя;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Радоваться даже небольшим успехам учеников, сопереживать их неудачам;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Только терпение и старание помогут достигнуть высот.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«Да!» – конструктивной критике и «НЕТ!» - лесной похвале».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Человек перестает жить, когда перестает учиться.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Все невозможное возможно!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Только тот, кто трудится, получит награду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" y="3573016"/>
            <a:ext cx="2981470" cy="30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641" y="116632"/>
            <a:ext cx="6422751" cy="1143000"/>
          </a:xfrm>
        </p:spPr>
        <p:txBody>
          <a:bodyPr/>
          <a:lstStyle/>
          <a:p>
            <a:r>
              <a:rPr lang="ru-RU" dirty="0" smtClean="0"/>
              <a:t>Методическая 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7610" y="1196752"/>
            <a:ext cx="6864118" cy="5184576"/>
          </a:xfrm>
        </p:spPr>
        <p:txBody>
          <a:bodyPr>
            <a:normAutofit fontScale="92500" lnSpcReduction="10000"/>
          </a:bodyPr>
          <a:lstStyle/>
          <a:p>
            <a:pPr marL="82296" indent="0" algn="ctr">
              <a:buNone/>
            </a:pPr>
            <a:r>
              <a:rPr lang="ru-RU" sz="4800" b="1" dirty="0"/>
              <a:t>Развитие критического мышления на уроках   истории и </a:t>
            </a:r>
            <a:r>
              <a:rPr lang="ru-RU" sz="4800" b="1" dirty="0" smtClean="0"/>
              <a:t>обществознания</a:t>
            </a:r>
          </a:p>
          <a:p>
            <a:pPr algn="ctr"/>
            <a:endParaRPr lang="ru-RU" sz="4800" b="1" dirty="0"/>
          </a:p>
          <a:p>
            <a:pPr marL="82296" indent="0">
              <a:buNone/>
            </a:pPr>
            <a:r>
              <a:rPr lang="ru-RU" dirty="0"/>
              <a:t>« Если ученик в школе не научился ничего </a:t>
            </a:r>
            <a:r>
              <a:rPr lang="ru-RU" dirty="0" smtClean="0"/>
              <a:t>творить, то </a:t>
            </a:r>
            <a:r>
              <a:rPr lang="ru-RU" dirty="0"/>
              <a:t>и в жизни он будет только подражать, копировать».</a:t>
            </a:r>
          </a:p>
          <a:p>
            <a:pPr marL="82296" indent="0" algn="r">
              <a:buNone/>
            </a:pPr>
            <a:r>
              <a:rPr lang="ru-RU" dirty="0" smtClean="0"/>
              <a:t>Л.Н</a:t>
            </a:r>
            <a:r>
              <a:rPr lang="ru-RU" dirty="0"/>
              <a:t>. Толстой.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613696" cy="179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7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800213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Критическое мышление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979784"/>
            <a:ext cx="6768752" cy="5329535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/>
              <a:t>Критическое мышление — это:</a:t>
            </a:r>
            <a:r>
              <a:rPr lang="ru-RU" i="1" dirty="0"/>
              <a:t> </a:t>
            </a:r>
            <a:r>
              <a:rPr lang="ru-RU" dirty="0"/>
              <a:t>способность ставить новые, полные смысла </a:t>
            </a:r>
            <a:r>
              <a:rPr lang="ru-RU" i="1" dirty="0"/>
              <a:t>вопросы</a:t>
            </a:r>
            <a:r>
              <a:rPr lang="ru-RU" dirty="0" smtClean="0"/>
              <a:t>; вырабатывать </a:t>
            </a:r>
            <a:r>
              <a:rPr lang="ru-RU" dirty="0"/>
              <a:t>разнообразные, подкрепляющие </a:t>
            </a:r>
            <a:r>
              <a:rPr lang="ru-RU" i="1" dirty="0"/>
              <a:t>аргументы</a:t>
            </a:r>
            <a:r>
              <a:rPr lang="ru-RU" dirty="0"/>
              <a:t>;  принимать независимые продуманные </a:t>
            </a:r>
            <a:r>
              <a:rPr lang="ru-RU" i="1" dirty="0"/>
              <a:t>решения</a:t>
            </a:r>
            <a:r>
              <a:rPr lang="ru-RU" dirty="0"/>
              <a:t>.</a:t>
            </a:r>
          </a:p>
          <a:p>
            <a:pPr marL="82296" indent="0">
              <a:buNone/>
            </a:pPr>
            <a:r>
              <a:rPr lang="ru-RU" b="1" i="1" dirty="0" smtClean="0"/>
              <a:t>  Думать </a:t>
            </a:r>
            <a:r>
              <a:rPr lang="ru-RU" b="1" i="1" dirty="0"/>
              <a:t>критически:</a:t>
            </a:r>
            <a:endParaRPr lang="ru-RU" dirty="0"/>
          </a:p>
          <a:p>
            <a:pPr lvl="0"/>
            <a:r>
              <a:rPr lang="ru-RU" dirty="0" smtClean="0"/>
              <a:t>Использовать </a:t>
            </a:r>
            <a:r>
              <a:rPr lang="ru-RU" dirty="0"/>
              <a:t>исследовательские методы</a:t>
            </a:r>
          </a:p>
          <a:p>
            <a:pPr lvl="0"/>
            <a:r>
              <a:rPr lang="ru-RU" dirty="0"/>
              <a:t>Ставить перед собой вопросы</a:t>
            </a:r>
          </a:p>
          <a:p>
            <a:pPr lvl="0"/>
            <a:r>
              <a:rPr lang="ru-RU" dirty="0"/>
              <a:t>Осуществлять планомерный поиск ответов</a:t>
            </a:r>
          </a:p>
          <a:p>
            <a:pPr lvl="0"/>
            <a:r>
              <a:rPr lang="ru-RU" dirty="0"/>
              <a:t>Вскрывать причины и последствия фактов</a:t>
            </a:r>
          </a:p>
          <a:p>
            <a:pPr lvl="0"/>
            <a:r>
              <a:rPr lang="ru-RU" dirty="0"/>
              <a:t>Сомнение в общепринятых истинах</a:t>
            </a:r>
          </a:p>
          <a:p>
            <a:pPr lvl="0"/>
            <a:r>
              <a:rPr lang="ru-RU" dirty="0"/>
              <a:t>Выработка точки зрения и способность отстоять ее логическими доводами</a:t>
            </a:r>
          </a:p>
          <a:p>
            <a:r>
              <a:rPr lang="ru-RU" dirty="0"/>
              <a:t>Внимание к аргументам оппонента и их логическое осмысление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228327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3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ятно 1 11"/>
          <p:cNvSpPr/>
          <p:nvPr/>
        </p:nvSpPr>
        <p:spPr>
          <a:xfrm>
            <a:off x="6689548" y="3277448"/>
            <a:ext cx="2274939" cy="166372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но 1 10"/>
          <p:cNvSpPr/>
          <p:nvPr/>
        </p:nvSpPr>
        <p:spPr>
          <a:xfrm>
            <a:off x="3131840" y="3212976"/>
            <a:ext cx="2917110" cy="208823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но 1 9"/>
          <p:cNvSpPr/>
          <p:nvPr/>
        </p:nvSpPr>
        <p:spPr>
          <a:xfrm>
            <a:off x="827582" y="3068960"/>
            <a:ext cx="1872209" cy="18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ехнологии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развития критического мышления состоит в организации процесса обучения в трехфазной структуре: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>
            <a:normAutofit/>
          </a:bodyPr>
          <a:lstStyle/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pPr marL="82296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Стадия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вызова                   Осмысление                      Рефлексия</a:t>
            </a:r>
          </a:p>
          <a:p>
            <a:pPr marL="82296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содержания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2762183">
            <a:off x="6041477" y="1885194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4499992" y="2132856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7485401">
            <a:off x="2382638" y="1928632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36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02838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Приемы, используемые на стадии вызова: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24744"/>
            <a:ext cx="7776864" cy="4104456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Показ </a:t>
            </a:r>
            <a:r>
              <a:rPr lang="ru-RU" dirty="0"/>
              <a:t>иллюстрации</a:t>
            </a:r>
          </a:p>
          <a:p>
            <a:pPr lvl="0"/>
            <a:r>
              <a:rPr lang="ru-RU" dirty="0"/>
              <a:t>Зачитывание отрывка из художественной книги</a:t>
            </a:r>
          </a:p>
          <a:p>
            <a:pPr lvl="0"/>
            <a:r>
              <a:rPr lang="ru-RU" dirty="0"/>
              <a:t>Показ отрывка из фильма</a:t>
            </a:r>
          </a:p>
          <a:p>
            <a:pPr lvl="0"/>
            <a:r>
              <a:rPr lang="ru-RU" dirty="0"/>
              <a:t>Работа с историческим текстом</a:t>
            </a:r>
          </a:p>
          <a:p>
            <a:pPr lvl="0"/>
            <a:r>
              <a:rPr lang="ru-RU" dirty="0"/>
              <a:t>Рассказ-предположение по ключевым словам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56023"/>
            <a:ext cx="2475076" cy="224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Стадия осмысления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Приём «кластера»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dirty="0"/>
              <a:t>Проведение </a:t>
            </a:r>
            <a:r>
              <a:rPr lang="ru-RU" b="1" dirty="0" smtClean="0"/>
              <a:t>SWOT анализа</a:t>
            </a:r>
          </a:p>
          <a:p>
            <a:r>
              <a:rPr lang="ru-RU" b="1" dirty="0"/>
              <a:t>Прием «Толстые и тонкие вопросы</a:t>
            </a:r>
            <a:r>
              <a:rPr lang="ru-RU" b="1" dirty="0" smtClean="0"/>
              <a:t>»</a:t>
            </a:r>
          </a:p>
          <a:p>
            <a:r>
              <a:rPr lang="ru-RU" b="1" dirty="0"/>
              <a:t>« Ромашка </a:t>
            </a:r>
            <a:r>
              <a:rPr lang="ru-RU" b="1" dirty="0" err="1"/>
              <a:t>Блума</a:t>
            </a:r>
            <a:r>
              <a:rPr lang="ru-RU" b="1" dirty="0" smtClean="0"/>
              <a:t>»</a:t>
            </a:r>
          </a:p>
          <a:p>
            <a:pPr marL="82296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248074" cy="288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26409"/>
            <a:ext cx="405954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7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269</TotalTime>
  <Words>333</Words>
  <Application>Microsoft Office PowerPoint</Application>
  <PresentationFormat>Экран (4:3)</PresentationFormat>
  <Paragraphs>77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Солнцестояние</vt:lpstr>
      <vt:lpstr>Слюсарева Татьяна Николаевна МБОУ «Гвардейская школа №1» Симферопольский район,  Республика Крым</vt:lpstr>
      <vt:lpstr>Немного о себе</vt:lpstr>
      <vt:lpstr>КОНФУЦИЙ(551-479гг. до н.э.)</vt:lpstr>
      <vt:lpstr>Моя профессиональная позиция</vt:lpstr>
      <vt:lpstr>Методическая проблема</vt:lpstr>
      <vt:lpstr>Критическое мышление</vt:lpstr>
      <vt:lpstr>Технологии развития критического мышления состоит в организации процесса обучения в трехфазной структуре:</vt:lpstr>
      <vt:lpstr>Приемы, используемые на стадии вызова: </vt:lpstr>
      <vt:lpstr>Стадия осмысления</vt:lpstr>
      <vt:lpstr>Стадия рефлексии</vt:lpstr>
      <vt:lpstr>Педагогические технологии</vt:lpstr>
      <vt:lpstr>Аналитическая справка по итогам результатов мониторинга по обществознанию в 8-х классах</vt:lpstr>
      <vt:lpstr>Аналитическая справка по итогам результатов мониторинга по обществознанию в 9-х классах</vt:lpstr>
      <vt:lpstr>Мои достижения</vt:lpstr>
      <vt:lpstr>Мои достижения</vt:lpstr>
      <vt:lpstr>Сведения о ведении личного сайта</vt:lpstr>
      <vt:lpstr>Достижения моих учеников</vt:lpstr>
      <vt:lpstr>Достижения моих учеников</vt:lpstr>
      <vt:lpstr>Достижения моих учеников</vt:lpstr>
      <vt:lpstr>Презентация PowerPoint</vt:lpstr>
      <vt:lpstr>Общественная работа</vt:lpstr>
      <vt:lpstr>Работа с кадетами</vt:lpstr>
      <vt:lpstr>Презентация PowerPoint</vt:lpstr>
      <vt:lpstr>Спасибо за внимание!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Слюсарева Татьяна Николаевна МБОУ «Гвардейская школа №1» Симферопольский район,  Республика Крым</dc:title>
  <dc:creator>Tatyana</dc:creator>
  <cp:lastModifiedBy>пр</cp:lastModifiedBy>
  <cp:revision>19</cp:revision>
  <dcterms:created xsi:type="dcterms:W3CDTF">2021-02-06T16:21:20Z</dcterms:created>
  <dcterms:modified xsi:type="dcterms:W3CDTF">2021-02-26T05:41:45Z</dcterms:modified>
</cp:coreProperties>
</file>