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5" r:id="rId1"/>
  </p:sldMasterIdLst>
  <p:notesMasterIdLst>
    <p:notesMasterId r:id="rId53"/>
  </p:notesMasterIdLst>
  <p:sldIdLst>
    <p:sldId id="560" r:id="rId2"/>
    <p:sldId id="525" r:id="rId3"/>
    <p:sldId id="526" r:id="rId4"/>
    <p:sldId id="528" r:id="rId5"/>
    <p:sldId id="529" r:id="rId6"/>
    <p:sldId id="591" r:id="rId7"/>
    <p:sldId id="567" r:id="rId8"/>
    <p:sldId id="500" r:id="rId9"/>
    <p:sldId id="568" r:id="rId10"/>
    <p:sldId id="576" r:id="rId11"/>
    <p:sldId id="483" r:id="rId12"/>
    <p:sldId id="569" r:id="rId13"/>
    <p:sldId id="570" r:id="rId14"/>
    <p:sldId id="571" r:id="rId15"/>
    <p:sldId id="572" r:id="rId16"/>
    <p:sldId id="562" r:id="rId17"/>
    <p:sldId id="541" r:id="rId18"/>
    <p:sldId id="578" r:id="rId19"/>
    <p:sldId id="579" r:id="rId20"/>
    <p:sldId id="580" r:id="rId21"/>
    <p:sldId id="593" r:id="rId22"/>
    <p:sldId id="545" r:id="rId23"/>
    <p:sldId id="547" r:id="rId24"/>
    <p:sldId id="577" r:id="rId25"/>
    <p:sldId id="581" r:id="rId26"/>
    <p:sldId id="582" r:id="rId27"/>
    <p:sldId id="583" r:id="rId28"/>
    <p:sldId id="584" r:id="rId29"/>
    <p:sldId id="585" r:id="rId30"/>
    <p:sldId id="598" r:id="rId31"/>
    <p:sldId id="599" r:id="rId32"/>
    <p:sldId id="587" r:id="rId33"/>
    <p:sldId id="554" r:id="rId34"/>
    <p:sldId id="600" r:id="rId35"/>
    <p:sldId id="601" r:id="rId36"/>
    <p:sldId id="602" r:id="rId37"/>
    <p:sldId id="603" r:id="rId38"/>
    <p:sldId id="501" r:id="rId39"/>
    <p:sldId id="592" r:id="rId40"/>
    <p:sldId id="502" r:id="rId41"/>
    <p:sldId id="484" r:id="rId42"/>
    <p:sldId id="521" r:id="rId43"/>
    <p:sldId id="485" r:id="rId44"/>
    <p:sldId id="542" r:id="rId45"/>
    <p:sldId id="594" r:id="rId46"/>
    <p:sldId id="595" r:id="rId47"/>
    <p:sldId id="596" r:id="rId48"/>
    <p:sldId id="597" r:id="rId49"/>
    <p:sldId id="607" r:id="rId50"/>
    <p:sldId id="608" r:id="rId51"/>
    <p:sldId id="609" r:id="rId52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Дом" initials="Д" lastIdx="2" clrIdx="0">
    <p:extLst>
      <p:ext uri="{19B8F6BF-5375-455C-9EA6-DF929625EA0E}">
        <p15:presenceInfo xmlns:p15="http://schemas.microsoft.com/office/powerpoint/2012/main" userId="c6556b25a0c73d2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>
      <p:cViewPr varScale="1">
        <p:scale>
          <a:sx n="104" d="100"/>
          <a:sy n="104" d="100"/>
        </p:scale>
        <p:origin x="1830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2T21:20:40.220" idx="2">
    <p:pos x="8710" y="2758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411B68-2E6F-43D8-ADCE-F7B4E1E7F1EE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3E8FE0-1AED-423A-88BF-E9D1AF047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05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3E8FE0-1AED-423A-88BF-E9D1AF0479CB}" type="slidenum">
              <a:rPr lang="ru-RU" smtClean="0"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65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489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726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433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9565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848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2432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2323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67032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12408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6635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341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228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139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003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5858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448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5856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458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50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edsoo.ru/rabochie-programmy/" TargetMode="Externa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monm.rk.gov.ru/uploads/monm/container/2025/10/24/2025-10-24-14-49-39_%D0%9C%D0%B5%D1%82%D0%BE%D0%B4%D1%80%D0%B5%D0%BA._%D0%BF%D0%BE_%D0%A3%D1%87%D0%B5%D1%82%D1%83_%D0%BE%D0%B1%D1%80%D0%B0%D0%B7%D0%BE%D0%B2%D0%B0%D1%82%D0%B5%D0%BB%D1%8C%D0%BD%D1%8B%D1%85_%D1%80%D0%B5%D0%B7%D1%83%D0%BB%D1%8C%D1%82%D0%B0%D1%82%D0%BE%D0%B2_(%D0%AD%D0%BB%D0%96%D1%83%D1%80).pdf" TargetMode="Externa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fpu.edu.ru/" TargetMode="Externa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prosv.ru/product/matematika-5-6-klassi-uglublennii-uroven-metodicheskoe-posobie-k-uchebnikam-l-g-peterson02/" TargetMode="External"/><Relationship Id="rId2" Type="http://schemas.openxmlformats.org/officeDocument/2006/relationships/hyperlink" Target="https://edsoo.ru/mr-matematika/" TargetMode="Externa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edsoo.ru/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5400" y="762000"/>
            <a:ext cx="6776720" cy="4293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2230" marR="1325245" indent="2540" algn="ctr">
              <a:lnSpc>
                <a:spcPct val="100000"/>
              </a:lnSpc>
              <a:spcBef>
                <a:spcPts val="95"/>
              </a:spcBef>
            </a:pPr>
            <a:r>
              <a:rPr sz="4000" spc="-105" dirty="0">
                <a:latin typeface="Arial"/>
                <a:cs typeface="Arial"/>
              </a:rPr>
              <a:t>ОСОБЕННОСТИ  </a:t>
            </a:r>
            <a:r>
              <a:rPr sz="4000" spc="-100" dirty="0">
                <a:latin typeface="Arial"/>
                <a:cs typeface="Arial"/>
              </a:rPr>
              <a:t>П</a:t>
            </a:r>
            <a:r>
              <a:rPr sz="4000" spc="-95" dirty="0">
                <a:latin typeface="Arial"/>
                <a:cs typeface="Arial"/>
              </a:rPr>
              <a:t>РЕ</a:t>
            </a:r>
            <a:r>
              <a:rPr sz="4000" spc="-100" dirty="0">
                <a:latin typeface="Arial"/>
                <a:cs typeface="Arial"/>
              </a:rPr>
              <a:t>П</a:t>
            </a:r>
            <a:r>
              <a:rPr sz="4000" spc="-180" dirty="0">
                <a:latin typeface="Arial"/>
                <a:cs typeface="Arial"/>
              </a:rPr>
              <a:t>О</a:t>
            </a:r>
            <a:r>
              <a:rPr sz="4000" spc="-90" dirty="0">
                <a:latin typeface="Arial"/>
                <a:cs typeface="Arial"/>
              </a:rPr>
              <a:t>Д</a:t>
            </a:r>
            <a:r>
              <a:rPr sz="4000" spc="-95" dirty="0">
                <a:latin typeface="Arial"/>
                <a:cs typeface="Arial"/>
              </a:rPr>
              <a:t>А</a:t>
            </a:r>
            <a:r>
              <a:rPr sz="4000" spc="-225" dirty="0">
                <a:latin typeface="Arial"/>
                <a:cs typeface="Arial"/>
              </a:rPr>
              <a:t>В</a:t>
            </a:r>
            <a:r>
              <a:rPr sz="4000" spc="-95" dirty="0">
                <a:latin typeface="Arial"/>
                <a:cs typeface="Arial"/>
              </a:rPr>
              <a:t>А</a:t>
            </a:r>
            <a:r>
              <a:rPr sz="4000" spc="-100" dirty="0">
                <a:latin typeface="Arial"/>
                <a:cs typeface="Arial"/>
              </a:rPr>
              <a:t>Н</a:t>
            </a:r>
            <a:r>
              <a:rPr sz="4000" spc="-85" dirty="0">
                <a:latin typeface="Arial"/>
                <a:cs typeface="Arial"/>
              </a:rPr>
              <a:t>И</a:t>
            </a:r>
            <a:r>
              <a:rPr sz="4000" spc="-5" dirty="0">
                <a:latin typeface="Arial"/>
                <a:cs typeface="Arial"/>
              </a:rPr>
              <a:t>Я  </a:t>
            </a:r>
            <a:r>
              <a:rPr sz="4000" spc="-145" dirty="0">
                <a:latin typeface="Arial"/>
                <a:cs typeface="Arial"/>
              </a:rPr>
              <a:t>МАТЕМАТИКИ</a:t>
            </a:r>
            <a:endParaRPr sz="4000" dirty="0">
              <a:latin typeface="Arial"/>
              <a:cs typeface="Arial"/>
            </a:endParaRPr>
          </a:p>
          <a:p>
            <a:pPr marL="12065" marR="5080" algn="ctr">
              <a:lnSpc>
                <a:spcPct val="100000"/>
              </a:lnSpc>
            </a:pPr>
            <a:r>
              <a:rPr sz="4000" spc="-5" dirty="0">
                <a:latin typeface="Arial"/>
                <a:cs typeface="Arial"/>
              </a:rPr>
              <a:t>В </a:t>
            </a:r>
            <a:r>
              <a:rPr sz="4000" spc="-80" dirty="0">
                <a:latin typeface="Arial"/>
                <a:cs typeface="Arial"/>
              </a:rPr>
              <a:t>20</a:t>
            </a:r>
            <a:r>
              <a:rPr lang="ru-RU" sz="4000" spc="-80" dirty="0">
                <a:latin typeface="Arial"/>
                <a:cs typeface="Arial"/>
              </a:rPr>
              <a:t>20</a:t>
            </a:r>
            <a:r>
              <a:rPr sz="4000" spc="-80" dirty="0">
                <a:latin typeface="Arial"/>
                <a:cs typeface="Arial"/>
              </a:rPr>
              <a:t>/202</a:t>
            </a:r>
            <a:r>
              <a:rPr lang="ru-RU" sz="4000" spc="-80" dirty="0">
                <a:latin typeface="Arial"/>
                <a:cs typeface="Arial"/>
              </a:rPr>
              <a:t>1</a:t>
            </a:r>
            <a:r>
              <a:rPr sz="4000" spc="-80" dirty="0">
                <a:latin typeface="Arial"/>
                <a:cs typeface="Arial"/>
              </a:rPr>
              <a:t> </a:t>
            </a:r>
            <a:r>
              <a:rPr sz="4000" spc="-75" dirty="0">
                <a:latin typeface="Arial"/>
                <a:cs typeface="Arial"/>
              </a:rPr>
              <a:t>УЧЕБНОМ</a:t>
            </a:r>
            <a:r>
              <a:rPr sz="4000" spc="-380" dirty="0">
                <a:latin typeface="Arial"/>
                <a:cs typeface="Arial"/>
              </a:rPr>
              <a:t> </a:t>
            </a:r>
            <a:r>
              <a:rPr sz="4000" spc="-135" dirty="0">
                <a:latin typeface="Arial"/>
                <a:cs typeface="Arial"/>
              </a:rPr>
              <a:t>ГОДУ  </a:t>
            </a:r>
            <a:r>
              <a:rPr sz="4000" spc="-5" dirty="0">
                <a:latin typeface="Arial"/>
                <a:cs typeface="Arial"/>
              </a:rPr>
              <a:t>В </a:t>
            </a:r>
            <a:r>
              <a:rPr sz="4000" spc="-140" dirty="0">
                <a:latin typeface="Arial"/>
                <a:cs typeface="Arial"/>
              </a:rPr>
              <a:t>ОБРАЗОВАТЕЛЬНЫХ  </a:t>
            </a:r>
            <a:r>
              <a:rPr sz="4000" spc="-105" dirty="0">
                <a:latin typeface="Arial"/>
                <a:cs typeface="Arial"/>
              </a:rPr>
              <a:t>ОРГАНИЗАЦИЯХ  </a:t>
            </a:r>
            <a:r>
              <a:rPr sz="4000" spc="-85" dirty="0">
                <a:latin typeface="Arial"/>
                <a:cs typeface="Arial"/>
              </a:rPr>
              <a:t>РЕСПУБЛИКИ</a:t>
            </a:r>
            <a:r>
              <a:rPr sz="4000" spc="-135" dirty="0">
                <a:latin typeface="Arial"/>
                <a:cs typeface="Arial"/>
              </a:rPr>
              <a:t> </a:t>
            </a:r>
            <a:r>
              <a:rPr sz="4000" spc="-70" dirty="0">
                <a:latin typeface="Arial"/>
                <a:cs typeface="Arial"/>
              </a:rPr>
              <a:t>КРЫМ</a:t>
            </a:r>
            <a:endParaRPr sz="4000" dirty="0">
              <a:latin typeface="Arial"/>
              <a:cs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36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0" y="1138902"/>
            <a:ext cx="5791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32230" marR="1325245" indent="2540" algn="ctr">
              <a:lnSpc>
                <a:spcPct val="100000"/>
              </a:lnSpc>
              <a:spcBef>
                <a:spcPts val="95"/>
              </a:spcBef>
            </a:pPr>
            <a:r>
              <a:rPr lang="ru-RU" sz="2800" spc="-105" dirty="0">
                <a:latin typeface="Arial"/>
                <a:cs typeface="Arial"/>
              </a:rPr>
              <a:t>ОСОБЕННОСТИ  </a:t>
            </a:r>
            <a:r>
              <a:rPr lang="ru-RU" sz="2800" spc="-100" dirty="0">
                <a:latin typeface="Arial"/>
                <a:cs typeface="Arial"/>
              </a:rPr>
              <a:t>П</a:t>
            </a:r>
            <a:r>
              <a:rPr lang="ru-RU" sz="2800" spc="-95" dirty="0">
                <a:latin typeface="Arial"/>
                <a:cs typeface="Arial"/>
              </a:rPr>
              <a:t>РЕ</a:t>
            </a:r>
            <a:r>
              <a:rPr lang="ru-RU" sz="2800" spc="-100" dirty="0">
                <a:latin typeface="Arial"/>
                <a:cs typeface="Arial"/>
              </a:rPr>
              <a:t>П</a:t>
            </a:r>
            <a:r>
              <a:rPr lang="ru-RU" sz="2800" spc="-180" dirty="0">
                <a:latin typeface="Arial"/>
                <a:cs typeface="Arial"/>
              </a:rPr>
              <a:t>О</a:t>
            </a:r>
            <a:r>
              <a:rPr lang="ru-RU" sz="2800" spc="-90" dirty="0">
                <a:latin typeface="Arial"/>
                <a:cs typeface="Arial"/>
              </a:rPr>
              <a:t>Д</a:t>
            </a:r>
            <a:r>
              <a:rPr lang="ru-RU" sz="2800" spc="-95" dirty="0">
                <a:latin typeface="Arial"/>
                <a:cs typeface="Arial"/>
              </a:rPr>
              <a:t>А</a:t>
            </a:r>
            <a:r>
              <a:rPr lang="ru-RU" sz="2800" spc="-225" dirty="0">
                <a:latin typeface="Arial"/>
                <a:cs typeface="Arial"/>
              </a:rPr>
              <a:t>В</a:t>
            </a:r>
            <a:r>
              <a:rPr lang="ru-RU" sz="2800" spc="-95" dirty="0">
                <a:latin typeface="Arial"/>
                <a:cs typeface="Arial"/>
              </a:rPr>
              <a:t>А</a:t>
            </a:r>
            <a:r>
              <a:rPr lang="ru-RU" sz="2800" spc="-100" dirty="0">
                <a:latin typeface="Arial"/>
                <a:cs typeface="Arial"/>
              </a:rPr>
              <a:t>Н</a:t>
            </a:r>
            <a:r>
              <a:rPr lang="ru-RU" sz="2800" spc="-85" dirty="0">
                <a:latin typeface="Arial"/>
                <a:cs typeface="Arial"/>
              </a:rPr>
              <a:t>И</a:t>
            </a:r>
            <a:r>
              <a:rPr lang="ru-RU" sz="2800" spc="-5" dirty="0">
                <a:latin typeface="Arial"/>
                <a:cs typeface="Arial"/>
              </a:rPr>
              <a:t>Я  </a:t>
            </a:r>
            <a:r>
              <a:rPr lang="ru-RU" sz="2800" spc="-145" dirty="0">
                <a:latin typeface="Arial"/>
                <a:cs typeface="Arial"/>
              </a:rPr>
              <a:t>МАТЕМАТИКИ</a:t>
            </a:r>
            <a:endParaRPr lang="ru-RU" sz="2800" dirty="0">
              <a:latin typeface="Arial"/>
              <a:cs typeface="Arial"/>
            </a:endParaRPr>
          </a:p>
          <a:p>
            <a:pPr marL="12065" marR="5080" algn="ctr">
              <a:lnSpc>
                <a:spcPct val="100000"/>
              </a:lnSpc>
            </a:pPr>
            <a:r>
              <a:rPr lang="ru-RU" sz="2800" spc="-5" dirty="0">
                <a:latin typeface="Arial"/>
                <a:cs typeface="Arial"/>
              </a:rPr>
              <a:t>В </a:t>
            </a:r>
            <a:r>
              <a:rPr lang="ru-RU" sz="2800" spc="-80" dirty="0">
                <a:latin typeface="Arial"/>
                <a:cs typeface="Arial"/>
              </a:rPr>
              <a:t>2026/2027 </a:t>
            </a:r>
            <a:r>
              <a:rPr lang="ru-RU" sz="2800" spc="-75" dirty="0">
                <a:latin typeface="Arial"/>
                <a:cs typeface="Arial"/>
              </a:rPr>
              <a:t>УЧЕБНОМ</a:t>
            </a:r>
            <a:r>
              <a:rPr lang="ru-RU" sz="2800" spc="-380" dirty="0">
                <a:latin typeface="Arial"/>
                <a:cs typeface="Arial"/>
              </a:rPr>
              <a:t> </a:t>
            </a:r>
            <a:r>
              <a:rPr lang="ru-RU" sz="2800" spc="-135" dirty="0">
                <a:latin typeface="Arial"/>
                <a:cs typeface="Arial"/>
              </a:rPr>
              <a:t>ГОДУ  </a:t>
            </a:r>
            <a:r>
              <a:rPr lang="ru-RU" sz="2800" spc="-5" dirty="0">
                <a:latin typeface="Arial"/>
                <a:cs typeface="Arial"/>
              </a:rPr>
              <a:t>В </a:t>
            </a:r>
            <a:r>
              <a:rPr lang="ru-RU" sz="2800" spc="-140" dirty="0">
                <a:latin typeface="Arial"/>
                <a:cs typeface="Arial"/>
              </a:rPr>
              <a:t>ОБРАЗОВАТЕЛЬНЫХ  </a:t>
            </a:r>
            <a:r>
              <a:rPr lang="ru-RU" sz="2800" spc="-105" dirty="0">
                <a:latin typeface="Arial"/>
                <a:cs typeface="Arial"/>
              </a:rPr>
              <a:t>ОРГАНИЗАЦИЯХ Симферопольского района</a:t>
            </a:r>
            <a:endParaRPr lang="ru-RU" sz="2800" dirty="0">
              <a:latin typeface="Arial"/>
              <a:cs typeface="Arial"/>
            </a:endParaRPr>
          </a:p>
          <a:p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949960" y="4597355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                                                                            Методист МБОУ ДО «ЦДЮТ»</a:t>
            </a:r>
          </a:p>
          <a:p>
            <a:r>
              <a:rPr lang="ru-RU" i="1" dirty="0"/>
              <a:t>                                                                                                Юрченко И.Л.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533400"/>
            <a:ext cx="6248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Федеральные рабочие программы изменены и размещены на портале «Единое содержание общего образования» (далее – ЕДСОО): </a:t>
            </a:r>
            <a:r>
              <a:rPr lang="ru-RU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2"/>
              </a:rPr>
              <a:t>https://edsoo.ru/rabochie-programmy/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66800" y="1456731"/>
            <a:ext cx="7315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Структура федеральных рабочих программ не меняется. В структуру рабочей программы входит: пояснительная записка, разделы «Содержание учебного предмета, курса, модуля», «Планируемые образовательные результаты учебного предмета, курса, модуля» генерируются из Федеральной рабочей программы (далее – ФРП) в неизменном виде. Принципиально важным критерием является достижение результатов обучения, указанных в ФРП.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Содержательная часть данных программ и планируемые образовательные результаты являются обязательными при изучении математики.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763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ФРП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528CFCFE-DD1C-FEEF-8CB9-9074B7B930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08" y="1905000"/>
            <a:ext cx="8105891" cy="451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00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8200" y="914400"/>
            <a:ext cx="6019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Федеральная рабочая программа по предмету «Математика» для 5-11-х классов не относится к программам прямого применения. Возможна корректировка общего числа часов, рекомендованных для изучения предмета, с учетом индивидуального подхода образовательных организаций к углубленному изучению математики, в рамках соблюдения гигиенических нормативов к недельной образовательной нагрузке.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94391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685800"/>
            <a:ext cx="7467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№ 704 закреплён перечень (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кодификатор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проверяемых требований 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предметным результатам освоения основных общеобразовательных программ при проведении федеральных и региональных процедур оценки качества образования</a:t>
            </a:r>
            <a:r>
              <a:rPr lang="ru-RU" dirty="0"/>
              <a:t>.</a:t>
            </a:r>
            <a:endParaRPr lang="ru-RU" dirty="0"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2000" y="1886129"/>
            <a:ext cx="6096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Программы синхронизированы с основным государственным экзаменом и единым государственным экзаменом: по каждому учебному предмету указан перечень элементов содержания, проверяемых на ОГЭ и ЕГЭ.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10-х классах изменены федеральные рабочие программы: содержание обучения по учебному курсу «Вероятность и статистика». Три темы о случайных величинах перенесены из 11-го класса в 10-й класс.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7583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609600"/>
            <a:ext cx="7772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Систематизация изменений, внесённых приказом № 704 в части рекомендаций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домашнему заданию: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Суммарный объём домашнего задания по всем предметам для каждого класса не должен превышать следующей продолжительности выполнения: 2 часа – для 5 классов, 2,5 часа – для 6-8 классов, 3,5 часа – для 9-11 классов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быть сформирован единый для общеобразовательной организации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контрольных мероприятий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на учебный год с учётом оценочных процедур, запланированных в рамках учебного процесса в общеобразовательной организации, и оценочных процедур федерального (ВПР, НИКО) и регионального уровней. Процедуры ГИА в график контрольных мероприятий не включаются.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86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457201"/>
            <a:ext cx="82296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планировании графика контрольных мероприятий необходимо соблюдать следующие рекомендации:</a:t>
            </a:r>
          </a:p>
          <a:p>
            <a:pPr indent="45720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 проводить оценочные процедуры по каждому учебному предмету в одной параллели классов не чаще 1 раза в 2,5 недели. При этом объём учебного времени, затрачиваемого на проведение оценочных процедур, не должен превышать 10% от всего объёма учебного времени, отводимого на изучение данного учебного предмета в данной параллели в текущем учебном году;</a:t>
            </a:r>
          </a:p>
          <a:p>
            <a:pPr indent="45720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 не проводить оценочные процедуры на первом и последнем уроках</a:t>
            </a:r>
          </a:p>
          <a:p>
            <a:pPr indent="45720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 не проводить для обучающихся одного класса более одной оценочной процедуры в день;</a:t>
            </a:r>
          </a:p>
          <a:p>
            <a:pPr indent="45720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 исключить ситуации проведения «предварительных» контрольных или проверочных работ непосредственно перед планируемой датой проведения оценочной процедуры;</a:t>
            </a:r>
          </a:p>
          <a:p>
            <a:pPr indent="45720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 учитывать, что длительность контрольной работы составляет от одного до двух уроков (не более чем 45 минут каждый) на уровне основного общего и среднего общего образования;</a:t>
            </a:r>
          </a:p>
          <a:p>
            <a:pPr indent="45720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длительность практической работы  составляет один урок (не более чем 45 минут).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014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C5D70-6F8B-84EB-4536-8DA79A253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Деловая документация педагога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054C37-63CC-5162-8341-58A96F868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-</a:t>
            </a:r>
            <a:r>
              <a:rPr lang="ru-RU" b="1" dirty="0"/>
              <a:t>федеральные рабочие программы (ФОП, ФРП в МБОУ)</a:t>
            </a:r>
          </a:p>
          <a:p>
            <a:r>
              <a:rPr lang="ru-RU" b="1" dirty="0"/>
              <a:t>календарно-тематическое планирование,</a:t>
            </a:r>
          </a:p>
          <a:p>
            <a:r>
              <a:rPr lang="ru-RU" b="1" dirty="0"/>
              <a:t>Фонд оценочных средств</a:t>
            </a:r>
          </a:p>
          <a:p>
            <a:r>
              <a:rPr lang="ru-RU" b="1" dirty="0"/>
              <a:t>порядок заполнения предметных страниц электронного журнала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63141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8C225D-89DF-D1BB-BAE5-53503B525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КТП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EA3018-7980-C5DA-318C-2EDF89251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Если используем Конструктор РП для составления КТП (поурочное планирование), то темы  располагаем согласно учебника и принципа </a:t>
            </a:r>
            <a:r>
              <a:rPr lang="ru-RU" dirty="0" err="1"/>
              <a:t>приемственности</a:t>
            </a:r>
            <a:r>
              <a:rPr lang="ru-RU" dirty="0"/>
              <a:t>.</a:t>
            </a:r>
          </a:p>
          <a:p>
            <a:r>
              <a:rPr lang="ru-RU" dirty="0"/>
              <a:t>Можно использовать готовые КТП из УМК к используемому учебнику.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55922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914400"/>
            <a:ext cx="5943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Учитель, составляя календарно-тематическое планирование, вправе увеличить предложенное число учебных часов по теме в ФРП, чтобы углубить знания учеников по определенному разделу программы, или направить педагогические усилия на преодоление затруднений.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768102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612845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marL="433070" indent="45021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Оформление предметных страниц осуществляется в соответствии с Методическими рекомендациями по учету образовательных результатов в электронном виде в общеобразовательных организациях Республики Крым (</a:t>
            </a:r>
            <a:r>
              <a:rPr lang="ru-RU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Приложение к письму Министерства образования, науки и молодежи Республики Крым от 29.08.2025 № 5298/01-14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электронных журналах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5–6 классов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изучение математики отводится одна страница и выставляется общая отметка по предмету «Математика».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электронных журналах 7–9 классов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изучение математики как на базовом, так и на углубленном уровнях отводится три различные страницы по отдельным курсам: «Алгебра», «Геометрия», «Вероятность и статистика».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196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88EC86-F2EB-451D-70FF-5A20F2142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612232"/>
            <a:ext cx="5562600" cy="56097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66F987-D381-7F40-7F1C-8A12E5DB8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914400"/>
            <a:ext cx="1028844" cy="10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6917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762000"/>
            <a:ext cx="7620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электронных журналах для 10-11 классов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изучение предмета «Математика» как на базовом, так и на углубленном уровнях отводится три различные страницы по отдельным учебным курсам: «Алгебра и начала математического анализа», «Геометрия», «Вероятность и статистика»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Выставление отметок осуществляется по такому же принципу, как и на уровне основного общего образования.</a:t>
            </a:r>
          </a:p>
          <a:p>
            <a:pPr indent="457200"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Количество часов на изучение предмета «Математика» и каждого курса в отдельности указывается в зависимости от уровня программы (базовый или профильный) и дополнительных часов, включенных образовательной организацией в учебный план.</a:t>
            </a:r>
          </a:p>
          <a:p>
            <a:pPr indent="457200"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электронных журналах для 10-11 классов отводится 3 страницы отдельно для каждого учебного курса. </a:t>
            </a:r>
          </a:p>
          <a:p>
            <a:pPr indent="457200"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Страницы подписываются в электронном журнале по схеме: </a:t>
            </a:r>
          </a:p>
          <a:p>
            <a:pPr indent="457200"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Алгебра и начала математического анализа;</a:t>
            </a:r>
          </a:p>
          <a:p>
            <a:pPr indent="457200"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Геометрия;</a:t>
            </a:r>
          </a:p>
          <a:p>
            <a:pPr indent="457200"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Вероятность и статистика.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489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29B31D-061B-B5FD-43FB-BA185C5FA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BF4523-A663-D402-B419-E912D9DE2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4C830A-B31D-53A0-868B-4881DA01C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865" y="684509"/>
            <a:ext cx="7647634" cy="616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8297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C040A-4E51-CAFA-0B59-A2BBD05FE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УМК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BF62124-915D-119C-EF84-3E4EA0746F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6338" y="3308204"/>
            <a:ext cx="6799262" cy="181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81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9EAD5F-84D6-1EFB-30AD-1AC69DEE9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УМК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689F5EA-377C-E692-26B0-C78531485F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-143771"/>
            <a:ext cx="7484534" cy="684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4648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474344"/>
            <a:ext cx="777240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3070" indent="457200"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33070" indent="457200"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33070" indent="457200" algn="just">
              <a:spcAft>
                <a:spcPts val="0"/>
              </a:spcAft>
            </a:pPr>
            <a:r>
              <a:rPr lang="ru-RU" sz="4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https://fpu.edu.ru/</a:t>
            </a:r>
            <a:endParaRPr lang="ru-RU" sz="4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33070" indent="457200"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33070" indent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Пособия предназначены учителям, ведущим преподавание предмета «Математика» по учебникам каждого года обучения в соответствии Приказом Минпросвещения России от 22.06.2026 № 436 «Об утверждении федерального перечня учебников, допущенных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 организациями, осуществляющими образовательную деятельность, и установлении предельного срока использования исключенных учебников и разработанных в комплекте с ними учебных пособий» (Зарегистрирован в Минюсте РФ 22.07.2026 № 87563).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https://fpu.edu.ru/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6884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8200" y="762000"/>
            <a:ext cx="7467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Преподавание учебного предмета «Математика» в 5–6 классах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осуществляется в соответствии с требованиями обновленных ФГОС ООО и ФОП ООО.  БАЗОВЫЙ УРОВЕНЬ ИЗУЧЕНИЯ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199954"/>
              </p:ext>
            </p:extLst>
          </p:nvPr>
        </p:nvGraphicFramePr>
        <p:xfrm>
          <a:off x="3332004" y="1600199"/>
          <a:ext cx="2487930" cy="11239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8045">
                  <a:extLst>
                    <a:ext uri="{9D8B030D-6E8A-4147-A177-3AD203B41FA5}">
                      <a16:colId xmlns:a16="http://schemas.microsoft.com/office/drawing/2014/main" val="931500629"/>
                    </a:ext>
                  </a:extLst>
                </a:gridCol>
                <a:gridCol w="894080">
                  <a:extLst>
                    <a:ext uri="{9D8B030D-6E8A-4147-A177-3AD203B41FA5}">
                      <a16:colId xmlns:a16="http://schemas.microsoft.com/office/drawing/2014/main" val="2009734412"/>
                    </a:ext>
                  </a:extLst>
                </a:gridCol>
                <a:gridCol w="725805">
                  <a:extLst>
                    <a:ext uri="{9D8B030D-6E8A-4147-A177-3AD203B41FA5}">
                      <a16:colId xmlns:a16="http://schemas.microsoft.com/office/drawing/2014/main" val="2852863583"/>
                    </a:ext>
                  </a:extLst>
                </a:gridCol>
              </a:tblGrid>
              <a:tr h="461247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учебных часов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в неделю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2070869"/>
                  </a:ext>
                </a:extLst>
              </a:tr>
              <a:tr h="188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V класс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VI класс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Всего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904361708"/>
                  </a:ext>
                </a:extLst>
              </a:tr>
              <a:tr h="188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801408314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521470"/>
              </p:ext>
            </p:extLst>
          </p:nvPr>
        </p:nvGraphicFramePr>
        <p:xfrm>
          <a:off x="1295400" y="3200400"/>
          <a:ext cx="6934199" cy="26082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1543">
                  <a:extLst>
                    <a:ext uri="{9D8B030D-6E8A-4147-A177-3AD203B41FA5}">
                      <a16:colId xmlns:a16="http://schemas.microsoft.com/office/drawing/2014/main" val="1851418955"/>
                    </a:ext>
                  </a:extLst>
                </a:gridCol>
                <a:gridCol w="871931">
                  <a:extLst>
                    <a:ext uri="{9D8B030D-6E8A-4147-A177-3AD203B41FA5}">
                      <a16:colId xmlns:a16="http://schemas.microsoft.com/office/drawing/2014/main" val="2362660716"/>
                    </a:ext>
                  </a:extLst>
                </a:gridCol>
                <a:gridCol w="2497627">
                  <a:extLst>
                    <a:ext uri="{9D8B030D-6E8A-4147-A177-3AD203B41FA5}">
                      <a16:colId xmlns:a16="http://schemas.microsoft.com/office/drawing/2014/main" val="2986523565"/>
                    </a:ext>
                  </a:extLst>
                </a:gridCol>
                <a:gridCol w="1387259">
                  <a:extLst>
                    <a:ext uri="{9D8B030D-6E8A-4147-A177-3AD203B41FA5}">
                      <a16:colId xmlns:a16="http://schemas.microsoft.com/office/drawing/2014/main" val="1418823005"/>
                    </a:ext>
                  </a:extLst>
                </a:gridCol>
                <a:gridCol w="495749">
                  <a:extLst>
                    <a:ext uri="{9D8B030D-6E8A-4147-A177-3AD203B41FA5}">
                      <a16:colId xmlns:a16="http://schemas.microsoft.com/office/drawing/2014/main" val="1481314002"/>
                    </a:ext>
                  </a:extLst>
                </a:gridCol>
                <a:gridCol w="1090090">
                  <a:extLst>
                    <a:ext uri="{9D8B030D-6E8A-4147-A177-3AD203B41FA5}">
                      <a16:colId xmlns:a16="http://schemas.microsoft.com/office/drawing/2014/main" val="1490963269"/>
                    </a:ext>
                  </a:extLst>
                </a:gridCol>
              </a:tblGrid>
              <a:tr h="6575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№   ФПУ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Порядковый</a:t>
                      </a:r>
                      <a:r>
                        <a:rPr lang="ru-RU" sz="1100">
                          <a:effectLst/>
                        </a:rPr>
                        <a:t> номер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Наименование учебника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Авторский коллектив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Класс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Срок предельного </a:t>
                      </a:r>
                      <a:r>
                        <a:rPr lang="ru-RU" sz="900">
                          <a:effectLst/>
                        </a:rPr>
                        <a:t>использования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3112639"/>
                  </a:ext>
                </a:extLst>
              </a:tr>
              <a:tr h="6999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474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1.1.2.7.1.1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Математика: 5-й класс: базовый уровень: учебник: в 2 частях: 3-е издание, переработанное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Виленкин Н.Я.,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Жохов В.И., и др.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31.08.2032 г.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1117040"/>
                  </a:ext>
                </a:extLst>
              </a:tr>
              <a:tr h="6999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475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1.1.2.7.1.2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Математика: 6-й класс: базовый уровень: учебник: в 2 частях: 3-е издание, переработанное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Виленкин Н.Я.,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Жохов В.И., и др..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31.08.2032 г..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323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30972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2209800"/>
            <a:ext cx="7620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Предусмотрено изучение математики в 5-6 классе на углубленном уровне. Чтобы правильно разработать в конструкторе рабочую программу по математике для 5 и 6 класса (инженерного), 6 ч в неделю. С учетом того, что ФРП для углублённого уровня изучения математики для 5–6 классов нет, дополнительный шестой час можно добавить в учебный план по схеме, разработанной ФГБНУ «ИМСО им. им. В.С.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Леднева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»: </a:t>
            </a:r>
            <a:r>
              <a:rPr lang="ru-RU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https://edsoo.ru/mr-matematika/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): составить программу сразу на 6 ч в неделю, добавляя этот недостающий час в календарно-тематическое планирование или воспользоваться готовым планированием из методического пособия к учебнику Г. В. Дорофеева, Л. Г.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Петерсон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«Математика. 5 класс. Углублённый уровень» и «Математика. 6 класс. Углублённый уровень»: </a:t>
            </a:r>
            <a:r>
              <a:rPr lang="ru-RU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https://prosv.ru/product/matematika-5-6-klassi-uglublennii-uroven-metodicheskoe-posobie-k-uchebnikam-l-g-peterson02/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810000" y="1524000"/>
            <a:ext cx="4019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УЛУБЛЕННЫЙ УРОВЕНЬ 5-6 классы</a:t>
            </a:r>
          </a:p>
        </p:txBody>
      </p:sp>
    </p:spTree>
    <p:extLst>
      <p:ext uri="{BB962C8B-B14F-4D97-AF65-F5344CB8AC3E}">
        <p14:creationId xmlns:p14="http://schemas.microsoft.com/office/powerpoint/2010/main" val="7365856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0" y="1219200"/>
            <a:ext cx="3276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5-6 классы углубленный уровень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853048"/>
              </p:ext>
            </p:extLst>
          </p:nvPr>
        </p:nvGraphicFramePr>
        <p:xfrm>
          <a:off x="1371600" y="1752601"/>
          <a:ext cx="7162800" cy="42235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7942">
                  <a:extLst>
                    <a:ext uri="{9D8B030D-6E8A-4147-A177-3AD203B41FA5}">
                      <a16:colId xmlns:a16="http://schemas.microsoft.com/office/drawing/2014/main" val="766303450"/>
                    </a:ext>
                  </a:extLst>
                </a:gridCol>
                <a:gridCol w="851884">
                  <a:extLst>
                    <a:ext uri="{9D8B030D-6E8A-4147-A177-3AD203B41FA5}">
                      <a16:colId xmlns:a16="http://schemas.microsoft.com/office/drawing/2014/main" val="536235577"/>
                    </a:ext>
                  </a:extLst>
                </a:gridCol>
                <a:gridCol w="1569191">
                  <a:extLst>
                    <a:ext uri="{9D8B030D-6E8A-4147-A177-3AD203B41FA5}">
                      <a16:colId xmlns:a16="http://schemas.microsoft.com/office/drawing/2014/main" val="774223453"/>
                    </a:ext>
                  </a:extLst>
                </a:gridCol>
                <a:gridCol w="1355364">
                  <a:extLst>
                    <a:ext uri="{9D8B030D-6E8A-4147-A177-3AD203B41FA5}">
                      <a16:colId xmlns:a16="http://schemas.microsoft.com/office/drawing/2014/main" val="1982573520"/>
                    </a:ext>
                  </a:extLst>
                </a:gridCol>
                <a:gridCol w="1259041">
                  <a:extLst>
                    <a:ext uri="{9D8B030D-6E8A-4147-A177-3AD203B41FA5}">
                      <a16:colId xmlns:a16="http://schemas.microsoft.com/office/drawing/2014/main" val="3914881495"/>
                    </a:ext>
                  </a:extLst>
                </a:gridCol>
                <a:gridCol w="484351">
                  <a:extLst>
                    <a:ext uri="{9D8B030D-6E8A-4147-A177-3AD203B41FA5}">
                      <a16:colId xmlns:a16="http://schemas.microsoft.com/office/drawing/2014/main" val="29474465"/>
                    </a:ext>
                  </a:extLst>
                </a:gridCol>
                <a:gridCol w="1065027">
                  <a:extLst>
                    <a:ext uri="{9D8B030D-6E8A-4147-A177-3AD203B41FA5}">
                      <a16:colId xmlns:a16="http://schemas.microsoft.com/office/drawing/2014/main" val="114250452"/>
                    </a:ext>
                  </a:extLst>
                </a:gridCol>
              </a:tblGrid>
              <a:tr h="5333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№   ФПУ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Порядковый</a:t>
                      </a:r>
                      <a:r>
                        <a:rPr lang="ru-RU" sz="1000">
                          <a:effectLst/>
                        </a:rPr>
                        <a:t> номер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Наименование учебника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Авторский коллектив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Учебно-методические пособия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Класс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Срок предельного </a:t>
                      </a:r>
                      <a:r>
                        <a:rPr lang="ru-RU" sz="800">
                          <a:effectLst/>
                        </a:rPr>
                        <a:t>использования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extLst>
                  <a:ext uri="{0D108BD9-81ED-4DB2-BD59-A6C34878D82A}">
                    <a16:rowId xmlns:a16="http://schemas.microsoft.com/office/drawing/2014/main" val="3902090530"/>
                  </a:ext>
                </a:extLst>
              </a:tr>
              <a:tr h="7154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1047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2.1.2.4.1.1.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Математика: 5-й класс: углубленный уровень: учебник: в 2 частях: 1-е издание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Дорофеев Г.В.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Петерсон Л.Г.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Математика: 5-6 классы: сборник самостоятельных и контрольных работ к учебникам математики 5-6 классов Дорофеева Г.В., Петерсон Л.Г.: углубленный уровень: учебное пособие; Куйбышева М.А.: АО «Издательство «Просвещение» 1-е издание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31.08.2028 г.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extLst>
                  <a:ext uri="{0D108BD9-81ED-4DB2-BD59-A6C34878D82A}">
                    <a16:rowId xmlns:a16="http://schemas.microsoft.com/office/drawing/2014/main" val="1886499460"/>
                  </a:ext>
                </a:extLst>
              </a:tr>
              <a:tr h="25041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1048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2.1.2.4.1.2.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Математика: 5-й класс: углубленный уровень: учебник: в 2 частях: 1-е издание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Дорофеев Г.В.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Петерсон Л.Г.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31.08.2028 г.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extLst>
                  <a:ext uri="{0D108BD9-81ED-4DB2-BD59-A6C34878D82A}">
                    <a16:rowId xmlns:a16="http://schemas.microsoft.com/office/drawing/2014/main" val="3122501559"/>
                  </a:ext>
                </a:extLst>
              </a:tr>
              <a:tr h="4706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1245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2.1.2.4.1.1.2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Математика. Наглядная геометрия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Дорофеев Г.В.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Петерсон Л.Г.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31.08.2028 г.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15" marR="59815" marT="0" marB="0"/>
                </a:tc>
                <a:extLst>
                  <a:ext uri="{0D108BD9-81ED-4DB2-BD59-A6C34878D82A}">
                    <a16:rowId xmlns:a16="http://schemas.microsoft.com/office/drawing/2014/main" val="617643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52406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0" y="1447800"/>
            <a:ext cx="3332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Углубленный уровень 5-6 классы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057734"/>
              </p:ext>
            </p:extLst>
          </p:nvPr>
        </p:nvGraphicFramePr>
        <p:xfrm>
          <a:off x="1143001" y="2895600"/>
          <a:ext cx="6356826" cy="2651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3980">
                  <a:extLst>
                    <a:ext uri="{9D8B030D-6E8A-4147-A177-3AD203B41FA5}">
                      <a16:colId xmlns:a16="http://schemas.microsoft.com/office/drawing/2014/main" val="1631123147"/>
                    </a:ext>
                  </a:extLst>
                </a:gridCol>
                <a:gridCol w="1076153">
                  <a:extLst>
                    <a:ext uri="{9D8B030D-6E8A-4147-A177-3AD203B41FA5}">
                      <a16:colId xmlns:a16="http://schemas.microsoft.com/office/drawing/2014/main" val="272021888"/>
                    </a:ext>
                  </a:extLst>
                </a:gridCol>
                <a:gridCol w="2074304">
                  <a:extLst>
                    <a:ext uri="{9D8B030D-6E8A-4147-A177-3AD203B41FA5}">
                      <a16:colId xmlns:a16="http://schemas.microsoft.com/office/drawing/2014/main" val="1743500996"/>
                    </a:ext>
                  </a:extLst>
                </a:gridCol>
                <a:gridCol w="2622389">
                  <a:extLst>
                    <a:ext uri="{9D8B030D-6E8A-4147-A177-3AD203B41FA5}">
                      <a16:colId xmlns:a16="http://schemas.microsoft.com/office/drawing/2014/main" val="1892254447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№   ФПУ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Порядковый</a:t>
                      </a:r>
                      <a:r>
                        <a:rPr lang="ru-RU" sz="1100">
                          <a:effectLst/>
                        </a:rPr>
                        <a:t> номер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Наименование учебника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Авторский коллектив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0845717"/>
                  </a:ext>
                </a:extLst>
              </a:tr>
              <a:tr h="4311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1246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2.1.2.4.1.2.1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Математика. Наглядная геометрия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Панчищина В.А., Гельфман Э.Г.,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Ксенева В.Н. и другие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6134089"/>
                  </a:ext>
                </a:extLst>
              </a:tr>
              <a:tr h="4311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1247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2.1.2.4.1.3.1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Математика. Наглядная геометрия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Ходот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Т.Г.,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Ходот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А.Ю.,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Велиховская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В.Л.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3879673"/>
                  </a:ext>
                </a:extLst>
              </a:tr>
              <a:tr h="4311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1248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2.1.2.4.1.3.2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Математика. Наглядная геометрия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Ходот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Т.Г.,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Ходот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А.Ю.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9735879"/>
                  </a:ext>
                </a:extLst>
              </a:tr>
              <a:tr h="4311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1249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2.1.2.4.1.4.1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Математика. Наглядная геометрия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Шарыгин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И.Ф.,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Ерганжиева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Л.Н.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502575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14600" y="2362200"/>
            <a:ext cx="535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Учебники для курса Наглядная геометрия</a:t>
            </a:r>
          </a:p>
        </p:txBody>
      </p:sp>
    </p:spTree>
    <p:extLst>
      <p:ext uri="{BB962C8B-B14F-4D97-AF65-F5344CB8AC3E}">
        <p14:creationId xmlns:p14="http://schemas.microsoft.com/office/powerpoint/2010/main" val="28988988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489660"/>
              </p:ext>
            </p:extLst>
          </p:nvPr>
        </p:nvGraphicFramePr>
        <p:xfrm>
          <a:off x="1143000" y="1066800"/>
          <a:ext cx="6832600" cy="41909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8810">
                  <a:extLst>
                    <a:ext uri="{9D8B030D-6E8A-4147-A177-3AD203B41FA5}">
                      <a16:colId xmlns:a16="http://schemas.microsoft.com/office/drawing/2014/main" val="4018521185"/>
                    </a:ext>
                  </a:extLst>
                </a:gridCol>
                <a:gridCol w="1438810">
                  <a:extLst>
                    <a:ext uri="{9D8B030D-6E8A-4147-A177-3AD203B41FA5}">
                      <a16:colId xmlns:a16="http://schemas.microsoft.com/office/drawing/2014/main" val="797061521"/>
                    </a:ext>
                  </a:extLst>
                </a:gridCol>
                <a:gridCol w="900765">
                  <a:extLst>
                    <a:ext uri="{9D8B030D-6E8A-4147-A177-3AD203B41FA5}">
                      <a16:colId xmlns:a16="http://schemas.microsoft.com/office/drawing/2014/main" val="694259144"/>
                    </a:ext>
                  </a:extLst>
                </a:gridCol>
                <a:gridCol w="900765">
                  <a:extLst>
                    <a:ext uri="{9D8B030D-6E8A-4147-A177-3AD203B41FA5}">
                      <a16:colId xmlns:a16="http://schemas.microsoft.com/office/drawing/2014/main" val="1489662136"/>
                    </a:ext>
                  </a:extLst>
                </a:gridCol>
                <a:gridCol w="1076725">
                  <a:extLst>
                    <a:ext uri="{9D8B030D-6E8A-4147-A177-3AD203B41FA5}">
                      <a16:colId xmlns:a16="http://schemas.microsoft.com/office/drawing/2014/main" val="2766007398"/>
                    </a:ext>
                  </a:extLst>
                </a:gridCol>
                <a:gridCol w="1076725">
                  <a:extLst>
                    <a:ext uri="{9D8B030D-6E8A-4147-A177-3AD203B41FA5}">
                      <a16:colId xmlns:a16="http://schemas.microsoft.com/office/drawing/2014/main" val="1962667868"/>
                    </a:ext>
                  </a:extLst>
                </a:gridCol>
              </a:tblGrid>
              <a:tr h="73991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Предметная область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68" marR="34768" marT="34768" marB="34768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Учебный предмет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68" marR="34768" marT="34768" marB="34768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учебных часов в неделю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68" marR="34768" marT="34768" marB="3476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4863303"/>
                  </a:ext>
                </a:extLst>
              </a:tr>
              <a:tr h="6952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68" marR="34768" marT="34768" marB="3476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68" marR="34768" marT="34768" marB="3476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68" marR="34768" marT="34768" marB="3476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Всего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68" marR="34768" marT="34768" marB="34768"/>
                </a:tc>
                <a:extLst>
                  <a:ext uri="{0D108BD9-81ED-4DB2-BD59-A6C34878D82A}">
                    <a16:rowId xmlns:a16="http://schemas.microsoft.com/office/drawing/2014/main" val="3507572586"/>
                  </a:ext>
                </a:extLst>
              </a:tr>
              <a:tr h="739917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Математика и информатика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68" marR="34768" marT="34768" marB="34768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Алгебра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68" marR="34768" marT="34768" marB="3476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68" marR="34768" marT="34768" marB="3476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68" marR="34768" marT="34768" marB="3476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68" marR="34768" marT="34768" marB="3476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68" marR="34768" marT="34768" marB="34768"/>
                </a:tc>
                <a:extLst>
                  <a:ext uri="{0D108BD9-81ED-4DB2-BD59-A6C34878D82A}">
                    <a16:rowId xmlns:a16="http://schemas.microsoft.com/office/drawing/2014/main" val="1282697541"/>
                  </a:ext>
                </a:extLst>
              </a:tr>
              <a:tr h="7399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Геометрия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68" marR="34768" marT="34768" marB="3476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68" marR="34768" marT="34768" marB="3476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68" marR="34768" marT="34768" marB="3476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68" marR="34768" marT="34768" marB="3476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68" marR="34768" marT="34768" marB="34768"/>
                </a:tc>
                <a:extLst>
                  <a:ext uri="{0D108BD9-81ED-4DB2-BD59-A6C34878D82A}">
                    <a16:rowId xmlns:a16="http://schemas.microsoft.com/office/drawing/2014/main" val="3567735548"/>
                  </a:ext>
                </a:extLst>
              </a:tr>
              <a:tr h="12760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Вероятность и статистика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68" marR="34768" marT="34768" marB="3476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68" marR="34768" marT="34768" marB="3476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68" marR="34768" marT="34768" marB="3476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68" marR="34768" marT="34768" marB="3476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68" marR="34768" marT="34768" marB="34768"/>
                </a:tc>
                <a:extLst>
                  <a:ext uri="{0D108BD9-81ED-4DB2-BD59-A6C34878D82A}">
                    <a16:rowId xmlns:a16="http://schemas.microsoft.com/office/drawing/2014/main" val="32005714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28800" y="533399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7-9 классы БАЗОВЫЙ УРОВЕНЬ </a:t>
            </a:r>
          </a:p>
        </p:txBody>
      </p:sp>
    </p:spTree>
    <p:extLst>
      <p:ext uri="{BB962C8B-B14F-4D97-AF65-F5344CB8AC3E}">
        <p14:creationId xmlns:p14="http://schemas.microsoft.com/office/powerpoint/2010/main" val="1174570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9D78A6-46AE-EF2B-BD54-F1CF0F21A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09600"/>
            <a:ext cx="57912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7258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6BDDA901-B627-CC97-B5EC-C032224ABF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142787"/>
              </p:ext>
            </p:extLst>
          </p:nvPr>
        </p:nvGraphicFramePr>
        <p:xfrm>
          <a:off x="990600" y="1209020"/>
          <a:ext cx="7162800" cy="47475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9190">
                  <a:extLst>
                    <a:ext uri="{9D8B030D-6E8A-4147-A177-3AD203B41FA5}">
                      <a16:colId xmlns:a16="http://schemas.microsoft.com/office/drawing/2014/main" val="4128502002"/>
                    </a:ext>
                  </a:extLst>
                </a:gridCol>
                <a:gridCol w="2846229">
                  <a:extLst>
                    <a:ext uri="{9D8B030D-6E8A-4147-A177-3AD203B41FA5}">
                      <a16:colId xmlns:a16="http://schemas.microsoft.com/office/drawing/2014/main" val="2293027947"/>
                    </a:ext>
                  </a:extLst>
                </a:gridCol>
                <a:gridCol w="1581900">
                  <a:extLst>
                    <a:ext uri="{9D8B030D-6E8A-4147-A177-3AD203B41FA5}">
                      <a16:colId xmlns:a16="http://schemas.microsoft.com/office/drawing/2014/main" val="3384829583"/>
                    </a:ext>
                  </a:extLst>
                </a:gridCol>
                <a:gridCol w="524325">
                  <a:extLst>
                    <a:ext uri="{9D8B030D-6E8A-4147-A177-3AD203B41FA5}">
                      <a16:colId xmlns:a16="http://schemas.microsoft.com/office/drawing/2014/main" val="2434687231"/>
                    </a:ext>
                  </a:extLst>
                </a:gridCol>
                <a:gridCol w="1581156">
                  <a:extLst>
                    <a:ext uri="{9D8B030D-6E8A-4147-A177-3AD203B41FA5}">
                      <a16:colId xmlns:a16="http://schemas.microsoft.com/office/drawing/2014/main" val="2716901756"/>
                    </a:ext>
                  </a:extLst>
                </a:gridCol>
              </a:tblGrid>
              <a:tr h="5435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   ФПУ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Наименование учебника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Авторский коллектив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Класс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Срок предельного использования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0031169"/>
                  </a:ext>
                </a:extLst>
              </a:tr>
              <a:tr h="7882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476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Математика. Алгебра: 7-й класс: базовый уровень: учебник: 15-е издание. переработанное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Макарычев Ю.Н.,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Миндюк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Н.Г. и др.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31.08.2032 г.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8454143"/>
                  </a:ext>
                </a:extLst>
              </a:tr>
              <a:tr h="7882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477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Математика. Алгебра: 8-й класс: базовый уровень: учебник: 15-е издание. переработанное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Макарычев Ю.Н.,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Миндюк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Н.Г. и др.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31.08.2032 г.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9732445"/>
                  </a:ext>
                </a:extLst>
              </a:tr>
              <a:tr h="7882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478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Математика. Алгебра: 9-й класс: базовый уровень: учебник: 15-е издание. переработанное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Макарычев Ю.Н.,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Миндюк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Н.Г. и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31.08.2032 г.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493313"/>
                  </a:ext>
                </a:extLst>
              </a:tr>
              <a:tr h="7882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479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Математика. Геометрия: 7 -9-е классы: базовый уровень: учебник: 14-е издание, переработанное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Атанасян Л.С.,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Бутузов В.Ф 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31.08.2032 г.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896963"/>
                  </a:ext>
                </a:extLst>
              </a:tr>
              <a:tr h="10509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480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Математика. Вероятность и статистика: 7- 9-е классы: базовый уровень: учебник: в 2 частях; 1-ое издание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Высоцкий И.Р.,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Ящснко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И.В.: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31.08.2032 г.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8328265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58C60EC-3AD4-5483-A5BB-F8662E3BACF6}"/>
              </a:ext>
            </a:extLst>
          </p:cNvPr>
          <p:cNvSpPr txBox="1"/>
          <p:nvPr/>
        </p:nvSpPr>
        <p:spPr>
          <a:xfrm>
            <a:off x="1066800" y="68580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7-9 классы БАЗОВЫЙ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92150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4BF37EA-B735-57ED-D477-E11E1CEDD0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032473"/>
              </p:ext>
            </p:extLst>
          </p:nvPr>
        </p:nvGraphicFramePr>
        <p:xfrm>
          <a:off x="914400" y="685801"/>
          <a:ext cx="6967536" cy="57822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5938">
                  <a:extLst>
                    <a:ext uri="{9D8B030D-6E8A-4147-A177-3AD203B41FA5}">
                      <a16:colId xmlns:a16="http://schemas.microsoft.com/office/drawing/2014/main" val="3540924358"/>
                    </a:ext>
                  </a:extLst>
                </a:gridCol>
                <a:gridCol w="1865166">
                  <a:extLst>
                    <a:ext uri="{9D8B030D-6E8A-4147-A177-3AD203B41FA5}">
                      <a16:colId xmlns:a16="http://schemas.microsoft.com/office/drawing/2014/main" val="2344217710"/>
                    </a:ext>
                  </a:extLst>
                </a:gridCol>
                <a:gridCol w="1374115">
                  <a:extLst>
                    <a:ext uri="{9D8B030D-6E8A-4147-A177-3AD203B41FA5}">
                      <a16:colId xmlns:a16="http://schemas.microsoft.com/office/drawing/2014/main" val="2870582913"/>
                    </a:ext>
                  </a:extLst>
                </a:gridCol>
                <a:gridCol w="491052">
                  <a:extLst>
                    <a:ext uri="{9D8B030D-6E8A-4147-A177-3AD203B41FA5}">
                      <a16:colId xmlns:a16="http://schemas.microsoft.com/office/drawing/2014/main" val="885563510"/>
                    </a:ext>
                  </a:extLst>
                </a:gridCol>
                <a:gridCol w="1767509">
                  <a:extLst>
                    <a:ext uri="{9D8B030D-6E8A-4147-A177-3AD203B41FA5}">
                      <a16:colId xmlns:a16="http://schemas.microsoft.com/office/drawing/2014/main" val="1383457146"/>
                    </a:ext>
                  </a:extLst>
                </a:gridCol>
                <a:gridCol w="883756">
                  <a:extLst>
                    <a:ext uri="{9D8B030D-6E8A-4147-A177-3AD203B41FA5}">
                      <a16:colId xmlns:a16="http://schemas.microsoft.com/office/drawing/2014/main" val="3402575867"/>
                    </a:ext>
                  </a:extLst>
                </a:gridCol>
              </a:tblGrid>
              <a:tr h="10956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№   ФПУ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учебника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Авторский коллектив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Пособие УМК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предельного использования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extLst>
                  <a:ext uri="{0D108BD9-81ED-4DB2-BD59-A6C34878D82A}">
                    <a16:rowId xmlns:a16="http://schemas.microsoft.com/office/drawing/2014/main" val="3014227916"/>
                  </a:ext>
                </a:extLst>
              </a:tr>
              <a:tr h="1301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1049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Математика. Вероятность и статистика: 7-й класс: углубленный уровень: учебник: 1-е издание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Бунимович Е.А.,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Булычев В.А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Математика. Вероятность н статистика: 7 - 9-е классы: углубленный уровень: ·задачник: учебное пособие. разработанное в комплекте с учебником: Ткачева М.В.: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1-е издание: «Просвещение»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31.08.2028 г.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extLst>
                  <a:ext uri="{0D108BD9-81ED-4DB2-BD59-A6C34878D82A}">
                    <a16:rowId xmlns:a16="http://schemas.microsoft.com/office/drawing/2014/main" val="1277552186"/>
                  </a:ext>
                </a:extLst>
              </a:tr>
              <a:tr h="1301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1050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Математика. Вероятность 11 статистика: 8-й класс: углубленный уровень: учебник: 1-е издание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Бунимович Е.А.,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Булычев В.А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Математика. Вероятность н статистика: 7 - 9-е классы: углубленный уровень: ·задачник: учебное пособие. разработанное в комплекте с учебником: Ткачева М.В.: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1-е издание: «Просвещение»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31.08.2028 г.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extLst>
                  <a:ext uri="{0D108BD9-81ED-4DB2-BD59-A6C34878D82A}">
                    <a16:rowId xmlns:a16="http://schemas.microsoft.com/office/drawing/2014/main" val="2872479035"/>
                  </a:ext>
                </a:extLst>
              </a:tr>
              <a:tr h="1301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1051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Математика. Вероятность и статистика: 9-й класс: углубленный уровень: учебник: 1-е издание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Бунимович Е.А.,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Булычев В.А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Математика. Вероятность н статистика: 7 - 9-е классы: углубленный уровень: ·задачник: учебное пособие. разработанное в комплекте с учебником: Ткачева М.В.: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1-е издание: «Просвещение»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31.08.2028 г.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extLst>
                  <a:ext uri="{0D108BD9-81ED-4DB2-BD59-A6C34878D82A}">
                    <a16:rowId xmlns:a16="http://schemas.microsoft.com/office/drawing/2014/main" val="2418093590"/>
                  </a:ext>
                </a:extLst>
              </a:tr>
              <a:tr h="782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1052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технологического прорыва. Вероятность и статистика: 7-9-е классы: углубленный уровень: учебник: 1-е издание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Высоцкий И.Р., Ященко И.В., под редакцией И.В. Ященко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31.08.2028 г.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976" marR="46976" marT="0" marB="0"/>
                </a:tc>
                <a:extLst>
                  <a:ext uri="{0D108BD9-81ED-4DB2-BD59-A6C34878D82A}">
                    <a16:rowId xmlns:a16="http://schemas.microsoft.com/office/drawing/2014/main" val="244906525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A587D54-74A7-DEAC-7329-C26E752FFD52}"/>
              </a:ext>
            </a:extLst>
          </p:cNvPr>
          <p:cNvSpPr txBox="1"/>
          <p:nvPr/>
        </p:nvSpPr>
        <p:spPr>
          <a:xfrm>
            <a:off x="1447800" y="1"/>
            <a:ext cx="54174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7-9 классы Углубленный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636776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229087"/>
              </p:ext>
            </p:extLst>
          </p:nvPr>
        </p:nvGraphicFramePr>
        <p:xfrm>
          <a:off x="1066800" y="2057400"/>
          <a:ext cx="6701313" cy="3352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3886">
                  <a:extLst>
                    <a:ext uri="{9D8B030D-6E8A-4147-A177-3AD203B41FA5}">
                      <a16:colId xmlns:a16="http://schemas.microsoft.com/office/drawing/2014/main" val="3421283140"/>
                    </a:ext>
                  </a:extLst>
                </a:gridCol>
                <a:gridCol w="3118037">
                  <a:extLst>
                    <a:ext uri="{9D8B030D-6E8A-4147-A177-3AD203B41FA5}">
                      <a16:colId xmlns:a16="http://schemas.microsoft.com/office/drawing/2014/main" val="113203524"/>
                    </a:ext>
                  </a:extLst>
                </a:gridCol>
                <a:gridCol w="1417047">
                  <a:extLst>
                    <a:ext uri="{9D8B030D-6E8A-4147-A177-3AD203B41FA5}">
                      <a16:colId xmlns:a16="http://schemas.microsoft.com/office/drawing/2014/main" val="2893063673"/>
                    </a:ext>
                  </a:extLst>
                </a:gridCol>
                <a:gridCol w="472571">
                  <a:extLst>
                    <a:ext uri="{9D8B030D-6E8A-4147-A177-3AD203B41FA5}">
                      <a16:colId xmlns:a16="http://schemas.microsoft.com/office/drawing/2014/main" val="92339408"/>
                    </a:ext>
                  </a:extLst>
                </a:gridCol>
                <a:gridCol w="1129772">
                  <a:extLst>
                    <a:ext uri="{9D8B030D-6E8A-4147-A177-3AD203B41FA5}">
                      <a16:colId xmlns:a16="http://schemas.microsoft.com/office/drawing/2014/main" val="352532634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№   ФПУ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Наименование учебника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Авторский коллектив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Класс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Срок предельного </a:t>
                      </a:r>
                      <a:r>
                        <a:rPr lang="ru-RU" sz="900">
                          <a:effectLst/>
                        </a:rPr>
                        <a:t>использования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49596714"/>
                  </a:ext>
                </a:extLst>
              </a:tr>
              <a:tr h="6852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414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Математика. Алгебра: 9-й класс: углубленный уровень: учебное пособие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Макарычев Ю.Н.,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Миндюк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Н.Г. и др.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31.08.2027 г.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7159436"/>
                  </a:ext>
                </a:extLst>
              </a:tr>
              <a:tr h="6852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416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Математика. Алгебра: 9-й класс: углубленный уровень: учебное пособие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Мерзляк А.Г., Поляков В.М.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31.08.2027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7479878"/>
                  </a:ext>
                </a:extLst>
              </a:tr>
              <a:tr h="6852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428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Математика. Геометрия: 9-й класс: углубленный уровень: учебное пособие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Мерзляк А.Г., Поляков В.М.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31.08.2027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910004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057401" y="1066800"/>
            <a:ext cx="32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7-9 классы УГЛУБЛЕННЫЙ УРОВЕНЬ ПОСОБИЯ</a:t>
            </a:r>
          </a:p>
        </p:txBody>
      </p:sp>
    </p:spTree>
    <p:extLst>
      <p:ext uri="{BB962C8B-B14F-4D97-AF65-F5344CB8AC3E}">
        <p14:creationId xmlns:p14="http://schemas.microsoft.com/office/powerpoint/2010/main" val="21100548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49B2E9-D1AF-48A1-B2BB-C8F7ECE92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10-11 классы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D31A63A-EF5C-3225-48A7-F9C08B6FE7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138694"/>
              </p:ext>
            </p:extLst>
          </p:nvPr>
        </p:nvGraphicFramePr>
        <p:xfrm>
          <a:off x="990600" y="2514600"/>
          <a:ext cx="7239001" cy="2971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62107">
                  <a:extLst>
                    <a:ext uri="{9D8B030D-6E8A-4147-A177-3AD203B41FA5}">
                      <a16:colId xmlns:a16="http://schemas.microsoft.com/office/drawing/2014/main" val="497286366"/>
                    </a:ext>
                  </a:extLst>
                </a:gridCol>
                <a:gridCol w="2262107">
                  <a:extLst>
                    <a:ext uri="{9D8B030D-6E8A-4147-A177-3AD203B41FA5}">
                      <a16:colId xmlns:a16="http://schemas.microsoft.com/office/drawing/2014/main" val="2154467209"/>
                    </a:ext>
                  </a:extLst>
                </a:gridCol>
                <a:gridCol w="905355">
                  <a:extLst>
                    <a:ext uri="{9D8B030D-6E8A-4147-A177-3AD203B41FA5}">
                      <a16:colId xmlns:a16="http://schemas.microsoft.com/office/drawing/2014/main" val="2982011912"/>
                    </a:ext>
                  </a:extLst>
                </a:gridCol>
                <a:gridCol w="904716">
                  <a:extLst>
                    <a:ext uri="{9D8B030D-6E8A-4147-A177-3AD203B41FA5}">
                      <a16:colId xmlns:a16="http://schemas.microsoft.com/office/drawing/2014/main" val="425218713"/>
                    </a:ext>
                  </a:extLst>
                </a:gridCol>
                <a:gridCol w="904716">
                  <a:extLst>
                    <a:ext uri="{9D8B030D-6E8A-4147-A177-3AD203B41FA5}">
                      <a16:colId xmlns:a16="http://schemas.microsoft.com/office/drawing/2014/main" val="4103943098"/>
                    </a:ext>
                  </a:extLst>
                </a:gridCol>
              </a:tblGrid>
              <a:tr h="652371">
                <a:tc rowSpan="2"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200">
                          <a:effectLst/>
                        </a:rPr>
                        <a:t>Предметная область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 rowSpan="2"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200">
                          <a:effectLst/>
                        </a:rPr>
                        <a:t>Учебный предмет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 rowSpan="2"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200">
                          <a:effectLst/>
                        </a:rPr>
                        <a:t>Уровень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Количество часов в неделю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0171829"/>
                  </a:ext>
                </a:extLst>
              </a:tr>
              <a:tr h="3623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10 класс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11 класс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857212606"/>
                  </a:ext>
                </a:extLst>
              </a:tr>
              <a:tr h="949655">
                <a:tc rowSpan="3"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200">
                          <a:effectLst/>
                        </a:rPr>
                        <a:t>Математика и информатика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200">
                          <a:effectLst/>
                        </a:rPr>
                        <a:t>Алгебра и начала математического анализа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Б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550044472"/>
                  </a:ext>
                </a:extLst>
              </a:tr>
              <a:tr h="3550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200">
                          <a:effectLst/>
                        </a:rPr>
                        <a:t>Геометрия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Б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464768677"/>
                  </a:ext>
                </a:extLst>
              </a:tr>
              <a:tr h="6523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200">
                          <a:effectLst/>
                        </a:rPr>
                        <a:t>Вероятность и статистика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Б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755308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07501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274462-2DB7-FC3F-B36E-9CF256F06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10-11 БАЗОВЫЙ УРОВЕНЬ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A9521C3-FEE3-12BB-F685-4D16CE5629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0269494"/>
              </p:ext>
            </p:extLst>
          </p:nvPr>
        </p:nvGraphicFramePr>
        <p:xfrm>
          <a:off x="1176866" y="2438400"/>
          <a:ext cx="7128934" cy="37337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0786">
                  <a:extLst>
                    <a:ext uri="{9D8B030D-6E8A-4147-A177-3AD203B41FA5}">
                      <a16:colId xmlns:a16="http://schemas.microsoft.com/office/drawing/2014/main" val="1226716929"/>
                    </a:ext>
                  </a:extLst>
                </a:gridCol>
                <a:gridCol w="3113796">
                  <a:extLst>
                    <a:ext uri="{9D8B030D-6E8A-4147-A177-3AD203B41FA5}">
                      <a16:colId xmlns:a16="http://schemas.microsoft.com/office/drawing/2014/main" val="1774198279"/>
                    </a:ext>
                  </a:extLst>
                </a:gridCol>
                <a:gridCol w="1502742">
                  <a:extLst>
                    <a:ext uri="{9D8B030D-6E8A-4147-A177-3AD203B41FA5}">
                      <a16:colId xmlns:a16="http://schemas.microsoft.com/office/drawing/2014/main" val="2744736974"/>
                    </a:ext>
                  </a:extLst>
                </a:gridCol>
                <a:gridCol w="690776">
                  <a:extLst>
                    <a:ext uri="{9D8B030D-6E8A-4147-A177-3AD203B41FA5}">
                      <a16:colId xmlns:a16="http://schemas.microsoft.com/office/drawing/2014/main" val="2132171959"/>
                    </a:ext>
                  </a:extLst>
                </a:gridCol>
                <a:gridCol w="1180834">
                  <a:extLst>
                    <a:ext uri="{9D8B030D-6E8A-4147-A177-3AD203B41FA5}">
                      <a16:colId xmlns:a16="http://schemas.microsoft.com/office/drawing/2014/main" val="1400062765"/>
                    </a:ext>
                  </a:extLst>
                </a:gridCol>
              </a:tblGrid>
              <a:tr h="14105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 dirty="0">
                          <a:effectLst/>
                        </a:rPr>
                        <a:t>№   ФПУ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>
                          <a:effectLst/>
                        </a:rPr>
                        <a:t>Наименование учебника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>
                          <a:effectLst/>
                        </a:rPr>
                        <a:t>Авторский коллектив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Класс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>
                          <a:effectLst/>
                        </a:rPr>
                        <a:t>Срок предельного </a:t>
                      </a:r>
                      <a:r>
                        <a:rPr lang="ru-RU" sz="900">
                          <a:effectLst/>
                        </a:rPr>
                        <a:t>использования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1713102"/>
                  </a:ext>
                </a:extLst>
              </a:tr>
              <a:tr h="13275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>
                          <a:effectLst/>
                        </a:rPr>
                        <a:t>695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Математика: алгебра и начала математического анализа. геометрия. Алгебра и начала математического анализа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Алимов И.А Колягин Ю.М.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31.08.2030 г.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7902186"/>
                  </a:ext>
                </a:extLst>
              </a:tr>
              <a:tr h="9956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>
                          <a:effectLst/>
                        </a:rPr>
                        <a:t>696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Математика: алгебра и начала математического анализа, геометрия. Геометрия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Атанасян Л.С., Бутузов В.Ф . и др.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31.08.2030 г.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91245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07712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CFAE38-7351-094A-381E-AB7838018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10-11 углубленный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C89B708A-9FE7-60B9-4C6E-E472B33671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6034088"/>
              </p:ext>
            </p:extLst>
          </p:nvPr>
        </p:nvGraphicFramePr>
        <p:xfrm>
          <a:off x="1295400" y="2362201"/>
          <a:ext cx="6680199" cy="6095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26529">
                  <a:extLst>
                    <a:ext uri="{9D8B030D-6E8A-4147-A177-3AD203B41FA5}">
                      <a16:colId xmlns:a16="http://schemas.microsoft.com/office/drawing/2014/main" val="3101607970"/>
                    </a:ext>
                  </a:extLst>
                </a:gridCol>
                <a:gridCol w="1606504">
                  <a:extLst>
                    <a:ext uri="{9D8B030D-6E8A-4147-A177-3AD203B41FA5}">
                      <a16:colId xmlns:a16="http://schemas.microsoft.com/office/drawing/2014/main" val="2739385287"/>
                    </a:ext>
                  </a:extLst>
                </a:gridCol>
                <a:gridCol w="607938">
                  <a:extLst>
                    <a:ext uri="{9D8B030D-6E8A-4147-A177-3AD203B41FA5}">
                      <a16:colId xmlns:a16="http://schemas.microsoft.com/office/drawing/2014/main" val="1576475300"/>
                    </a:ext>
                  </a:extLst>
                </a:gridCol>
                <a:gridCol w="1039228">
                  <a:extLst>
                    <a:ext uri="{9D8B030D-6E8A-4147-A177-3AD203B41FA5}">
                      <a16:colId xmlns:a16="http://schemas.microsoft.com/office/drawing/2014/main" val="1287258497"/>
                    </a:ext>
                  </a:extLst>
                </a:gridCol>
              </a:tblGrid>
              <a:tr h="60959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Математика. Алгебра и начала математического анализа; углубленное обучение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>
                          <a:effectLst/>
                        </a:rPr>
                        <a:t>Мерзляк А.Г., Номировский Д.А. и др.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 dirty="0">
                          <a:effectLst/>
                        </a:rPr>
                        <a:t>10-11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 dirty="0">
                          <a:effectLst/>
                        </a:rPr>
                        <a:t>До 25.09.2030 г.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6678240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539BF1AA-2AB3-1EE6-C7E3-EF899D1FEB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171673"/>
              </p:ext>
            </p:extLst>
          </p:nvPr>
        </p:nvGraphicFramePr>
        <p:xfrm>
          <a:off x="1295400" y="2971801"/>
          <a:ext cx="6680199" cy="533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64721">
                  <a:extLst>
                    <a:ext uri="{9D8B030D-6E8A-4147-A177-3AD203B41FA5}">
                      <a16:colId xmlns:a16="http://schemas.microsoft.com/office/drawing/2014/main" val="1544204141"/>
                    </a:ext>
                  </a:extLst>
                </a:gridCol>
                <a:gridCol w="1735772">
                  <a:extLst>
                    <a:ext uri="{9D8B030D-6E8A-4147-A177-3AD203B41FA5}">
                      <a16:colId xmlns:a16="http://schemas.microsoft.com/office/drawing/2014/main" val="2544410178"/>
                    </a:ext>
                  </a:extLst>
                </a:gridCol>
                <a:gridCol w="656856">
                  <a:extLst>
                    <a:ext uri="{9D8B030D-6E8A-4147-A177-3AD203B41FA5}">
                      <a16:colId xmlns:a16="http://schemas.microsoft.com/office/drawing/2014/main" val="3799658000"/>
                    </a:ext>
                  </a:extLst>
                </a:gridCol>
                <a:gridCol w="1122850">
                  <a:extLst>
                    <a:ext uri="{9D8B030D-6E8A-4147-A177-3AD203B41FA5}">
                      <a16:colId xmlns:a16="http://schemas.microsoft.com/office/drawing/2014/main" val="4292927598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 dirty="0">
                          <a:effectLst/>
                        </a:rPr>
                        <a:t>Математика. Геометрия: углубленное обучение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>
                          <a:effectLst/>
                        </a:rPr>
                        <a:t>Мерзляк А.Г., Номировский Д.А. и др.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 dirty="0">
                          <a:effectLst/>
                        </a:rPr>
                        <a:t>10-11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 dirty="0">
                          <a:effectLst/>
                        </a:rPr>
                        <a:t>До 25.09.2030 г.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4841419"/>
                  </a:ext>
                </a:extLst>
              </a:tr>
            </a:tbl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30C7F50A-7927-DBDE-0FB7-A4C6493D45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2996179"/>
              </p:ext>
            </p:extLst>
          </p:nvPr>
        </p:nvGraphicFramePr>
        <p:xfrm>
          <a:off x="1371599" y="3581400"/>
          <a:ext cx="6603999" cy="11804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28622">
                  <a:extLst>
                    <a:ext uri="{9D8B030D-6E8A-4147-A177-3AD203B41FA5}">
                      <a16:colId xmlns:a16="http://schemas.microsoft.com/office/drawing/2014/main" val="1541945475"/>
                    </a:ext>
                  </a:extLst>
                </a:gridCol>
                <a:gridCol w="1715973">
                  <a:extLst>
                    <a:ext uri="{9D8B030D-6E8A-4147-A177-3AD203B41FA5}">
                      <a16:colId xmlns:a16="http://schemas.microsoft.com/office/drawing/2014/main" val="484941846"/>
                    </a:ext>
                  </a:extLst>
                </a:gridCol>
                <a:gridCol w="649363">
                  <a:extLst>
                    <a:ext uri="{9D8B030D-6E8A-4147-A177-3AD203B41FA5}">
                      <a16:colId xmlns:a16="http://schemas.microsoft.com/office/drawing/2014/main" val="2600361920"/>
                    </a:ext>
                  </a:extLst>
                </a:gridCol>
                <a:gridCol w="1110041">
                  <a:extLst>
                    <a:ext uri="{9D8B030D-6E8A-4147-A177-3AD203B41FA5}">
                      <a16:colId xmlns:a16="http://schemas.microsoft.com/office/drawing/2014/main" val="2693091111"/>
                    </a:ext>
                  </a:extLst>
                </a:gridCol>
              </a:tblGrid>
              <a:tr h="11804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 dirty="0">
                          <a:effectLst/>
                        </a:rPr>
                        <a:t>Математика технологического прорыва: 10 класс: углубленный уровень: учебник по алгебре и началам математического анализа для физико-математических классов: в 2 частях; 1-е издание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 dirty="0" err="1">
                          <a:effectLst/>
                        </a:rPr>
                        <a:t>Пратусевич</a:t>
                      </a:r>
                      <a:r>
                        <a:rPr lang="ru-RU" sz="1100" dirty="0">
                          <a:effectLst/>
                        </a:rPr>
                        <a:t> М.Я., Столбов К.М., Головин А.Н.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 dirty="0">
                          <a:effectLst/>
                        </a:rPr>
                        <a:t>10-11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 dirty="0">
                          <a:effectLst/>
                        </a:rPr>
                        <a:t>До 31.08.2028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743332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6D8E64BF-20A3-84CC-65A9-BF71C43DEC29}"/>
              </a:ext>
            </a:extLst>
          </p:cNvPr>
          <p:cNvSpPr txBox="1"/>
          <p:nvPr/>
        </p:nvSpPr>
        <p:spPr>
          <a:xfrm>
            <a:off x="1624519" y="500974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36141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6CE1F8-227A-794C-A809-020FCF03A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10-11 углубленный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DB0E514-61D5-0FBC-142B-920F00213A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2398273"/>
              </p:ext>
            </p:extLst>
          </p:nvPr>
        </p:nvGraphicFramePr>
        <p:xfrm>
          <a:off x="1295400" y="2590800"/>
          <a:ext cx="7010400" cy="2819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21153">
                  <a:extLst>
                    <a:ext uri="{9D8B030D-6E8A-4147-A177-3AD203B41FA5}">
                      <a16:colId xmlns:a16="http://schemas.microsoft.com/office/drawing/2014/main" val="1500226628"/>
                    </a:ext>
                  </a:extLst>
                </a:gridCol>
                <a:gridCol w="1821571">
                  <a:extLst>
                    <a:ext uri="{9D8B030D-6E8A-4147-A177-3AD203B41FA5}">
                      <a16:colId xmlns:a16="http://schemas.microsoft.com/office/drawing/2014/main" val="3107836691"/>
                    </a:ext>
                  </a:extLst>
                </a:gridCol>
                <a:gridCol w="689324">
                  <a:extLst>
                    <a:ext uri="{9D8B030D-6E8A-4147-A177-3AD203B41FA5}">
                      <a16:colId xmlns:a16="http://schemas.microsoft.com/office/drawing/2014/main" val="294201983"/>
                    </a:ext>
                  </a:extLst>
                </a:gridCol>
                <a:gridCol w="1178352">
                  <a:extLst>
                    <a:ext uri="{9D8B030D-6E8A-4147-A177-3AD203B41FA5}">
                      <a16:colId xmlns:a16="http://schemas.microsoft.com/office/drawing/2014/main" val="2616249976"/>
                    </a:ext>
                  </a:extLst>
                </a:gridCol>
              </a:tblGrid>
              <a:tr h="14097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 dirty="0">
                          <a:effectLst/>
                        </a:rPr>
                        <a:t>Математическая вертикаль: 10-11-е классы: углубленный уровень: учебник по вероятности и статистике для физико-математических классов: в 2-х частях; 1-е издание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>
                          <a:effectLst/>
                        </a:rPr>
                        <a:t>Высоцкий И.Р., Ященко И.В., под редакцией И.В. Ященко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>
                          <a:effectLst/>
                        </a:rPr>
                        <a:t>10-11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>
                          <a:effectLst/>
                        </a:rPr>
                        <a:t>До 31.08.2030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1359588"/>
                  </a:ext>
                </a:extLst>
              </a:tr>
              <a:tr h="14097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Математическая вертикаль: 10-й класс: углубленный уровень: учебник по алгебре и началам математического анализа для физико-математических классов: в 2-х частях; 1-е издание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>
                          <a:effectLst/>
                        </a:rPr>
                        <a:t>Семенов А.В., Трепалин А.С., Ященко И.В., под редакцией И.В. Ященко.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 dirty="0">
                          <a:effectLst/>
                        </a:rPr>
                        <a:t>До 31.08.2030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67228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56052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B7D3F2-A18C-5C5B-3110-51C17A1E1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10-11 углубленный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D26C9E5-DC7F-9805-B5B4-31D59281FC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8113178"/>
              </p:ext>
            </p:extLst>
          </p:nvPr>
        </p:nvGraphicFramePr>
        <p:xfrm>
          <a:off x="1066800" y="2667000"/>
          <a:ext cx="7086600" cy="2895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57252">
                  <a:extLst>
                    <a:ext uri="{9D8B030D-6E8A-4147-A177-3AD203B41FA5}">
                      <a16:colId xmlns:a16="http://schemas.microsoft.com/office/drawing/2014/main" val="3097166453"/>
                    </a:ext>
                  </a:extLst>
                </a:gridCol>
                <a:gridCol w="1841371">
                  <a:extLst>
                    <a:ext uri="{9D8B030D-6E8A-4147-A177-3AD203B41FA5}">
                      <a16:colId xmlns:a16="http://schemas.microsoft.com/office/drawing/2014/main" val="2209828279"/>
                    </a:ext>
                  </a:extLst>
                </a:gridCol>
                <a:gridCol w="696817">
                  <a:extLst>
                    <a:ext uri="{9D8B030D-6E8A-4147-A177-3AD203B41FA5}">
                      <a16:colId xmlns:a16="http://schemas.microsoft.com/office/drawing/2014/main" val="1416908955"/>
                    </a:ext>
                  </a:extLst>
                </a:gridCol>
                <a:gridCol w="1191160">
                  <a:extLst>
                    <a:ext uri="{9D8B030D-6E8A-4147-A177-3AD203B41FA5}">
                      <a16:colId xmlns:a16="http://schemas.microsoft.com/office/drawing/2014/main" val="429131382"/>
                    </a:ext>
                  </a:extLst>
                </a:gridCol>
              </a:tblGrid>
              <a:tr h="16274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Математическая вертикаль: 10-й класс: углублённый уровень: учебник по геометрии для физико-математических классов: в 2 частях;  1-е издание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>
                          <a:effectLst/>
                        </a:rPr>
                        <a:t>Часть 1: Волчкевич М.А.; под редакцией Ященко И.В. Часть 2:  Самсонов П.И., Шестаков С.А.; под редакцией Ященко И.В.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>
                          <a:effectLst/>
                        </a:rPr>
                        <a:t>До 31.08.2030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9316900"/>
                  </a:ext>
                </a:extLst>
              </a:tr>
              <a:tr h="12681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Математическая вертикаль: 11-й класс: углублённый уровень: учебник по геометрии для физико-математических классов: в 2 частях;  1-е издание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>
                          <a:effectLst/>
                        </a:rPr>
                        <a:t>Самсонов П.И., Шестаков С.А.; под редакцией Ященко И.В.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100" dirty="0">
                          <a:effectLst/>
                        </a:rPr>
                        <a:t>До 31.08.2030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27658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73272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83" y="61442"/>
            <a:ext cx="8478433" cy="673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7355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95470C-26A3-1C17-5CFA-730C10081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71864"/>
            <a:ext cx="8001000" cy="631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61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DF0300-A93A-1109-D42A-F30F5FD40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994" y="2252498"/>
            <a:ext cx="7964011" cy="235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0354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020" y="118600"/>
            <a:ext cx="8487960" cy="662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1362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9201" y="990600"/>
            <a:ext cx="7694063" cy="458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3041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На сайте  </a:t>
            </a:r>
            <a:r>
              <a:rPr lang="ru-RU" u="sng" dirty="0">
                <a:hlinkClick r:id="rId2"/>
              </a:rPr>
              <a:t>https://edsoo.ru/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 Разработаны и размещены в свободном доступе учебные пособия,</a:t>
            </a:r>
          </a:p>
          <a:p>
            <a:r>
              <a:rPr lang="ru-RU" dirty="0"/>
              <a:t>посвященные актуальным вопросам обновления предметного содержания по математике:</a:t>
            </a:r>
          </a:p>
          <a:p>
            <a:r>
              <a:rPr lang="ru-RU" dirty="0"/>
              <a:t>https://edsoo.ru/mr-matematika/ .</a:t>
            </a:r>
          </a:p>
          <a:p>
            <a:r>
              <a:rPr lang="ru-RU" dirty="0"/>
              <a:t>Положение о порядке ведения тетрадей по предметам и Положение о единых</a:t>
            </a:r>
          </a:p>
          <a:p>
            <a:r>
              <a:rPr lang="ru-RU" dirty="0"/>
              <a:t>требованиях к устной и письменной речи обучающихся: https://edsoo.ru/metodicheskie-</a:t>
            </a:r>
          </a:p>
          <a:p>
            <a:r>
              <a:rPr lang="ru-RU" dirty="0" err="1"/>
              <a:t>materialy</a:t>
            </a:r>
            <a:r>
              <a:rPr lang="ru-RU" dirty="0"/>
              <a:t>/</a:t>
            </a:r>
            <a:r>
              <a:rPr lang="ru-RU" dirty="0" err="1"/>
              <a:t>tipovoj-komplekt-dokumentov</a:t>
            </a:r>
            <a:r>
              <a:rPr lang="ru-RU" dirty="0"/>
              <a:t>/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81628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417" y="915337"/>
            <a:ext cx="7581631" cy="464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5327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DB8B91-4CFD-1ACD-540E-3D6745D26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Единое содержание образования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FB84264-1E9D-680C-9BEA-4E284CEF58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1904170"/>
            <a:ext cx="5328582" cy="403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7689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1F4E98-CE41-2303-F787-C9017F1F4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Материалы к урокам в режиме </a:t>
            </a:r>
            <a:br>
              <a:rPr lang="ru-RU" dirty="0"/>
            </a:br>
            <a:r>
              <a:rPr lang="ru-RU" dirty="0"/>
              <a:t>ЧС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B3AAA06-768C-1D7C-AEBD-552A3AD877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219204"/>
            <a:ext cx="8390997" cy="325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5556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39E7B-6319-4AAD-22EF-8099E215F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Технологические карты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D647C41-BE25-3012-775A-5DBBA850A6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6190" y="2490788"/>
            <a:ext cx="4279557" cy="344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819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BE558E-1200-24D9-56DE-4B95110F6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6250DA-CD2D-AACB-163D-2615E1145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72DEA3-C480-A8E1-CC0F-2CC37DB0A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637" y="457200"/>
            <a:ext cx="6798736" cy="618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947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526CF8-6AEE-9C8E-CA9B-50FE5D690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Тренажеры к урокам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9A07225-2DF7-635B-083F-D21E90D5DA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863" y="1828801"/>
            <a:ext cx="9139303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7750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781167-D01C-5EE4-0759-7765D8C5E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Планируемые изменения ЕГЭ профиль !!!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FD48985-0054-E388-E971-515708F57E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2208926"/>
            <a:ext cx="7391400" cy="413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240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D98DD9-88ED-EBAC-A6BA-50A3E03A88F7}"/>
              </a:ext>
            </a:extLst>
          </p:cNvPr>
          <p:cNvSpPr txBox="1"/>
          <p:nvPr/>
        </p:nvSpPr>
        <p:spPr>
          <a:xfrm>
            <a:off x="1752600" y="1828800"/>
            <a:ext cx="64770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уровень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образования, науки и молодежи №31 от 15.01.2025г. «Об утверждении Плана мероприятий («дорожной карты») по повышению качества математического и естественно-научного образования в 2025 году в Республике Крым»</a:t>
            </a:r>
          </a:p>
        </p:txBody>
      </p:sp>
    </p:spTree>
    <p:extLst>
      <p:ext uri="{BB962C8B-B14F-4D97-AF65-F5344CB8AC3E}">
        <p14:creationId xmlns:p14="http://schemas.microsoft.com/office/powerpoint/2010/main" val="31151075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BA6159-D9FF-590F-8F6C-8C8C9A68F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C5BB21-D7EB-DB4E-38B3-A67A5C7420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5BB181-764D-48C3-F279-FB8338014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652" y="2566867"/>
            <a:ext cx="8392696" cy="172426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2C9523-13A1-CBF9-FEB8-02C361328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9626" y="4212633"/>
            <a:ext cx="2629267" cy="225774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1D9F8E9-9CE5-91C6-A3B0-EAE19CB1BC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4905" y="922868"/>
            <a:ext cx="2306295" cy="129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4330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C5FC30-3D97-E289-F0A6-355193D98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811C034-B081-0568-BC3A-083E0277BC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320362" y="228600"/>
            <a:ext cx="10454962" cy="72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003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9265C7F-F18B-A75A-0AAE-0D3994B33E8A}"/>
              </a:ext>
            </a:extLst>
          </p:cNvPr>
          <p:cNvSpPr txBox="1"/>
          <p:nvPr/>
        </p:nvSpPr>
        <p:spPr>
          <a:xfrm>
            <a:off x="990600" y="1295400"/>
            <a:ext cx="900341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ВАЖНО! РУКОВОДИТЕЛЯМ МО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совместно с учителями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Комплексный План мероприятий по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 качества математического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 в МБОУ на 2026-2027 или перспективный до 2030 года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6918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028343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/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изменения обновленных изменения в ФРП и в ФООП 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2026/2027 учебном году изучение учебного предмета «Математика» осуществляется в соответствии с требованиями обновлённых ФГОС:</a:t>
            </a:r>
          </a:p>
          <a:p>
            <a:pPr indent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в 5–9 классах в соответствии с требованиями обновленного Федерального государственного образовательного стандарта основного общего образования (далее – обновленный ФГОС ООО); </a:t>
            </a:r>
          </a:p>
          <a:p>
            <a:pPr indent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в 10-11 классах в соответствии с требованиями обновленного Федерального государственного образовательного стандарта среднего общего образования с изменениями (далее – ФГОС СОО с изменениями, обновленный ФГОС СОО).</a:t>
            </a:r>
          </a:p>
        </p:txBody>
      </p:sp>
    </p:spTree>
    <p:extLst>
      <p:ext uri="{BB962C8B-B14F-4D97-AF65-F5344CB8AC3E}">
        <p14:creationId xmlns:p14="http://schemas.microsoft.com/office/powerpoint/2010/main" val="3005118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046" y="156706"/>
            <a:ext cx="8649907" cy="654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99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028343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Приказом Министерства просвещения Российской Федерации от 12 февраля 2025 года № 93 «О внесении изменения в подпункт 18.3.1 пункта 18.3 федерального государственного образовательного стандарта среднего общего образования, утверждённого приказом Министерства образования и науки Российской Федерации  от 17 мая 2012 года № 413» добавлен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агротехнологический профиль обучения на уровне СОО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ОО обеспечивает реализацию учебных планов одного или нескольких профилей обучения (агротехнологический, естественно-научный, гуманитарный, социально-экономический, технологический, универсальный)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49554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2530</TotalTime>
  <Words>2438</Words>
  <Application>Microsoft Office PowerPoint</Application>
  <PresentationFormat>Экран (4:3)</PresentationFormat>
  <Paragraphs>348</Paragraphs>
  <Slides>51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6" baseType="lpstr">
      <vt:lpstr>Arial</vt:lpstr>
      <vt:lpstr>Calibri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ФРП</vt:lpstr>
      <vt:lpstr>Презентация PowerPoint</vt:lpstr>
      <vt:lpstr>Презентация PowerPoint</vt:lpstr>
      <vt:lpstr>Презентация PowerPoint</vt:lpstr>
      <vt:lpstr>Презентация PowerPoint</vt:lpstr>
      <vt:lpstr>Деловая документация педагога</vt:lpstr>
      <vt:lpstr>КТП</vt:lpstr>
      <vt:lpstr>Презентация PowerPoint</vt:lpstr>
      <vt:lpstr>Презентация PowerPoint</vt:lpstr>
      <vt:lpstr>Презентация PowerPoint</vt:lpstr>
      <vt:lpstr>Презентация PowerPoint</vt:lpstr>
      <vt:lpstr>УМК</vt:lpstr>
      <vt:lpstr>УМК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10-11 классы</vt:lpstr>
      <vt:lpstr>10-11 БАЗОВЫЙ УРОВЕНЬ</vt:lpstr>
      <vt:lpstr>10-11 углубленный</vt:lpstr>
      <vt:lpstr>10-11 углубленный</vt:lpstr>
      <vt:lpstr>10-11 углубленный</vt:lpstr>
      <vt:lpstr>Презентация PowerPoint</vt:lpstr>
      <vt:lpstr>Презентация PowerPoint</vt:lpstr>
      <vt:lpstr>Презентация PowerPoint</vt:lpstr>
      <vt:lpstr>Презентация PowerPoint</vt:lpstr>
      <vt:lpstr> На сайте  https://edsoo.ru/</vt:lpstr>
      <vt:lpstr>Презентация PowerPoint</vt:lpstr>
      <vt:lpstr>Единое содержание образования</vt:lpstr>
      <vt:lpstr>Материалы к урокам в режиме  ЧС</vt:lpstr>
      <vt:lpstr>Технологические карты</vt:lpstr>
      <vt:lpstr>Презентация PowerPoint</vt:lpstr>
      <vt:lpstr>Тренажеры к урокам</vt:lpstr>
      <vt:lpstr>Планируемые изменения ЕГЭ профиль !!!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ПК-3</cp:lastModifiedBy>
  <cp:revision>123</cp:revision>
  <dcterms:created xsi:type="dcterms:W3CDTF">2020-08-22T18:08:53Z</dcterms:created>
  <dcterms:modified xsi:type="dcterms:W3CDTF">2026-08-26T05:39:06Z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2019-08-22T00:00:00Z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2020-08-22T00:00:00Z</vt:filetime>
  </property>
</Properties>
</file>