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9" r:id="rId4"/>
    <p:sldId id="280" r:id="rId5"/>
    <p:sldId id="281" r:id="rId6"/>
    <p:sldId id="285" r:id="rId7"/>
    <p:sldId id="283" r:id="rId8"/>
    <p:sldId id="260" r:id="rId9"/>
    <p:sldId id="259" r:id="rId10"/>
    <p:sldId id="271" r:id="rId11"/>
    <p:sldId id="269" r:id="rId12"/>
    <p:sldId id="272" r:id="rId13"/>
    <p:sldId id="268" r:id="rId14"/>
    <p:sldId id="273" r:id="rId15"/>
    <p:sldId id="274" r:id="rId16"/>
    <p:sldId id="275" r:id="rId17"/>
    <p:sldId id="266" r:id="rId18"/>
    <p:sldId id="278" r:id="rId19"/>
    <p:sldId id="276" r:id="rId20"/>
    <p:sldId id="265" r:id="rId21"/>
    <p:sldId id="267" r:id="rId22"/>
    <p:sldId id="282" r:id="rId23"/>
    <p:sldId id="28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81CDCD-36AD-4144-BD5A-694CD769D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341" y="5563310"/>
            <a:ext cx="6583557" cy="760697"/>
          </a:xfrm>
        </p:spPr>
        <p:txBody>
          <a:bodyPr/>
          <a:lstStyle/>
          <a:p>
            <a:r>
              <a:rPr lang="ru-RU" sz="2800" dirty="0" err="1">
                <a:solidFill>
                  <a:schemeClr val="tx1"/>
                </a:solidFill>
              </a:rPr>
              <a:t>Босько</a:t>
            </a:r>
            <a:r>
              <a:rPr lang="ru-RU" sz="2800" dirty="0">
                <a:solidFill>
                  <a:schemeClr val="tx1"/>
                </a:solidFill>
              </a:rPr>
              <a:t> Т.Ю.,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учитель русского языка и литературы МБОУ «Гвардейская школа №1»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37BCB4-F1B2-48EC-83C7-1A3111EBDD10}"/>
              </a:ext>
            </a:extLst>
          </p:cNvPr>
          <p:cNvSpPr/>
          <p:nvPr/>
        </p:nvSpPr>
        <p:spPr>
          <a:xfrm>
            <a:off x="3048000" y="1536174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800" cap="all" dirty="0">
                <a:solidFill>
                  <a:prstClr val="white"/>
                </a:solidFill>
                <a:ea typeface="+mj-ea"/>
                <a:cs typeface="+mj-cs"/>
              </a:rPr>
              <a:t>«Требования к современному уроку в рамках реализации ФГОС ООО»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7F721B1-E21B-45D7-9750-3D4F0D63D2DD}"/>
              </a:ext>
            </a:extLst>
          </p:cNvPr>
          <p:cNvSpPr/>
          <p:nvPr/>
        </p:nvSpPr>
        <p:spPr>
          <a:xfrm>
            <a:off x="1676400" y="2007071"/>
            <a:ext cx="746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«Требования к современному уроку в рамках реализации ФГОС»</a:t>
            </a:r>
          </a:p>
        </p:txBody>
      </p:sp>
    </p:spTree>
    <p:extLst>
      <p:ext uri="{BB962C8B-B14F-4D97-AF65-F5344CB8AC3E}">
        <p14:creationId xmlns:p14="http://schemas.microsoft.com/office/powerpoint/2010/main" val="2218097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A7EB7-DB13-474E-9CA4-A6372BA8B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текстов для формирования читательской грамотности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43211D-C7DF-46B8-9A72-A68C16125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767928" cy="4363303"/>
          </a:xfrm>
        </p:spPr>
        <p:txBody>
          <a:bodyPr>
            <a:normAutofit/>
          </a:bodyPr>
          <a:lstStyle/>
          <a:p>
            <a:r>
              <a:rPr lang="ru-RU" dirty="0"/>
              <a:t>— «сплошные тексты: 1) описание (художественное и техническое); 2) повествование (рассказ, репортаж); 3) объяснение (объяснительное сочинение, определение понятия, толкование слова, резюме/выводы, интерпретация); 4) аргументация (комментарий, обоснование); 5) инструкция (указание к выполнению работы; правила, законы).</a:t>
            </a:r>
          </a:p>
          <a:p>
            <a:r>
              <a:rPr lang="ru-RU" dirty="0"/>
              <a:t>— «</a:t>
            </a:r>
            <a:r>
              <a:rPr lang="ru-RU" dirty="0" err="1"/>
              <a:t>несплошные</a:t>
            </a:r>
            <a:r>
              <a:rPr lang="ru-RU" dirty="0"/>
              <a:t> тексты», которые содержат информационные единицы</a:t>
            </a:r>
          </a:p>
          <a:p>
            <a:pPr marL="0" indent="0">
              <a:buNone/>
            </a:pPr>
            <a:r>
              <a:rPr lang="ru-RU" dirty="0"/>
              <a:t>(таблицы, графики, диаграммы);</a:t>
            </a:r>
          </a:p>
          <a:p>
            <a:r>
              <a:rPr lang="ru-RU" dirty="0"/>
              <a:t>— «смешанные тексты», которые содержат вербальные и невербальные</a:t>
            </a:r>
          </a:p>
          <a:p>
            <a:pPr marL="0" indent="0">
              <a:buNone/>
            </a:pPr>
            <a:r>
              <a:rPr lang="ru-RU" dirty="0"/>
              <a:t>элементы;</a:t>
            </a:r>
          </a:p>
          <a:p>
            <a:r>
              <a:rPr lang="ru-RU" dirty="0"/>
              <a:t>— «составные тексты», они соединяют несколько текстов, различных не только по содержанию, но и по формату. </a:t>
            </a:r>
          </a:p>
        </p:txBody>
      </p:sp>
    </p:spTree>
    <p:extLst>
      <p:ext uri="{BB962C8B-B14F-4D97-AF65-F5344CB8AC3E}">
        <p14:creationId xmlns:p14="http://schemas.microsoft.com/office/powerpoint/2010/main" val="3891738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26896-A197-40EE-ACEA-8BA9EC6CB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Этапы формирования читательской грамотности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842AB8-1586-4485-844F-8F3FDE893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1. Обучение чтению: способность выбирать стратегию и тактику чтения в</a:t>
            </a:r>
          </a:p>
          <a:p>
            <a:pPr marL="0" indent="0">
              <a:buNone/>
            </a:pPr>
            <a:r>
              <a:rPr lang="ru-RU" dirty="0"/>
              <a:t>зависимости от цели чтения (гибкое чтение).</a:t>
            </a:r>
          </a:p>
          <a:p>
            <a:r>
              <a:rPr lang="ru-RU" dirty="0"/>
              <a:t>2. Развитие механизмов речи: умение делать эквивалентные замены, сжимать</a:t>
            </a:r>
          </a:p>
          <a:p>
            <a:pPr marL="0" indent="0">
              <a:buNone/>
            </a:pPr>
            <a:r>
              <a:rPr lang="ru-RU" dirty="0"/>
              <a:t>текст, предвидеть, предугадывать содержание текста.</a:t>
            </a:r>
          </a:p>
          <a:p>
            <a:r>
              <a:rPr lang="ru-RU" dirty="0"/>
              <a:t>3. Развитие устной и письменной речи:</a:t>
            </a:r>
          </a:p>
          <a:p>
            <a:r>
              <a:rPr lang="ru-RU" dirty="0"/>
              <a:t>— развитие орфоэпических навыков;</a:t>
            </a:r>
          </a:p>
          <a:p>
            <a:r>
              <a:rPr lang="ru-RU" dirty="0"/>
              <a:t>— работа по обогащению словарного запаса;</a:t>
            </a:r>
          </a:p>
          <a:p>
            <a:r>
              <a:rPr lang="ru-RU" dirty="0"/>
              <a:t>— развитие и совершенствование грамматического строя речи учащихся;</a:t>
            </a:r>
          </a:p>
          <a:p>
            <a:r>
              <a:rPr lang="ru-RU" dirty="0"/>
              <a:t>— развитие устной разговорной, учебно-научной, художественной речи;</a:t>
            </a:r>
          </a:p>
          <a:p>
            <a:r>
              <a:rPr lang="ru-RU" dirty="0"/>
              <a:t>— развитие письменной разговорной, учебно-научной, художественной речи. </a:t>
            </a:r>
          </a:p>
        </p:txBody>
      </p:sp>
    </p:spTree>
    <p:extLst>
      <p:ext uri="{BB962C8B-B14F-4D97-AF65-F5344CB8AC3E}">
        <p14:creationId xmlns:p14="http://schemas.microsoft.com/office/powerpoint/2010/main" val="396132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4B3BAA-E7A7-496C-A601-37D9F15E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207" y="609600"/>
            <a:ext cx="11213546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Примерные задания для формирования </a:t>
            </a:r>
            <a:br>
              <a:rPr lang="ru-RU" dirty="0"/>
            </a:br>
            <a:r>
              <a:rPr lang="ru-RU" dirty="0"/>
              <a:t>читательской грамотности</a:t>
            </a:r>
            <a:br>
              <a:rPr lang="ru-RU" dirty="0"/>
            </a:br>
            <a:r>
              <a:rPr lang="ru-RU" dirty="0"/>
              <a:t>5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BD0D77-A35E-4904-A051-4E11B616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98077"/>
            <a:ext cx="10277881" cy="4659924"/>
          </a:xfrm>
        </p:spPr>
        <p:txBody>
          <a:bodyPr>
            <a:normAutofit/>
          </a:bodyPr>
          <a:lstStyle/>
          <a:p>
            <a:r>
              <a:rPr lang="ru-RU" sz="2000" dirty="0"/>
              <a:t>Определить вид текста, его источник. Обосновать свое мнение.</a:t>
            </a:r>
          </a:p>
          <a:p>
            <a:r>
              <a:rPr lang="ru-RU" sz="2000" dirty="0"/>
              <a:t>Выделить основную мысль в тексте, резюмировать его идею.</a:t>
            </a:r>
          </a:p>
          <a:p>
            <a:r>
              <a:rPr lang="ru-RU" sz="2000" dirty="0"/>
              <a:t>Предложить или объяснить заголовок текста.</a:t>
            </a:r>
          </a:p>
          <a:p>
            <a:r>
              <a:rPr lang="ru-RU" sz="2000" dirty="0"/>
              <a:t>Ответить на вопросы словами из текста.</a:t>
            </a:r>
          </a:p>
          <a:p>
            <a:r>
              <a:rPr lang="ru-RU" sz="2000" dirty="0"/>
              <a:t>Составить вопросы по тексту.</a:t>
            </a:r>
          </a:p>
          <a:p>
            <a:r>
              <a:rPr lang="ru-RU" sz="2000" dirty="0"/>
              <a:t>Продолжить текст</a:t>
            </a:r>
          </a:p>
          <a:p>
            <a:r>
              <a:rPr lang="ru-RU" sz="2000" dirty="0"/>
              <a:t>Определить назначение текста, привести примеры жизненных ситуаций, в которых можно и нужно использовать информацию из текста. </a:t>
            </a:r>
          </a:p>
        </p:txBody>
      </p:sp>
    </p:spTree>
    <p:extLst>
      <p:ext uri="{BB962C8B-B14F-4D97-AF65-F5344CB8AC3E}">
        <p14:creationId xmlns:p14="http://schemas.microsoft.com/office/powerpoint/2010/main" val="1856581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97CA9-A565-4E3A-9F35-732FC210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3E4033-6B96-41E0-8087-F27FF46A4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27738"/>
            <a:ext cx="10981266" cy="3913625"/>
          </a:xfrm>
        </p:spPr>
        <p:txBody>
          <a:bodyPr>
            <a:normAutofit/>
          </a:bodyPr>
          <a:lstStyle/>
          <a:p>
            <a:r>
              <a:rPr lang="ru-RU" sz="2000" dirty="0"/>
              <a:t>Сформулировать проблему, поднятую в тексте.  Выделить информацию, которая имеет принципиальное значение для решения проблемы.</a:t>
            </a:r>
          </a:p>
          <a:p>
            <a:r>
              <a:rPr lang="ru-RU" sz="2000" dirty="0"/>
              <a:t>Отразить описанные в тексте факты и отношения между  ними в граф-схеме (кластере, таблице).</a:t>
            </a:r>
          </a:p>
          <a:p>
            <a:r>
              <a:rPr lang="ru-RU" sz="2000" dirty="0"/>
              <a:t>Вставить пропущенную в тексте информацию из таблицы, </a:t>
            </a:r>
            <a:r>
              <a:rPr lang="ru-RU" sz="2000" dirty="0" err="1"/>
              <a:t>графсхемы</a:t>
            </a:r>
            <a:r>
              <a:rPr lang="ru-RU" sz="2000" dirty="0"/>
              <a:t>, диаграммы (материалов Интернета)</a:t>
            </a:r>
          </a:p>
          <a:p>
            <a:r>
              <a:rPr lang="ru-RU" sz="2000" dirty="0"/>
              <a:t>Привести примеры жизненных ситуаций, в которых могут быть применены установленные пути и способы решения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720718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845C2-547F-48F3-8171-68C7D67FA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7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1AD37A-7091-4937-AF9C-6518A00C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784" y="1930400"/>
            <a:ext cx="11717215" cy="4318000"/>
          </a:xfrm>
        </p:spPr>
        <p:txBody>
          <a:bodyPr>
            <a:normAutofit/>
          </a:bodyPr>
          <a:lstStyle/>
          <a:p>
            <a:r>
              <a:rPr lang="ru-RU" dirty="0"/>
              <a:t>Выделить составные части в представленной информации, установить между ними взаимосвязи.</a:t>
            </a:r>
          </a:p>
          <a:p>
            <a:r>
              <a:rPr lang="ru-RU" dirty="0"/>
              <a:t>Сформулировать проблему на основе анализа представленной ситуации. </a:t>
            </a:r>
          </a:p>
          <a:p>
            <a:r>
              <a:rPr lang="ru-RU" dirty="0"/>
              <a:t>Определить область знаний, необходимую для решения данной проблемы.</a:t>
            </a:r>
          </a:p>
          <a:p>
            <a:r>
              <a:rPr lang="ru-RU" dirty="0"/>
              <a:t>Преобразовать информацию из одной знаковой системы в другую (текст в схему, таблицу, карту и наоборот).</a:t>
            </a:r>
          </a:p>
          <a:p>
            <a:r>
              <a:rPr lang="ru-RU" dirty="0"/>
              <a:t>Составить аннотацию, рекламу, презентацию.</a:t>
            </a:r>
          </a:p>
          <a:p>
            <a:r>
              <a:rPr lang="ru-RU" dirty="0"/>
              <a:t>Предложить варианты решения проблемы, обосновать их результативность с помощью конкретного предметного знания.</a:t>
            </a:r>
          </a:p>
          <a:p>
            <a:r>
              <a:rPr lang="ru-RU" dirty="0"/>
              <a:t>Привести примеры жизненных ситуаций, в которых опыт решения данных проблем позволит быть успешным, результативным.</a:t>
            </a:r>
          </a:p>
        </p:txBody>
      </p:sp>
    </p:spTree>
    <p:extLst>
      <p:ext uri="{BB962C8B-B14F-4D97-AF65-F5344CB8AC3E}">
        <p14:creationId xmlns:p14="http://schemas.microsoft.com/office/powerpoint/2010/main" val="1625421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47306-4E01-4CBD-A22D-C1AAD6C46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8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5F77BE-C2C4-4BB3-B9AC-0D7628483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Оценить качество представленной информации для решения личных, местных, национальных, глобальных проблемы.</a:t>
            </a:r>
          </a:p>
          <a:p>
            <a:r>
              <a:rPr lang="ru-RU" sz="2000" dirty="0"/>
              <a:t>Предложить пути и способы решения обозначенных проблем. </a:t>
            </a:r>
          </a:p>
          <a:p>
            <a:r>
              <a:rPr lang="ru-RU" sz="2000" dirty="0"/>
              <a:t>Оценить предложенные пути и способы решения проблем, выбрать и обосновать наиболее эффективные. </a:t>
            </a:r>
          </a:p>
        </p:txBody>
      </p:sp>
    </p:spTree>
    <p:extLst>
      <p:ext uri="{BB962C8B-B14F-4D97-AF65-F5344CB8AC3E}">
        <p14:creationId xmlns:p14="http://schemas.microsoft.com/office/powerpoint/2010/main" val="930713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D602AC-B346-4630-9AB1-5103FF0C4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9 класс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A541C0-79E4-43BE-BC89-D04739250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616" y="1930400"/>
            <a:ext cx="10424420" cy="4617010"/>
          </a:xfrm>
        </p:spPr>
        <p:txBody>
          <a:bodyPr>
            <a:normAutofit/>
          </a:bodyPr>
          <a:lstStyle/>
          <a:p>
            <a:r>
              <a:rPr lang="ru-RU" sz="2000" dirty="0"/>
              <a:t>Сформулировать проблему (проблемы) на основе анализа  ситуации. </a:t>
            </a:r>
          </a:p>
          <a:p>
            <a:r>
              <a:rPr lang="ru-RU" sz="2000" dirty="0"/>
              <a:t>Отобрать (назвать) необходимые ресурсы (знания) для решения проблемы.</a:t>
            </a:r>
          </a:p>
          <a:p>
            <a:r>
              <a:rPr lang="ru-RU" sz="2000" dirty="0"/>
              <a:t> Выбрать эффективные пути и способы решения проблемы.</a:t>
            </a:r>
          </a:p>
          <a:p>
            <a:r>
              <a:rPr lang="ru-RU" sz="2000" dirty="0"/>
              <a:t>Обосновать свой выбор. Доказать результативность и целесообразность выбранных способов деятельности. работа с текстами разных типов (в задаче представлены тексты научного, публицистического стилей);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60189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3B66F-F7CB-4FDD-84C1-F6338A7F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316522"/>
            <a:ext cx="8596668" cy="1320800"/>
          </a:xfrm>
        </p:spPr>
        <p:txBody>
          <a:bodyPr/>
          <a:lstStyle/>
          <a:p>
            <a:r>
              <a:rPr lang="ru-RU" dirty="0"/>
              <a:t>Формы домашних заданий (дифференцированных)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4A3968-2C65-4F62-88A6-30DA72317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0"/>
            <a:ext cx="10199774" cy="4611078"/>
          </a:xfrm>
        </p:spPr>
        <p:txBody>
          <a:bodyPr>
            <a:normAutofit/>
          </a:bodyPr>
          <a:lstStyle/>
          <a:p>
            <a:r>
              <a:rPr lang="ru-RU" sz="2000" dirty="0"/>
              <a:t>Работа с разными видами текстов: </a:t>
            </a:r>
          </a:p>
          <a:p>
            <a:pPr marL="0" indent="0">
              <a:buNone/>
            </a:pPr>
            <a:r>
              <a:rPr lang="ru-RU" sz="2000" dirty="0"/>
              <a:t>с упражнениями, текстами для чтения, табличной формы, в виде инфографики и графики, с кодовыми обозначениями, стрелками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Рассуждение на лингвистическую тему 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Проектная работа на лингвистическую тему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Редактирование текста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Пересказ с сохранением особенности стиля речи 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Создание текста определенного стиля речи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Составление текста по опорным словам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Выполнение работы по образцу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868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277CFA-E5D8-4C8B-BECF-32F06EA0A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Формы домашних заданий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7EADA5-2F8C-4601-9DDA-83E5BE10A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5919"/>
            <a:ext cx="8596668" cy="3880773"/>
          </a:xfrm>
        </p:spPr>
        <p:txBody>
          <a:bodyPr>
            <a:normAutofit/>
          </a:bodyPr>
          <a:lstStyle/>
          <a:p>
            <a:pPr lvl="0">
              <a:buClr>
                <a:srgbClr val="90C226"/>
              </a:buClr>
            </a:pPr>
            <a:r>
              <a:rPr lang="ru-RU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Описание иллюстрации, портрета, картины, фотографии (по выбору учащегося) </a:t>
            </a:r>
          </a:p>
          <a:p>
            <a:pPr lvl="0">
              <a:buClr>
                <a:srgbClr val="90C226"/>
              </a:buClr>
            </a:pPr>
            <a:r>
              <a:rPr lang="ru-RU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Создание заданий к тексту (по изучаемой теме)</a:t>
            </a:r>
          </a:p>
          <a:p>
            <a:pPr lvl="0">
              <a:buClr>
                <a:srgbClr val="90C226"/>
              </a:buClr>
            </a:pPr>
            <a:r>
              <a:rPr lang="ru-RU" sz="19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Создание коммуникативных и игровых ситуаций (диалогов, инсценировок)</a:t>
            </a:r>
          </a:p>
          <a:p>
            <a:pPr lvl="0">
              <a:buClr>
                <a:srgbClr val="90C226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Соотнесение деталей и общего смысла текста;</a:t>
            </a:r>
          </a:p>
          <a:p>
            <a:pPr lvl="0">
              <a:buClr>
                <a:srgbClr val="90C226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Создание словесного портрета;</a:t>
            </a:r>
          </a:p>
          <a:p>
            <a:pPr lvl="0">
              <a:buClr>
                <a:srgbClr val="90C226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Отбор и сохранение фрагментов текста  в памяти и соединение их в общую информационную картину;</a:t>
            </a:r>
          </a:p>
          <a:p>
            <a:pPr lvl="0">
              <a:buClr>
                <a:srgbClr val="90C226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Формулирование собственной точки зрения и ее обоснование; </a:t>
            </a:r>
          </a:p>
          <a:p>
            <a:pPr lvl="0">
              <a:buClr>
                <a:srgbClr val="90C226"/>
              </a:buClr>
            </a:pPr>
            <a:endParaRPr lang="ru-RU" sz="19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77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4BFC5-7686-46A2-A480-EA5E679E9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Формы домашних заданий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7795EF-6B90-4436-815A-4838C64DF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381066" cy="4444409"/>
          </a:xfrm>
        </p:spPr>
        <p:txBody>
          <a:bodyPr>
            <a:normAutofit/>
          </a:bodyPr>
          <a:lstStyle/>
          <a:p>
            <a:r>
              <a:rPr lang="ru-RU" dirty="0"/>
              <a:t>Поиск необходимой информации (ряд заданий ориентирован на поиск в тексте и вычленение определенных деталей и фактов);</a:t>
            </a:r>
          </a:p>
          <a:p>
            <a:r>
              <a:rPr lang="ru-RU" dirty="0"/>
              <a:t>Выборочный пересказ;</a:t>
            </a:r>
          </a:p>
          <a:p>
            <a:r>
              <a:rPr lang="ru-RU" dirty="0"/>
              <a:t>Интерпретация текста (задания, ориентированные на понимание общего содержания текста и отдельных его фрагментов);</a:t>
            </a:r>
          </a:p>
          <a:p>
            <a:pPr lvl="0">
              <a:buClr>
                <a:srgbClr val="90C226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Выявление разных точек зрения, в том числе и авторской;</a:t>
            </a:r>
            <a:endParaRPr lang="ru-RU" dirty="0"/>
          </a:p>
          <a:p>
            <a:r>
              <a:rPr lang="ru-RU" dirty="0"/>
              <a:t>Выявление точек зрения, содержащихся в тексте, их аргументация, сопоставление, сравнение;</a:t>
            </a:r>
          </a:p>
          <a:p>
            <a:r>
              <a:rPr lang="ru-RU" dirty="0"/>
              <a:t>Составление цитатной характеристики героя;</a:t>
            </a:r>
          </a:p>
          <a:p>
            <a:r>
              <a:rPr lang="ru-RU" dirty="0"/>
              <a:t>«Реконструкция» авторского замысла (изменение финала, создание «пропущенной главы»…)</a:t>
            </a:r>
          </a:p>
        </p:txBody>
      </p:sp>
    </p:spTree>
    <p:extLst>
      <p:ext uri="{BB962C8B-B14F-4D97-AF65-F5344CB8AC3E}">
        <p14:creationId xmlns:p14="http://schemas.microsoft.com/office/powerpoint/2010/main" val="2372148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385EDA-DF68-4BB6-9E8B-4C198579D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108" y="703384"/>
            <a:ext cx="10410092" cy="5812763"/>
          </a:xfrm>
        </p:spPr>
        <p:txBody>
          <a:bodyPr>
            <a:normAutofit/>
          </a:bodyPr>
          <a:lstStyle/>
          <a:p>
            <a:pPr indent="449580"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отличие от традиционного, 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современный урок – это, прежде всего урок, направленный на формирование и развитие универсальных учебных действий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(УУД). </a:t>
            </a:r>
          </a:p>
          <a:p>
            <a:pPr indent="449580" algn="just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/>
            <a:r>
              <a:rPr lang="ru-RU" sz="28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Аспекты современного урока:</a:t>
            </a:r>
          </a:p>
          <a:p>
            <a:pPr indent="449580"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 мотивационно – целеполагающий (цель урока должна быть конкретной и измеряемой)</a:t>
            </a:r>
          </a:p>
          <a:p>
            <a:pPr indent="449580"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 деятельностный  (решение проблем самими школьниками: учебная дискуссия, диалог,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видеообсуждение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деловые и ролевые игры, открытые вопросы, мозговой штурм… )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97772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9CCA8-1AD8-41C8-B57E-8E1E54D6A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74" y="242274"/>
            <a:ext cx="10770252" cy="2399687"/>
          </a:xfrm>
        </p:spPr>
        <p:txBody>
          <a:bodyPr>
            <a:noAutofit/>
          </a:bodyPr>
          <a:lstStyle/>
          <a:p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A6529B-BCF8-46F8-8C86-B21EAF56B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873" y="1600201"/>
            <a:ext cx="9365111" cy="4171464"/>
          </a:xfrm>
        </p:spPr>
        <p:txBody>
          <a:bodyPr>
            <a:normAutofit/>
          </a:bodyPr>
          <a:lstStyle/>
          <a:p>
            <a:r>
              <a:rPr lang="ru-RU" u="sng" dirty="0"/>
              <a:t>Получение информации из текстов СМИ </a:t>
            </a:r>
            <a:br>
              <a:rPr lang="ru-RU" u="sng" dirty="0"/>
            </a:br>
            <a:r>
              <a:rPr lang="ru-RU" dirty="0"/>
              <a:t>(данное задание помогает формировать у детей навыки поиска и оценки различной информации) </a:t>
            </a:r>
          </a:p>
          <a:p>
            <a:endParaRPr lang="ru-RU" u="sng" dirty="0"/>
          </a:p>
          <a:p>
            <a:endParaRPr lang="ru-RU" u="sng" dirty="0"/>
          </a:p>
          <a:p>
            <a:pPr marL="0" indent="0">
              <a:buNone/>
            </a:pPr>
            <a:r>
              <a:rPr lang="ru-RU" sz="2200" u="sng" dirty="0"/>
              <a:t>Например</a:t>
            </a:r>
            <a:r>
              <a:rPr lang="ru-RU" sz="2200" dirty="0"/>
              <a:t>: используя разнообразные материалы Интернета, составьте небольшую по объему характеристику Ю. А. Сенкевича. Постарайтесь отразить в ней не только важную информацию о его жизни, но и яркие особенности его характера.</a:t>
            </a:r>
          </a:p>
          <a:p>
            <a:pPr marL="0" indent="0">
              <a:buNone/>
            </a:pPr>
            <a:r>
              <a:rPr lang="ru-RU" sz="2200" dirty="0"/>
              <a:t>Это </a:t>
            </a:r>
            <a:r>
              <a:rPr lang="ru-RU" sz="2200" u="sng" dirty="0"/>
              <a:t>задание дается вместо привычного</a:t>
            </a:r>
            <a:r>
              <a:rPr lang="ru-RU" sz="2200" dirty="0"/>
              <a:t>: «Прочитайте текст... расскажите об особенностях этого человека...»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4F57442-92FD-4527-88DE-A20E9F488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97" y="586570"/>
            <a:ext cx="8779001" cy="14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626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4DABD4-2CFA-45EA-AFA9-7345E6CD1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Формы домашних заданий</a:t>
            </a:r>
            <a:br>
              <a:rPr lang="ru-RU" dirty="0"/>
            </a:br>
            <a:br>
              <a:rPr lang="ru-RU" dirty="0"/>
            </a:br>
            <a:r>
              <a:rPr lang="ru-RU" sz="3100" dirty="0"/>
              <a:t>Проектная и групповая работа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671EF3-6B41-457F-BD98-5435B4384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328529"/>
            <a:ext cx="9508657" cy="3712833"/>
          </a:xfrm>
        </p:spPr>
        <p:txBody>
          <a:bodyPr>
            <a:normAutofit/>
          </a:bodyPr>
          <a:lstStyle/>
          <a:p>
            <a:r>
              <a:rPr lang="ru-RU" dirty="0"/>
              <a:t>Исследовательская деятельность учеников (например, по региональным материалам)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Работа в группе предполагает поиск или даже создание дополнительных иллюстраций к тексту.</a:t>
            </a:r>
          </a:p>
          <a:p>
            <a:r>
              <a:rPr lang="ru-RU" dirty="0"/>
              <a:t>Напишите статью </a:t>
            </a:r>
          </a:p>
          <a:p>
            <a:r>
              <a:rPr lang="ru-RU" dirty="0"/>
              <a:t>Составьте «деформированный текст» (для обмена текстами на уроке и их исправления)</a:t>
            </a:r>
          </a:p>
          <a:p>
            <a:r>
              <a:rPr lang="ru-RU" dirty="0"/>
              <a:t>Составьте  (и оформите) памятку </a:t>
            </a:r>
          </a:p>
          <a:p>
            <a:r>
              <a:rPr lang="ru-RU" dirty="0"/>
              <a:t>Создайте рекламный буклет</a:t>
            </a:r>
          </a:p>
          <a:p>
            <a:r>
              <a:rPr lang="ru-RU" dirty="0"/>
              <a:t>Представьте свою работу одноклассникам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270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A1C24-AB5B-48E2-9469-C08FF0D3B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695" y="354419"/>
            <a:ext cx="10383389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Так что же представляет из себя современный урок, соответствующий требованиям ФГОС нового поколения?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DB43B4-4DC5-4A1B-BCED-2A674701E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014112" cy="4468811"/>
          </a:xfrm>
        </p:spPr>
        <p:txBody>
          <a:bodyPr>
            <a:normAutofit fontScale="92500"/>
          </a:bodyPr>
          <a:lstStyle/>
          <a:p>
            <a:r>
              <a:rPr lang="ru-RU" dirty="0"/>
              <a:t>•	урок с использованием техники (компьютер, диапроектор, интерактивная доска и т.п.);</a:t>
            </a:r>
          </a:p>
          <a:p>
            <a:r>
              <a:rPr lang="ru-RU" dirty="0"/>
              <a:t>•	урок, на котором осуществляется индивидуальный подход каждому ученику.</a:t>
            </a:r>
          </a:p>
          <a:p>
            <a:r>
              <a:rPr lang="ru-RU" dirty="0"/>
              <a:t>•	урок , содержащий разные виды деятельности.</a:t>
            </a:r>
          </a:p>
          <a:p>
            <a:r>
              <a:rPr lang="ru-RU" dirty="0"/>
              <a:t>•	урок , на котором ученику должно быть комфортно.</a:t>
            </a:r>
          </a:p>
          <a:p>
            <a:r>
              <a:rPr lang="ru-RU" dirty="0"/>
              <a:t>•	урок, на котором деятельность должна стимулировать развитие познавательной активности ученика.</a:t>
            </a:r>
          </a:p>
          <a:p>
            <a:r>
              <a:rPr lang="ru-RU" dirty="0"/>
              <a:t>•	современный урок развивает у детей креативное мышление.</a:t>
            </a:r>
          </a:p>
          <a:p>
            <a:r>
              <a:rPr lang="ru-RU" dirty="0"/>
              <a:t>•	современный урок воспитывает думающего ученика-интеллектуала.</a:t>
            </a:r>
          </a:p>
          <a:p>
            <a:r>
              <a:rPr lang="ru-RU" dirty="0"/>
              <a:t>•	урок предполагает сотрудничество, взаимопонимание, атмосферу радости и увлеченности.</a:t>
            </a:r>
          </a:p>
          <a:p>
            <a:r>
              <a:rPr lang="ru-RU" dirty="0"/>
              <a:t>* урок строится в рамках системно-деятельностного подхода</a:t>
            </a:r>
          </a:p>
          <a:p>
            <a:r>
              <a:rPr lang="ru-RU" b="1" dirty="0"/>
              <a:t>Урок – клеточка педагогического процесса. Если не вся, то значительная часть педагогики концентрируется в уроке.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022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01BD03-2771-40CF-9085-850105450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5232" y="2884967"/>
            <a:ext cx="8596668" cy="1320800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6290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773F8-58AC-455C-A115-00BC6FB88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Концепция ФГОС  определяет следующую систему требований к уроку: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99A77-6018-49D2-B302-8D217BB18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58462"/>
            <a:ext cx="10084451" cy="5099537"/>
          </a:xfrm>
        </p:spPr>
        <p:txBody>
          <a:bodyPr>
            <a:normAutofit lnSpcReduction="10000"/>
          </a:bodyPr>
          <a:lstStyle/>
          <a:p>
            <a:r>
              <a:rPr lang="ru-RU" sz="1900" dirty="0"/>
              <a:t>1. </a:t>
            </a:r>
            <a:r>
              <a:rPr lang="ru-RU" sz="1900" u="sng" dirty="0">
                <a:solidFill>
                  <a:srgbClr val="FF0000"/>
                </a:solidFill>
              </a:rPr>
              <a:t>Целеполагание</a:t>
            </a:r>
            <a:r>
              <a:rPr lang="ru-RU" sz="1900" dirty="0"/>
              <a:t>. Перед обучающимися должны быть поставлены конкретные, достижимые, понятные, диагностируемые цели. Обучающиеся должны знать, какие конкретно знания и умения (способы деятельности) они освоят в процессе деятельности на уроке.</a:t>
            </a:r>
          </a:p>
          <a:p>
            <a:r>
              <a:rPr lang="ru-RU" sz="1900" dirty="0"/>
              <a:t>2</a:t>
            </a:r>
            <a:r>
              <a:rPr lang="ru-RU" sz="1900" u="sng" dirty="0">
                <a:solidFill>
                  <a:srgbClr val="FF0000"/>
                </a:solidFill>
              </a:rPr>
              <a:t>. Мотивация</a:t>
            </a:r>
            <a:r>
              <a:rPr lang="ru-RU" sz="1900" dirty="0"/>
              <a:t>. Учитель должен сформировать интерес (как самый действенный мотив) как к процессу учебной деятельности, так и к достижению конечного результата. Эффективными мотивами являются решение актуальной проблемы, практическая направленность содержания, краеведческая составляющая содержания.</a:t>
            </a:r>
          </a:p>
          <a:p>
            <a:r>
              <a:rPr lang="ru-RU" sz="1900" dirty="0"/>
              <a:t>3. </a:t>
            </a:r>
            <a:r>
              <a:rPr lang="ru-RU" sz="1900" u="sng" dirty="0">
                <a:solidFill>
                  <a:srgbClr val="FF0000"/>
                </a:solidFill>
              </a:rPr>
              <a:t>Практическая значимость </a:t>
            </a:r>
            <a:r>
              <a:rPr lang="ru-RU" sz="1900" dirty="0"/>
              <a:t>знаний и способов деятельности. Учитель должен показать обучающимся возможности применения осваиваемых знаний и умений в их практической деятельности.</a:t>
            </a:r>
          </a:p>
          <a:p>
            <a:r>
              <a:rPr lang="ru-RU" sz="1900" dirty="0"/>
              <a:t>4. </a:t>
            </a:r>
            <a:r>
              <a:rPr lang="ru-RU" sz="1900" u="sng" dirty="0">
                <a:solidFill>
                  <a:srgbClr val="FF0000"/>
                </a:solidFill>
              </a:rPr>
              <a:t>Отбор содержания</a:t>
            </a:r>
            <a:r>
              <a:rPr lang="ru-RU" sz="1900" dirty="0"/>
              <a:t>. Это значит, что на уроке должны быть качественно отработаны планируемые результаты урока, определенные программой. Только эти знания могут быть подвергнуты контролю. Вся остальная информация может носить вспомогательный характер и не создавать пере-грузок.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6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15EEB0-D0D1-4DF0-A314-2C3886E8B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242" y="312616"/>
            <a:ext cx="10823004" cy="6545383"/>
          </a:xfrm>
        </p:spPr>
        <p:txBody>
          <a:bodyPr>
            <a:normAutofit/>
          </a:bodyPr>
          <a:lstStyle/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5. </a:t>
            </a:r>
            <a:r>
              <a:rPr lang="ru-RU" sz="2000" u="sng" dirty="0" err="1">
                <a:solidFill>
                  <a:srgbClr val="FF0000"/>
                </a:solidFill>
              </a:rPr>
              <a:t>Интегративность</a:t>
            </a:r>
            <a:r>
              <a:rPr lang="ru-RU" sz="2000" u="sng" dirty="0">
                <a:solidFill>
                  <a:srgbClr val="FF0000"/>
                </a:solidFill>
              </a:rPr>
              <a:t> знаний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отработка метапредметных универсальных способов образовательной деятельности.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6. Построение каждого </a:t>
            </a:r>
            <a:r>
              <a:rPr lang="ru-RU" sz="2000" u="sng" dirty="0">
                <a:solidFill>
                  <a:srgbClr val="FF0000"/>
                </a:solidFill>
              </a:rPr>
              <a:t>этапа урока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по схеме: постановка учебного задания – деятельность обучающихся по его выполнению – подведение итога деятельности – контроль процесса и степени выполнения – рефлексия.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7. Необходимо использование разнообразных эффективных приемов организации результативной образовательной деятельности обучающихся с </a:t>
            </a:r>
            <a:r>
              <a:rPr lang="ru-RU" sz="2000" u="sng" dirty="0">
                <a:solidFill>
                  <a:srgbClr val="FF0000"/>
                </a:solidFill>
              </a:rPr>
              <a:t>учетом их возрастных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и </a:t>
            </a:r>
            <a:r>
              <a:rPr lang="ru-RU" sz="2000" u="sng" dirty="0">
                <a:solidFill>
                  <a:srgbClr val="FF0000"/>
                </a:solidFill>
              </a:rPr>
              <a:t>индивидуальных особенностей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Основная задача учителя – создать условия, инициирующие деятельность обучающихся посредством учебных заданий.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8. Подведение итогов каждого этапа урока обучающимися, </a:t>
            </a:r>
            <a:r>
              <a:rPr lang="ru-RU" sz="2000" u="sng" dirty="0">
                <a:solidFill>
                  <a:srgbClr val="FF0000"/>
                </a:solidFill>
              </a:rPr>
              <a:t>наличие обратной связи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на каждом этапе урока. Это значит, что выполнение каждого учебного задания должно быть подвергнуто контролю учителя с целью обеспечения текущей коррекции процесса учения каждого обучающегося (а не только образовательного результата).</a:t>
            </a:r>
          </a:p>
          <a:p>
            <a:pPr lvl="0">
              <a:buClr>
                <a:srgbClr val="90C226"/>
              </a:buClr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9. Наличие </a:t>
            </a:r>
            <a:r>
              <a:rPr lang="ru-RU" sz="2000" u="sng" dirty="0">
                <a:solidFill>
                  <a:srgbClr val="FF0000"/>
                </a:solidFill>
              </a:rPr>
              <a:t>блоков самостоятельного получения знаний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обучающимися в процессе учебно-познавательной деятельности с различными источниками информации, среди которых ведущее место принадлежит ресурсам сети Интернет.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66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C73E85-217A-44DB-8F3B-CE630E87D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0631"/>
            <a:ext cx="9046958" cy="6013938"/>
          </a:xfrm>
        </p:spPr>
        <p:txBody>
          <a:bodyPr>
            <a:normAutofit/>
          </a:bodyPr>
          <a:lstStyle/>
          <a:p>
            <a:r>
              <a:rPr lang="ru-RU" dirty="0"/>
              <a:t>10. Организация </a:t>
            </a:r>
            <a:r>
              <a:rPr lang="ru-RU" u="sng" dirty="0">
                <a:solidFill>
                  <a:srgbClr val="FF0000"/>
                </a:solidFill>
              </a:rPr>
              <a:t>парной или групповой работы</a:t>
            </a:r>
            <a:r>
              <a:rPr lang="ru-RU" dirty="0"/>
              <a:t>, позволяющей каждому ученику развивать коммуникативные компетенции и осваивать нормы работы в коллективе.</a:t>
            </a:r>
          </a:p>
          <a:p>
            <a:r>
              <a:rPr lang="ru-RU" dirty="0"/>
              <a:t>11. Использование системы </a:t>
            </a:r>
            <a:r>
              <a:rPr lang="ru-RU" u="sng" dirty="0">
                <a:solidFill>
                  <a:srgbClr val="FF0000"/>
                </a:solidFill>
              </a:rPr>
              <a:t>самоконтроля и взаимоконтроля </a:t>
            </a:r>
            <a:r>
              <a:rPr lang="ru-RU" dirty="0"/>
              <a:t>как средств рефлексии и формирования ответственности за результаты своей деятельности.</a:t>
            </a:r>
          </a:p>
          <a:p>
            <a:r>
              <a:rPr lang="ru-RU" dirty="0"/>
              <a:t>12. </a:t>
            </a:r>
            <a:r>
              <a:rPr lang="ru-RU" u="sng" dirty="0">
                <a:solidFill>
                  <a:srgbClr val="FF0000"/>
                </a:solidFill>
              </a:rPr>
              <a:t>Рефлексия</a:t>
            </a:r>
            <a:r>
              <a:rPr lang="ru-RU" dirty="0"/>
              <a:t> как осознание себя в процессе деятельности.</a:t>
            </a:r>
          </a:p>
          <a:p>
            <a:r>
              <a:rPr lang="ru-RU" dirty="0"/>
              <a:t>13. Качественная положительная </a:t>
            </a:r>
            <a:r>
              <a:rPr lang="ru-RU" u="sng" dirty="0">
                <a:solidFill>
                  <a:srgbClr val="FF0000"/>
                </a:solidFill>
              </a:rPr>
              <a:t>оценка</a:t>
            </a:r>
            <a:r>
              <a:rPr lang="ru-RU" dirty="0"/>
              <a:t> деятельности обучающихся, способствующая формированию положительной учебной мотивации.</a:t>
            </a:r>
          </a:p>
          <a:p>
            <a:r>
              <a:rPr lang="ru-RU" dirty="0"/>
              <a:t>14. </a:t>
            </a:r>
            <a:r>
              <a:rPr lang="ru-RU" dirty="0" err="1"/>
              <a:t>Минимализация</a:t>
            </a:r>
            <a:r>
              <a:rPr lang="ru-RU" dirty="0"/>
              <a:t> и вариативность </a:t>
            </a:r>
            <a:r>
              <a:rPr lang="ru-RU" u="sng" dirty="0">
                <a:solidFill>
                  <a:srgbClr val="FF0000"/>
                </a:solidFill>
              </a:rPr>
              <a:t>домашнего задания</a:t>
            </a:r>
            <a:r>
              <a:rPr lang="ru-RU" dirty="0"/>
              <a:t>. Домашнее задание должно охватывать только содержание знаний и способов деятельности, определенных образовательным стандартом (образовательной программой); содержать возможность выбора заданий как по форме, так и по содержанию, с учетом индивидуальных особенностей, потребностей и предпочтений обучающихся.</a:t>
            </a:r>
          </a:p>
          <a:p>
            <a:r>
              <a:rPr lang="ru-RU" dirty="0"/>
              <a:t>15. Организация </a:t>
            </a:r>
            <a:r>
              <a:rPr lang="ru-RU" u="sng" dirty="0">
                <a:solidFill>
                  <a:srgbClr val="FF0000"/>
                </a:solidFill>
              </a:rPr>
              <a:t>психологического комфорта </a:t>
            </a:r>
            <a:r>
              <a:rPr lang="ru-RU" dirty="0"/>
              <a:t>и условий </a:t>
            </a:r>
            <a:r>
              <a:rPr lang="ru-RU" dirty="0" err="1"/>
              <a:t>здоровьесбережения</a:t>
            </a:r>
            <a:r>
              <a:rPr lang="ru-RU" dirty="0"/>
              <a:t> на уроке.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78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BE0EDB-6B31-45C1-A47C-0980ADA5D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087" y="1123096"/>
            <a:ext cx="8596668" cy="3880773"/>
          </a:xfrm>
        </p:spPr>
        <p:txBody>
          <a:bodyPr/>
          <a:lstStyle/>
          <a:p>
            <a:r>
              <a:rPr lang="ru-RU" dirty="0"/>
              <a:t>Большая часть урока должна </a:t>
            </a:r>
            <a:r>
              <a:rPr lang="ru-RU" b="1" dirty="0"/>
              <a:t>отводиться </a:t>
            </a:r>
            <a:r>
              <a:rPr lang="ru-RU" sz="2000" b="1" dirty="0"/>
              <a:t>самостоятельной работе </a:t>
            </a:r>
            <a:r>
              <a:rPr lang="ru-RU" dirty="0"/>
              <a:t>учащихся. </a:t>
            </a:r>
          </a:p>
          <a:p>
            <a:r>
              <a:rPr lang="ru-RU" dirty="0"/>
              <a:t>Но для её выполнения учитель должен грамотно сконструировать урок. Для успешной самостоятельной работы учитель обязан </a:t>
            </a:r>
          </a:p>
          <a:p>
            <a:r>
              <a:rPr lang="ru-RU" dirty="0"/>
              <a:t>дать подробную инструкцию,</a:t>
            </a:r>
          </a:p>
          <a:p>
            <a:r>
              <a:rPr lang="ru-RU" dirty="0"/>
              <a:t> задать пошаговый алгоритм в виде опорного конспекта, </a:t>
            </a:r>
          </a:p>
          <a:p>
            <a:r>
              <a:rPr lang="ru-RU" dirty="0"/>
              <a:t>показать образец решения, </a:t>
            </a:r>
          </a:p>
          <a:p>
            <a:r>
              <a:rPr lang="ru-RU" dirty="0"/>
              <a:t>несколько раз повторить, т. е обеспечить ребёнку усвоение.</a:t>
            </a:r>
          </a:p>
          <a:p>
            <a:r>
              <a:rPr lang="ru-RU" b="1" dirty="0"/>
              <a:t> «Мало дать задание, надо дать ориентировку его выполнения» </a:t>
            </a:r>
          </a:p>
          <a:p>
            <a:r>
              <a:rPr lang="ru-RU" b="1" dirty="0"/>
              <a:t>                                                                                 (П.Я. Гальперин). </a:t>
            </a:r>
          </a:p>
        </p:txBody>
      </p:sp>
    </p:spTree>
    <p:extLst>
      <p:ext uri="{BB962C8B-B14F-4D97-AF65-F5344CB8AC3E}">
        <p14:creationId xmlns:p14="http://schemas.microsoft.com/office/powerpoint/2010/main" val="58593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CDECB5-67B8-4058-900A-8FFD9AC8C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методики современного урока актуальными являются: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74C357-2F86-4ACB-AC4B-D7159C285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	</a:t>
            </a:r>
            <a:r>
              <a:rPr lang="ru-RU" sz="2000" dirty="0"/>
              <a:t>практическая ориентированность;</a:t>
            </a:r>
          </a:p>
          <a:p>
            <a:r>
              <a:rPr lang="ru-RU" sz="2000" dirty="0"/>
              <a:t>2.	достижение результатов на предметном и метапредметном уровне;</a:t>
            </a:r>
          </a:p>
          <a:p>
            <a:r>
              <a:rPr lang="ru-RU" sz="2000" dirty="0"/>
              <a:t>3.	направленность на формирование различных способов деятельности;</a:t>
            </a:r>
          </a:p>
          <a:p>
            <a:r>
              <a:rPr lang="ru-RU" sz="2000" dirty="0"/>
              <a:t>4.	формирование функциональной грамотности;</a:t>
            </a:r>
          </a:p>
          <a:p>
            <a:r>
              <a:rPr lang="ru-RU" sz="2000" dirty="0"/>
              <a:t>5.	компетентностный подход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03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37D3F-CFA8-423F-9EDB-0F60266E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080437"/>
          </a:xfrm>
        </p:spPr>
        <p:txBody>
          <a:bodyPr>
            <a:noAutofit/>
          </a:bodyPr>
          <a:lstStyle/>
          <a:p>
            <a:r>
              <a:rPr lang="ru-RU" sz="2000" u="sng" dirty="0">
                <a:solidFill>
                  <a:schemeClr val="tx1"/>
                </a:solidFill>
              </a:rPr>
              <a:t>Функциональная грамотность </a:t>
            </a:r>
            <a:r>
              <a:rPr lang="ru-RU" sz="2000" dirty="0">
                <a:solidFill>
                  <a:schemeClr val="tx1"/>
                </a:solidFill>
              </a:rPr>
              <a:t>– это способность человека использовать навыки чтения и письма в условиях его взаимодействия с социумом, то есть это тот уровень грамотности, который дает человеку возможность вступать в отношения с внешней средой и максимально быстро адаптироваться и функционировать в ней 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99A1E8-C406-435F-960C-5D30C5D96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396" y="3429000"/>
            <a:ext cx="8596668" cy="3880773"/>
          </a:xfrm>
        </p:spPr>
        <p:txBody>
          <a:bodyPr/>
          <a:lstStyle/>
          <a:p>
            <a:r>
              <a:rPr lang="ru-RU" dirty="0"/>
              <a:t>Формирование функционально грамотных людей – одна из важнейших задач современной школы.</a:t>
            </a:r>
          </a:p>
          <a:p>
            <a:endParaRPr lang="ru-RU" dirty="0"/>
          </a:p>
          <a:p>
            <a:r>
              <a:rPr lang="ru-RU" dirty="0"/>
              <a:t>Установлено, что наличие определённого уровня функциональной грамотности является  предпосылкой развития ключевых компетентностей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10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13136-7A63-43AD-B487-6D98C29E9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996528" cy="1320800"/>
          </a:xfrm>
        </p:spPr>
        <p:txBody>
          <a:bodyPr>
            <a:normAutofit/>
          </a:bodyPr>
          <a:lstStyle/>
          <a:p>
            <a:r>
              <a:rPr lang="ru-RU" dirty="0"/>
              <a:t>Задачи задания при формировании функциональной (читательской) грамотности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7C91DD-DF3C-4F7A-B0BE-7C1E5329C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Для полного понимания текста необходимы умения </a:t>
            </a:r>
          </a:p>
          <a:p>
            <a:r>
              <a:rPr lang="ru-RU" sz="2400" dirty="0"/>
              <a:t>найти нужную информацию </a:t>
            </a:r>
          </a:p>
          <a:p>
            <a:r>
              <a:rPr lang="ru-RU" sz="2400" dirty="0"/>
              <a:t>извлечь ее из общего контекста, </a:t>
            </a:r>
          </a:p>
          <a:p>
            <a:r>
              <a:rPr lang="ru-RU" sz="2400" dirty="0"/>
              <a:t>сформулировать общее понимание текста </a:t>
            </a:r>
          </a:p>
          <a:p>
            <a:r>
              <a:rPr lang="ru-RU" sz="2400" dirty="0"/>
              <a:t>представить собственную точку зрения о содержании и форме текстового сообщения. </a:t>
            </a:r>
          </a:p>
        </p:txBody>
      </p:sp>
    </p:spTree>
    <p:extLst>
      <p:ext uri="{BB962C8B-B14F-4D97-AF65-F5344CB8AC3E}">
        <p14:creationId xmlns:p14="http://schemas.microsoft.com/office/powerpoint/2010/main" val="230763831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323</TotalTime>
  <Words>1449</Words>
  <Application>Microsoft Office PowerPoint</Application>
  <PresentationFormat>Широкоэкранный</PresentationFormat>
  <Paragraphs>152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Trebuchet MS</vt:lpstr>
      <vt:lpstr>Wingdings 3</vt:lpstr>
      <vt:lpstr>Аспект</vt:lpstr>
      <vt:lpstr>Босько Т.Ю.,  учитель русского языка и литературы МБОУ «Гвардейская школа №1»</vt:lpstr>
      <vt:lpstr>Презентация PowerPoint</vt:lpstr>
      <vt:lpstr>Концепция ФГОС  определяет следующую систему требований к уроку: </vt:lpstr>
      <vt:lpstr>Презентация PowerPoint</vt:lpstr>
      <vt:lpstr>Презентация PowerPoint</vt:lpstr>
      <vt:lpstr>Презентация PowerPoint</vt:lpstr>
      <vt:lpstr>Для методики современного урока актуальными являются: </vt:lpstr>
      <vt:lpstr>Функциональная грамотность – это способность человека использовать навыки чтения и письма в условиях его взаимодействия с социумом, то есть это тот уровень грамотности, который дает человеку возможность вступать в отношения с внешней средой и максимально быстро адаптироваться и функционировать в ней .</vt:lpstr>
      <vt:lpstr>Задачи задания при формировании функциональной (читательской) грамотности</vt:lpstr>
      <vt:lpstr>Виды текстов для формирования читательской грамотности</vt:lpstr>
      <vt:lpstr>Этапы формирования читательской грамотности </vt:lpstr>
      <vt:lpstr>Примерные задания для формирования  читательской грамотности 5 класс</vt:lpstr>
      <vt:lpstr>6 класс</vt:lpstr>
      <vt:lpstr>7 класс</vt:lpstr>
      <vt:lpstr>8 класс</vt:lpstr>
      <vt:lpstr>9 класс</vt:lpstr>
      <vt:lpstr>Формы домашних заданий (дифференцированных)</vt:lpstr>
      <vt:lpstr>Формы домашних заданий</vt:lpstr>
      <vt:lpstr>Формы домашних заданий</vt:lpstr>
      <vt:lpstr>  </vt:lpstr>
      <vt:lpstr>Формы домашних заданий  Проектная и групповая работа  </vt:lpstr>
      <vt:lpstr>Так что же представляет из себя современный урок, соответствующий требованиям ФГОС нового поколения?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Босько Т.Ю.,  учитель русского языка и литературы МБОУ «Гвардейская школа №1»</dc:title>
  <dc:creator>Пользователь Windows</dc:creator>
  <cp:lastModifiedBy>Пользователь Windows</cp:lastModifiedBy>
  <cp:revision>29</cp:revision>
  <dcterms:created xsi:type="dcterms:W3CDTF">2022-03-10T20:39:19Z</dcterms:created>
  <dcterms:modified xsi:type="dcterms:W3CDTF">2022-10-11T17:56:18Z</dcterms:modified>
</cp:coreProperties>
</file>