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91" r:id="rId7"/>
    <p:sldId id="262" r:id="rId8"/>
    <p:sldId id="296" r:id="rId9"/>
    <p:sldId id="263" r:id="rId10"/>
    <p:sldId id="264" r:id="rId11"/>
    <p:sldId id="265" r:id="rId12"/>
    <p:sldId id="266" r:id="rId13"/>
    <p:sldId id="267" r:id="rId14"/>
    <p:sldId id="285" r:id="rId15"/>
    <p:sldId id="286" r:id="rId16"/>
    <p:sldId id="269" r:id="rId17"/>
    <p:sldId id="299" r:id="rId18"/>
    <p:sldId id="270" r:id="rId19"/>
    <p:sldId id="271" r:id="rId20"/>
    <p:sldId id="298" r:id="rId21"/>
    <p:sldId id="297" r:id="rId22"/>
    <p:sldId id="278" r:id="rId23"/>
    <p:sldId id="279" r:id="rId24"/>
    <p:sldId id="294" r:id="rId25"/>
    <p:sldId id="295" r:id="rId26"/>
    <p:sldId id="292" r:id="rId27"/>
    <p:sldId id="293" r:id="rId28"/>
    <p:sldId id="28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CA7C"/>
    <a:srgbClr val="E6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574" y="-7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16" name="Номер слайда 15"/>
          <p:cNvSpPr>
            <a:spLocks noGrp="1"/>
          </p:cNvSpPr>
          <p:nvPr>
            <p:ph type="sldNum" sz="quarter" idx="11"/>
          </p:nvPr>
        </p:nvSpPr>
        <p:spPr/>
        <p:txBody>
          <a:bodyPr/>
          <a:lstStyle/>
          <a:p>
            <a:fld id="{D2E57653-3E58-4892-A7ED-712530ACC680}" type="slidenum">
              <a:rPr kumimoji="0" lang="en-US" smtClean="0"/>
              <a:pPr eaLnBrk="1" latinLnBrk="0" hangingPunct="1"/>
              <a:t>‹#›</a:t>
            </a:fld>
            <a:endParaRPr kumimoji="0" lang="en-US"/>
          </a:p>
        </p:txBody>
      </p:sp>
      <p:sp>
        <p:nvSpPr>
          <p:cNvPr id="17" name="Нижний колонтитул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507EF-6AFB-408B-A093-C9A425EF75E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507EF-6AFB-408B-A093-C9A425EF75E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12/17/2020</a:t>
            </a:fld>
            <a:endParaRPr lang="en-US"/>
          </a:p>
        </p:txBody>
      </p:sp>
      <p:sp>
        <p:nvSpPr>
          <p:cNvPr id="15" name="Номер слайда 14"/>
          <p:cNvSpPr>
            <a:spLocks noGrp="1"/>
          </p:cNvSpPr>
          <p:nvPr>
            <p:ph type="sldNum" sz="quarter" idx="15"/>
          </p:nvPr>
        </p:nvSpPr>
        <p:spPr/>
        <p:txBody>
          <a:bodyPr/>
          <a:lstStyle>
            <a:lvl1pPr algn="ctr">
              <a:defRPr/>
            </a:lvl1pPr>
          </a:lstStyle>
          <a:p>
            <a:fld id="{D2E57653-3E58-4892-A7ED-712530ACC680}" type="slidenum">
              <a:rPr kumimoji="0" lang="en-US" smtClean="0"/>
              <a:pPr eaLnBrk="1" latinLnBrk="0" hangingPunct="1"/>
              <a:t>‹#›</a:t>
            </a:fld>
            <a:endParaRPr kumimoji="0" lang="en-US"/>
          </a:p>
        </p:txBody>
      </p:sp>
      <p:sp>
        <p:nvSpPr>
          <p:cNvPr id="16" name="Нижний колонтитул 15"/>
          <p:cNvSpPr>
            <a:spLocks noGrp="1"/>
          </p:cNvSpPr>
          <p:nvPr>
            <p:ph type="ftr" sz="quarter" idx="16"/>
          </p:nvPr>
        </p:nvSpPr>
        <p:spPr/>
        <p:txBody>
          <a:bodyPr/>
          <a:lstStyle/>
          <a:p>
            <a:endParaRPr kumimoji="0"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2507EF-6AFB-408B-A093-C9A425EF75E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2507EF-6AFB-408B-A093-C9A425EF75E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C2507EF-6AFB-408B-A093-C9A425EF75E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2507EF-6AFB-408B-A093-C9A425EF75E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2507EF-6AFB-408B-A093-C9A425EF75E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C58DBBF-82D3-409C-B204-C4993B3E61B5}" type="datetimeFigureOut">
              <a:rPr lang="ru-RU" smtClean="0"/>
              <a:pPr/>
              <a:t>17.12.2020</a:t>
            </a:fld>
            <a:endParaRPr lang="ru-RU"/>
          </a:p>
        </p:txBody>
      </p:sp>
      <p:sp>
        <p:nvSpPr>
          <p:cNvPr id="9" name="Номер слайда 8"/>
          <p:cNvSpPr>
            <a:spLocks noGrp="1"/>
          </p:cNvSpPr>
          <p:nvPr>
            <p:ph type="sldNum" sz="quarter" idx="15"/>
          </p:nvPr>
        </p:nvSpPr>
        <p:spPr/>
        <p:txBody>
          <a:bodyPr/>
          <a:lstStyle/>
          <a:p>
            <a:fld id="{EC2507EF-6AFB-408B-A093-C9A425EF75E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C58DBBF-82D3-409C-B204-C4993B3E61B5}" type="datetimeFigureOut">
              <a:rPr lang="ru-RU" smtClean="0"/>
              <a:pPr/>
              <a:t>17.12.2020</a:t>
            </a:fld>
            <a:endParaRPr lang="ru-RU"/>
          </a:p>
        </p:txBody>
      </p:sp>
      <p:sp>
        <p:nvSpPr>
          <p:cNvPr id="9" name="Номер слайда 8"/>
          <p:cNvSpPr>
            <a:spLocks noGrp="1"/>
          </p:cNvSpPr>
          <p:nvPr>
            <p:ph type="sldNum" sz="quarter" idx="11"/>
          </p:nvPr>
        </p:nvSpPr>
        <p:spPr/>
        <p:txBody>
          <a:bodyPr/>
          <a:lstStyle/>
          <a:p>
            <a:fld id="{EC2507EF-6AFB-408B-A093-C9A425EF75E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C58DBBF-82D3-409C-B204-C4993B3E61B5}" type="datetimeFigureOut">
              <a:rPr lang="ru-RU" smtClean="0"/>
              <a:pPr/>
              <a:t>17.12.2020</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C2507EF-6AFB-408B-A093-C9A425EF75E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428736"/>
            <a:ext cx="7772400" cy="1470025"/>
          </a:xfrm>
        </p:spPr>
        <p:txBody>
          <a:bodyPr>
            <a:normAutofit/>
          </a:bodyPr>
          <a:lstStyle/>
          <a:p>
            <a:r>
              <a:rPr lang="ru-RU" b="0" dirty="0" smtClean="0"/>
              <a:t>Правила </a:t>
            </a:r>
            <a:r>
              <a:rPr lang="ru-RU" b="0" dirty="0" smtClean="0"/>
              <a:t>движения в группе</a:t>
            </a:r>
            <a:endParaRPr lang="ru-RU" dirty="0"/>
          </a:p>
        </p:txBody>
      </p:sp>
      <p:sp>
        <p:nvSpPr>
          <p:cNvPr id="3" name="TextBox 2"/>
          <p:cNvSpPr txBox="1"/>
          <p:nvPr/>
        </p:nvSpPr>
        <p:spPr>
          <a:xfrm>
            <a:off x="2267744" y="4653136"/>
            <a:ext cx="5976664" cy="369332"/>
          </a:xfrm>
          <a:prstGeom prst="rect">
            <a:avLst/>
          </a:prstGeom>
          <a:noFill/>
        </p:spPr>
        <p:txBody>
          <a:bodyPr wrap="square" rtlCol="0">
            <a:spAutoFit/>
          </a:bodyPr>
          <a:lstStyle/>
          <a:p>
            <a:r>
              <a:rPr lang="ru-RU" dirty="0">
                <a:latin typeface="Times New Roman" pitchFamily="18" charset="0"/>
                <a:cs typeface="Times New Roman" pitchFamily="18" charset="0"/>
              </a:rPr>
              <a:t>Подготовил: педагог ДО Муратов М.Ж.</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sz="2400" dirty="0" smtClean="0"/>
              <a:t>Естественные препятствия, с которыми приходится чаще всего сталкиваться туристу на своем пути, - это реки, ручьи, болота, лесные чащи. </a:t>
            </a:r>
          </a:p>
          <a:p>
            <a:pPr>
              <a:buNone/>
            </a:pPr>
            <a:endParaRPr lang="ru-RU" sz="2400" dirty="0"/>
          </a:p>
        </p:txBody>
      </p:sp>
      <p:sp>
        <p:nvSpPr>
          <p:cNvPr id="2" name="Заголовок 1"/>
          <p:cNvSpPr>
            <a:spLocks noGrp="1"/>
          </p:cNvSpPr>
          <p:nvPr>
            <p:ph type="title"/>
          </p:nvPr>
        </p:nvSpPr>
        <p:spPr/>
        <p:txBody>
          <a:bodyPr>
            <a:normAutofit fontScale="90000"/>
          </a:bodyPr>
          <a:lstStyle/>
          <a:p>
            <a:pPr algn="ctr"/>
            <a:r>
              <a:rPr lang="ru-RU" dirty="0" smtClean="0"/>
              <a:t>Препятствия на равнинном маршруте </a:t>
            </a:r>
            <a:endParaRPr lang="ru-RU" dirty="0"/>
          </a:p>
        </p:txBody>
      </p:sp>
      <p:pic>
        <p:nvPicPr>
          <p:cNvPr id="8" name="Рисунок 7" descr="Рисунок10.jpg"/>
          <p:cNvPicPr>
            <a:picLocks noChangeAspect="1"/>
          </p:cNvPicPr>
          <p:nvPr/>
        </p:nvPicPr>
        <p:blipFill>
          <a:blip r:embed="rId2" cstate="print"/>
          <a:stretch>
            <a:fillRect/>
          </a:stretch>
        </p:blipFill>
        <p:spPr>
          <a:xfrm>
            <a:off x="214282" y="4000504"/>
            <a:ext cx="2438400" cy="2381250"/>
          </a:xfrm>
          <a:prstGeom prst="rect">
            <a:avLst/>
          </a:prstGeom>
        </p:spPr>
      </p:pic>
      <p:pic>
        <p:nvPicPr>
          <p:cNvPr id="9" name="Рисунок 8" descr="Рисунок11.jpg"/>
          <p:cNvPicPr>
            <a:picLocks noChangeAspect="1"/>
          </p:cNvPicPr>
          <p:nvPr/>
        </p:nvPicPr>
        <p:blipFill>
          <a:blip r:embed="rId3" cstate="print"/>
          <a:stretch>
            <a:fillRect/>
          </a:stretch>
        </p:blipFill>
        <p:spPr>
          <a:xfrm>
            <a:off x="2857488" y="4000504"/>
            <a:ext cx="3162300" cy="2381250"/>
          </a:xfrm>
          <a:prstGeom prst="rect">
            <a:avLst/>
          </a:prstGeom>
        </p:spPr>
      </p:pic>
      <p:pic>
        <p:nvPicPr>
          <p:cNvPr id="10" name="Рисунок 9" descr="Рисунок12.JPG"/>
          <p:cNvPicPr>
            <a:picLocks noChangeAspect="1"/>
          </p:cNvPicPr>
          <p:nvPr/>
        </p:nvPicPr>
        <p:blipFill>
          <a:blip r:embed="rId4" cstate="print"/>
          <a:stretch>
            <a:fillRect/>
          </a:stretch>
        </p:blipFill>
        <p:spPr>
          <a:xfrm>
            <a:off x="6143636" y="4000504"/>
            <a:ext cx="2819400" cy="23812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851920" y="1142984"/>
            <a:ext cx="5149236" cy="5715016"/>
          </a:xfrm>
        </p:spPr>
        <p:txBody>
          <a:bodyPr>
            <a:noAutofit/>
          </a:bodyPr>
          <a:lstStyle/>
          <a:p>
            <a:pPr>
              <a:buNone/>
            </a:pPr>
            <a:r>
              <a:rPr lang="ru-RU" sz="2400" dirty="0" smtClean="0"/>
              <a:t>По лесным зарослям, густому кустарнику или высокому жесткому травостою передвигаются компактной группой. Для защиты от сучков и веток надевают одежду с длинными рукавами. Каждый должен внимательно следить за впередиидущим и повторять его движения. Надо придерживать ветки, чтобы они не ударяли идущего сзади. При этом одну руку выставляют вперед для защиты лица и глаз. </a:t>
            </a:r>
          </a:p>
          <a:p>
            <a:endParaRPr lang="ru-RU" sz="2800" dirty="0"/>
          </a:p>
        </p:txBody>
      </p:sp>
      <p:sp>
        <p:nvSpPr>
          <p:cNvPr id="2" name="Заголовок 1"/>
          <p:cNvSpPr>
            <a:spLocks noGrp="1"/>
          </p:cNvSpPr>
          <p:nvPr>
            <p:ph type="title"/>
          </p:nvPr>
        </p:nvSpPr>
        <p:spPr>
          <a:xfrm>
            <a:off x="395536" y="129892"/>
            <a:ext cx="8229600" cy="1219200"/>
          </a:xfrm>
        </p:spPr>
        <p:txBody>
          <a:bodyPr/>
          <a:lstStyle/>
          <a:p>
            <a:pPr algn="ctr"/>
            <a:r>
              <a:rPr lang="ru-RU" dirty="0" smtClean="0"/>
              <a:t>По лесным зарослям</a:t>
            </a:r>
            <a:endParaRPr lang="ru-RU" dirty="0"/>
          </a:p>
        </p:txBody>
      </p:sp>
      <p:pic>
        <p:nvPicPr>
          <p:cNvPr id="6" name="Рисунок 5" descr="Рисунок14.jpg"/>
          <p:cNvPicPr>
            <a:picLocks noChangeAspect="1"/>
          </p:cNvPicPr>
          <p:nvPr/>
        </p:nvPicPr>
        <p:blipFill>
          <a:blip r:embed="rId2" cstate="print"/>
          <a:stretch>
            <a:fillRect/>
          </a:stretch>
        </p:blipFill>
        <p:spPr>
          <a:xfrm>
            <a:off x="642910" y="1357298"/>
            <a:ext cx="3333750" cy="34099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142984"/>
            <a:ext cx="8229600" cy="2928958"/>
          </a:xfrm>
        </p:spPr>
        <p:txBody>
          <a:bodyPr>
            <a:noAutofit/>
          </a:bodyPr>
          <a:lstStyle/>
          <a:p>
            <a:pPr>
              <a:buNone/>
            </a:pPr>
            <a:r>
              <a:rPr lang="ru-RU" sz="2000" dirty="0" smtClean="0"/>
              <a:t>Как правило, ни один туристский поход не обходится без </a:t>
            </a:r>
          </a:p>
          <a:p>
            <a:pPr>
              <a:buNone/>
            </a:pPr>
            <a:r>
              <a:rPr lang="ru-RU" sz="2000" dirty="0" smtClean="0"/>
              <a:t>преодоления водных препятствий. </a:t>
            </a:r>
          </a:p>
          <a:p>
            <a:pPr>
              <a:buNone/>
            </a:pPr>
            <a:r>
              <a:rPr lang="ru-RU" sz="2000" dirty="0" smtClean="0"/>
              <a:t>Встретившись с водной преградой, необходимо тщательно</a:t>
            </a:r>
            <a:br>
              <a:rPr lang="ru-RU" sz="2000" dirty="0" smtClean="0"/>
            </a:br>
            <a:r>
              <a:rPr lang="ru-RU" sz="2000" dirty="0" smtClean="0"/>
              <a:t>продумать все варианты и способы перехода. Если выше и ниже по течению нет моста, следует внимательно осмотреть  берег, нет ли на нем тропинки, спускающейся к воде и имеющей продолжение на противоположном берегу. </a:t>
            </a:r>
          </a:p>
          <a:p>
            <a:pPr>
              <a:buNone/>
            </a:pPr>
            <a:endParaRPr lang="ru-RU" sz="2400" dirty="0"/>
          </a:p>
        </p:txBody>
      </p:sp>
      <p:sp>
        <p:nvSpPr>
          <p:cNvPr id="2" name="Заголовок 1"/>
          <p:cNvSpPr>
            <a:spLocks noGrp="1"/>
          </p:cNvSpPr>
          <p:nvPr>
            <p:ph type="title"/>
          </p:nvPr>
        </p:nvSpPr>
        <p:spPr>
          <a:xfrm>
            <a:off x="457200" y="152400"/>
            <a:ext cx="8229600" cy="972344"/>
          </a:xfrm>
        </p:spPr>
        <p:txBody>
          <a:bodyPr/>
          <a:lstStyle/>
          <a:p>
            <a:pPr algn="ctr"/>
            <a:r>
              <a:rPr lang="ru-RU" dirty="0" smtClean="0"/>
              <a:t>Водные препятствия</a:t>
            </a:r>
            <a:endParaRPr lang="ru-RU" dirty="0"/>
          </a:p>
        </p:txBody>
      </p:sp>
      <p:pic>
        <p:nvPicPr>
          <p:cNvPr id="6" name="Рисунок 5" descr="Рисунок16.jpg"/>
          <p:cNvPicPr>
            <a:picLocks noChangeAspect="1"/>
          </p:cNvPicPr>
          <p:nvPr/>
        </p:nvPicPr>
        <p:blipFill>
          <a:blip r:embed="rId2" cstate="print"/>
          <a:stretch>
            <a:fillRect/>
          </a:stretch>
        </p:blipFill>
        <p:spPr>
          <a:xfrm>
            <a:off x="2339752" y="3519290"/>
            <a:ext cx="4069220" cy="305772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14422"/>
            <a:ext cx="8229600" cy="1614486"/>
          </a:xfrm>
        </p:spPr>
        <p:txBody>
          <a:bodyPr>
            <a:normAutofit/>
          </a:bodyPr>
          <a:lstStyle/>
          <a:p>
            <a:pPr>
              <a:buNone/>
            </a:pPr>
            <a:r>
              <a:rPr lang="ru-RU" sz="2400" dirty="0" smtClean="0"/>
              <a:t>Может возникнуть необходимость преодоления водного препятствия вброд. Вброд можно переправляться через неглубокие (не выше середины бедра) равнинные реки со сравнительно спокойным течением. </a:t>
            </a:r>
          </a:p>
          <a:p>
            <a:pPr>
              <a:buNone/>
            </a:pPr>
            <a:endParaRPr lang="ru-RU" sz="2400" dirty="0"/>
          </a:p>
        </p:txBody>
      </p:sp>
      <p:sp>
        <p:nvSpPr>
          <p:cNvPr id="2" name="Заголовок 1"/>
          <p:cNvSpPr>
            <a:spLocks noGrp="1"/>
          </p:cNvSpPr>
          <p:nvPr>
            <p:ph type="title"/>
          </p:nvPr>
        </p:nvSpPr>
        <p:spPr/>
        <p:txBody>
          <a:bodyPr/>
          <a:lstStyle/>
          <a:p>
            <a:pPr algn="ctr"/>
            <a:r>
              <a:rPr lang="ru-RU" dirty="0" smtClean="0"/>
              <a:t>Вброд</a:t>
            </a:r>
            <a:endParaRPr lang="ru-RU" dirty="0"/>
          </a:p>
        </p:txBody>
      </p:sp>
      <p:pic>
        <p:nvPicPr>
          <p:cNvPr id="6" name="Рисунок 5" descr="Рисунок17.jpg"/>
          <p:cNvPicPr>
            <a:picLocks noChangeAspect="1"/>
          </p:cNvPicPr>
          <p:nvPr/>
        </p:nvPicPr>
        <p:blipFill>
          <a:blip r:embed="rId2" cstate="print"/>
          <a:stretch>
            <a:fillRect/>
          </a:stretch>
        </p:blipFill>
        <p:spPr>
          <a:xfrm>
            <a:off x="2643174" y="3214686"/>
            <a:ext cx="3810000" cy="2838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731928"/>
            <a:ext cx="7069197"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798447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84887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723638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1"/>
            <a:ext cx="8229600" cy="1757362"/>
          </a:xfrm>
        </p:spPr>
        <p:txBody>
          <a:bodyPr>
            <a:normAutofit/>
          </a:bodyPr>
          <a:lstStyle/>
          <a:p>
            <a:pPr>
              <a:buNone/>
            </a:pPr>
            <a:r>
              <a:rPr lang="ru-RU" sz="2400" dirty="0" smtClean="0"/>
              <a:t>Переправляться можно по одному с шестом для страховки и поддержания равновесия или группой из 2-4 человек шеренгой, держа друг друга поверх плеч за лямки рюкзаков, и двигаться наискось против течения. </a:t>
            </a:r>
          </a:p>
          <a:p>
            <a:pPr>
              <a:buNone/>
            </a:pPr>
            <a:endParaRPr lang="ru-RU" sz="2400" dirty="0"/>
          </a:p>
        </p:txBody>
      </p:sp>
      <p:sp>
        <p:nvSpPr>
          <p:cNvPr id="2" name="Заголовок 1"/>
          <p:cNvSpPr>
            <a:spLocks noGrp="1"/>
          </p:cNvSpPr>
          <p:nvPr>
            <p:ph type="title"/>
          </p:nvPr>
        </p:nvSpPr>
        <p:spPr/>
        <p:txBody>
          <a:bodyPr/>
          <a:lstStyle/>
          <a:p>
            <a:pPr algn="ctr"/>
            <a:r>
              <a:rPr lang="ru-RU" dirty="0" smtClean="0"/>
              <a:t>Переправа</a:t>
            </a:r>
            <a:endParaRPr lang="ru-RU" dirty="0"/>
          </a:p>
        </p:txBody>
      </p:sp>
      <p:pic>
        <p:nvPicPr>
          <p:cNvPr id="6" name="Рисунок 5" descr="Рисунок19.JPG"/>
          <p:cNvPicPr>
            <a:picLocks noChangeAspect="1"/>
          </p:cNvPicPr>
          <p:nvPr/>
        </p:nvPicPr>
        <p:blipFill>
          <a:blip r:embed="rId2" cstate="print"/>
          <a:stretch>
            <a:fillRect/>
          </a:stretch>
        </p:blipFill>
        <p:spPr>
          <a:xfrm>
            <a:off x="642910" y="3929066"/>
            <a:ext cx="3333750" cy="2409825"/>
          </a:xfrm>
          <a:prstGeom prst="rect">
            <a:avLst/>
          </a:prstGeom>
        </p:spPr>
      </p:pic>
      <p:pic>
        <p:nvPicPr>
          <p:cNvPr id="7" name="Рисунок 6" descr="Рисунок20.JPG"/>
          <p:cNvPicPr>
            <a:picLocks noChangeAspect="1"/>
          </p:cNvPicPr>
          <p:nvPr/>
        </p:nvPicPr>
        <p:blipFill>
          <a:blip r:embed="rId3" cstate="print"/>
          <a:stretch>
            <a:fillRect/>
          </a:stretch>
        </p:blipFill>
        <p:spPr>
          <a:xfrm>
            <a:off x="5000628" y="3929066"/>
            <a:ext cx="3333750" cy="23526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 name="Объект 3" descr="Страховка человека для перехода реки вброд"/>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763688" y="836712"/>
            <a:ext cx="6264696" cy="4320480"/>
          </a:xfrm>
          <a:prstGeom prst="rect">
            <a:avLst/>
          </a:prstGeom>
          <a:noFill/>
          <a:ln>
            <a:noFill/>
          </a:ln>
        </p:spPr>
      </p:pic>
      <p:sp>
        <p:nvSpPr>
          <p:cNvPr id="5" name="Прямоугольник 4"/>
          <p:cNvSpPr/>
          <p:nvPr/>
        </p:nvSpPr>
        <p:spPr>
          <a:xfrm>
            <a:off x="2610036" y="5445224"/>
            <a:ext cx="4572000" cy="646331"/>
          </a:xfrm>
          <a:prstGeom prst="rect">
            <a:avLst/>
          </a:prstGeom>
        </p:spPr>
        <p:txBody>
          <a:bodyPr>
            <a:spAutoFit/>
          </a:bodyPr>
          <a:lstStyle/>
          <a:p>
            <a:r>
              <a:rPr lang="ru-RU" i="1" dirty="0"/>
              <a:t>Переход реки вброд со страховочными тросами</a:t>
            </a:r>
            <a:endParaRPr lang="ru-RU" dirty="0"/>
          </a:p>
        </p:txBody>
      </p:sp>
    </p:spTree>
    <p:extLst>
      <p:ext uri="{BB962C8B-B14F-4D97-AF65-F5344CB8AC3E}">
        <p14:creationId xmlns:p14="http://schemas.microsoft.com/office/powerpoint/2010/main" val="294882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3602385"/>
            <a:ext cx="8229600" cy="3311798"/>
          </a:xfrm>
        </p:spPr>
        <p:txBody>
          <a:bodyPr>
            <a:normAutofit/>
          </a:bodyPr>
          <a:lstStyle/>
          <a:p>
            <a:pPr>
              <a:buNone/>
            </a:pPr>
            <a:r>
              <a:rPr lang="ru-RU" sz="2400" dirty="0" smtClean="0"/>
              <a:t>Через узкие протоки, ручьи и заболоченные овраги можно перебраться по завалившемуся дереву или уложенному бревну. Перед переправой на бревне (стволе дерева) обрубают лишние сучья, убирают гнилую кору, скользкую поверхность посыпают песком. При переходе рек рюкзак необходимо держать на одном плече, чтобы в случае падения в воду быть в состоянии быстро сбросить его. </a:t>
            </a:r>
          </a:p>
          <a:p>
            <a:pPr>
              <a:buNone/>
            </a:pPr>
            <a:endParaRPr lang="ru-RU" sz="2400" dirty="0"/>
          </a:p>
        </p:txBody>
      </p:sp>
      <p:sp>
        <p:nvSpPr>
          <p:cNvPr id="2" name="Заголовок 1"/>
          <p:cNvSpPr>
            <a:spLocks noGrp="1"/>
          </p:cNvSpPr>
          <p:nvPr>
            <p:ph type="title"/>
          </p:nvPr>
        </p:nvSpPr>
        <p:spPr/>
        <p:txBody>
          <a:bodyPr/>
          <a:lstStyle/>
          <a:p>
            <a:pPr algn="ctr"/>
            <a:r>
              <a:rPr lang="ru-RU" dirty="0" smtClean="0"/>
              <a:t>По завалившемуся дереву</a:t>
            </a:r>
            <a:endParaRPr lang="ru-RU" dirty="0"/>
          </a:p>
        </p:txBody>
      </p:sp>
      <p:pic>
        <p:nvPicPr>
          <p:cNvPr id="5" name="Рисунок 4" descr="Рисунок21.jpg"/>
          <p:cNvPicPr>
            <a:picLocks noChangeAspect="1"/>
          </p:cNvPicPr>
          <p:nvPr/>
        </p:nvPicPr>
        <p:blipFill>
          <a:blip r:embed="rId2" cstate="print"/>
          <a:stretch>
            <a:fillRect/>
          </a:stretch>
        </p:blipFill>
        <p:spPr>
          <a:xfrm>
            <a:off x="2915816" y="1268760"/>
            <a:ext cx="3333750" cy="233362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600200"/>
            <a:ext cx="4114800" cy="4525963"/>
          </a:xfrm>
        </p:spPr>
        <p:txBody>
          <a:bodyPr>
            <a:normAutofit/>
          </a:bodyPr>
          <a:lstStyle/>
          <a:p>
            <a:pPr>
              <a:buNone/>
            </a:pPr>
            <a:r>
              <a:rPr lang="ru-RU" sz="2400" dirty="0" smtClean="0"/>
              <a:t>Через спокойную реку, при условии, что все участники похода хорошо плавают, можно переправиться вплавь с использованием подручных средств. Для транспортировки груза сооружают плоты. </a:t>
            </a:r>
          </a:p>
          <a:p>
            <a:pPr>
              <a:buNone/>
            </a:pPr>
            <a:endParaRPr lang="ru-RU" sz="2400" dirty="0"/>
          </a:p>
        </p:txBody>
      </p:sp>
      <p:sp>
        <p:nvSpPr>
          <p:cNvPr id="2" name="Заголовок 1"/>
          <p:cNvSpPr>
            <a:spLocks noGrp="1"/>
          </p:cNvSpPr>
          <p:nvPr>
            <p:ph type="title"/>
          </p:nvPr>
        </p:nvSpPr>
        <p:spPr/>
        <p:txBody>
          <a:bodyPr/>
          <a:lstStyle/>
          <a:p>
            <a:pPr algn="ctr"/>
            <a:r>
              <a:rPr lang="ru-RU" dirty="0" smtClean="0"/>
              <a:t>Переправа вплавь</a:t>
            </a:r>
            <a:endParaRPr lang="ru-RU" dirty="0"/>
          </a:p>
        </p:txBody>
      </p:sp>
      <p:pic>
        <p:nvPicPr>
          <p:cNvPr id="5" name="Рисунок 4" descr="Рисунок22.jpg"/>
          <p:cNvPicPr>
            <a:picLocks noChangeAspect="1"/>
          </p:cNvPicPr>
          <p:nvPr/>
        </p:nvPicPr>
        <p:blipFill>
          <a:blip r:embed="rId2" cstate="print"/>
          <a:stretch>
            <a:fillRect/>
          </a:stretch>
        </p:blipFill>
        <p:spPr>
          <a:xfrm>
            <a:off x="357158" y="2071678"/>
            <a:ext cx="3810000" cy="2476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6182" y="1571612"/>
            <a:ext cx="4471990" cy="4786346"/>
          </a:xfrm>
        </p:spPr>
        <p:txBody>
          <a:bodyPr>
            <a:noAutofit/>
          </a:bodyPr>
          <a:lstStyle/>
          <a:p>
            <a:pPr>
              <a:buNone/>
            </a:pPr>
            <a:r>
              <a:rPr lang="ru-RU" sz="2400" dirty="0" smtClean="0"/>
              <a:t/>
            </a:r>
            <a:br>
              <a:rPr lang="ru-RU" sz="2400" dirty="0" smtClean="0"/>
            </a:br>
            <a:r>
              <a:rPr lang="ru-RU" sz="2400" dirty="0" smtClean="0"/>
              <a:t>При движении по ровному месту с рюкзаком скорость достигает 3,5­4 км/ч, а при движении по лесу, болоту, песку, через кустарник темп снижается примерно на 1/3, а иногда и больше. </a:t>
            </a:r>
            <a:endParaRPr lang="ru-RU" sz="2400" dirty="0"/>
          </a:p>
        </p:txBody>
      </p:sp>
      <p:sp>
        <p:nvSpPr>
          <p:cNvPr id="2" name="Заголовок 1"/>
          <p:cNvSpPr>
            <a:spLocks noGrp="1"/>
          </p:cNvSpPr>
          <p:nvPr>
            <p:ph type="title"/>
          </p:nvPr>
        </p:nvSpPr>
        <p:spPr/>
        <p:txBody>
          <a:bodyPr>
            <a:normAutofit fontScale="90000"/>
          </a:bodyPr>
          <a:lstStyle/>
          <a:p>
            <a:pPr algn="ctr"/>
            <a:r>
              <a:rPr lang="ru-RU" dirty="0" smtClean="0"/>
              <a:t>Пешие походы на равнинной местности</a:t>
            </a:r>
            <a:endParaRPr lang="ru-RU" dirty="0"/>
          </a:p>
        </p:txBody>
      </p:sp>
      <p:pic>
        <p:nvPicPr>
          <p:cNvPr id="8" name="Рисунок 7" descr="Рисунок1.jpg"/>
          <p:cNvPicPr>
            <a:picLocks noChangeAspect="1"/>
          </p:cNvPicPr>
          <p:nvPr/>
        </p:nvPicPr>
        <p:blipFill>
          <a:blip r:embed="rId2" cstate="print"/>
          <a:stretch>
            <a:fillRect/>
          </a:stretch>
        </p:blipFill>
        <p:spPr>
          <a:xfrm>
            <a:off x="428596" y="1571612"/>
            <a:ext cx="1500198" cy="1950257"/>
          </a:xfrm>
          <a:prstGeom prst="rect">
            <a:avLst/>
          </a:prstGeom>
        </p:spPr>
      </p:pic>
      <p:pic>
        <p:nvPicPr>
          <p:cNvPr id="12" name="Рисунок 11" descr="Рисунок2.jpg"/>
          <p:cNvPicPr>
            <a:picLocks noChangeAspect="1"/>
          </p:cNvPicPr>
          <p:nvPr/>
        </p:nvPicPr>
        <p:blipFill>
          <a:blip r:embed="rId3" cstate="print"/>
          <a:stretch>
            <a:fillRect/>
          </a:stretch>
        </p:blipFill>
        <p:spPr>
          <a:xfrm>
            <a:off x="428596" y="3643313"/>
            <a:ext cx="1695132" cy="1214845"/>
          </a:xfrm>
          <a:prstGeom prst="rect">
            <a:avLst/>
          </a:prstGeom>
        </p:spPr>
      </p:pic>
      <p:pic>
        <p:nvPicPr>
          <p:cNvPr id="13" name="Рисунок 12" descr="Рисунок3.jpg"/>
          <p:cNvPicPr>
            <a:picLocks noChangeAspect="1"/>
          </p:cNvPicPr>
          <p:nvPr/>
        </p:nvPicPr>
        <p:blipFill>
          <a:blip r:embed="rId4" cstate="print"/>
          <a:stretch>
            <a:fillRect/>
          </a:stretch>
        </p:blipFill>
        <p:spPr>
          <a:xfrm>
            <a:off x="428596" y="4857760"/>
            <a:ext cx="2229612" cy="152356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00261" y="908720"/>
            <a:ext cx="8892480" cy="2841104"/>
          </a:xfrm>
        </p:spPr>
        <p:txBody>
          <a:bodyPr>
            <a:normAutofit/>
          </a:bodyPr>
          <a:lstStyle/>
          <a:p>
            <a:pPr marL="0" indent="0">
              <a:buNone/>
            </a:pPr>
            <a:r>
              <a:rPr lang="ru-RU" sz="2400" dirty="0"/>
              <a:t>С помощью вспомогательной веревки, закрепленной серединой, на другой берег переправляются рюкзаки, затем туристы. Переправляющийся прикрепляется к веревке карабином. Располагается он головой в сторону переправы (от грудной обвязки и седла), чтобы можно было подтягивать себя руками к берегу при провисании веревки</a:t>
            </a:r>
          </a:p>
          <a:p>
            <a:endParaRPr lang="ru-RU" dirty="0"/>
          </a:p>
        </p:txBody>
      </p:sp>
      <p:sp>
        <p:nvSpPr>
          <p:cNvPr id="3" name="Заголовок 2"/>
          <p:cNvSpPr>
            <a:spLocks noGrp="1"/>
          </p:cNvSpPr>
          <p:nvPr>
            <p:ph type="title"/>
          </p:nvPr>
        </p:nvSpPr>
        <p:spPr>
          <a:xfrm>
            <a:off x="457200" y="152400"/>
            <a:ext cx="8229600" cy="828328"/>
          </a:xfrm>
        </p:spPr>
        <p:txBody>
          <a:bodyPr/>
          <a:lstStyle/>
          <a:p>
            <a:pPr algn="ctr"/>
            <a:r>
              <a:rPr lang="ru-RU" dirty="0" smtClean="0"/>
              <a:t>Навесная переправа</a:t>
            </a:r>
            <a:endParaRPr lang="ru-RU" dirty="0"/>
          </a:p>
        </p:txBody>
      </p:sp>
      <p:pic>
        <p:nvPicPr>
          <p:cNvPr id="4" name="Рисунок 3" descr="Сооружение навесной переправа над рекой"/>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40968"/>
            <a:ext cx="5909642" cy="3682676"/>
          </a:xfrm>
          <a:prstGeom prst="rect">
            <a:avLst/>
          </a:prstGeom>
          <a:noFill/>
          <a:ln>
            <a:noFill/>
          </a:ln>
        </p:spPr>
      </p:pic>
    </p:spTree>
    <p:extLst>
      <p:ext uri="{BB962C8B-B14F-4D97-AF65-F5344CB8AC3E}">
        <p14:creationId xmlns:p14="http://schemas.microsoft.com/office/powerpoint/2010/main" val="159641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endParaRPr lang="ru-RU"/>
          </a:p>
        </p:txBody>
      </p:sp>
      <p:pic>
        <p:nvPicPr>
          <p:cNvPr id="4" name="Объект 3" descr="Навесная переправа по двум канатам"/>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2656"/>
            <a:ext cx="6192688" cy="4896544"/>
          </a:xfrm>
          <a:prstGeom prst="rect">
            <a:avLst/>
          </a:prstGeom>
          <a:noFill/>
          <a:ln>
            <a:noFill/>
          </a:ln>
        </p:spPr>
      </p:pic>
      <p:sp>
        <p:nvSpPr>
          <p:cNvPr id="5" name="Прямоугольник 4"/>
          <p:cNvSpPr/>
          <p:nvPr/>
        </p:nvSpPr>
        <p:spPr>
          <a:xfrm>
            <a:off x="2286000" y="5445224"/>
            <a:ext cx="4572000" cy="646331"/>
          </a:xfrm>
          <a:prstGeom prst="rect">
            <a:avLst/>
          </a:prstGeom>
        </p:spPr>
        <p:txBody>
          <a:bodyPr>
            <a:spAutoFit/>
          </a:bodyPr>
          <a:lstStyle/>
          <a:p>
            <a:r>
              <a:rPr lang="ru-RU" i="1" dirty="0"/>
              <a:t>Пример навесной переправы для вертикального перемещения</a:t>
            </a:r>
            <a:endParaRPr lang="ru-RU" dirty="0"/>
          </a:p>
        </p:txBody>
      </p:sp>
    </p:spTree>
    <p:extLst>
      <p:ext uri="{BB962C8B-B14F-4D97-AF65-F5344CB8AC3E}">
        <p14:creationId xmlns:p14="http://schemas.microsoft.com/office/powerpoint/2010/main" val="2514328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91880" y="1484784"/>
            <a:ext cx="5509276" cy="4896544"/>
          </a:xfrm>
        </p:spPr>
        <p:txBody>
          <a:bodyPr>
            <a:noAutofit/>
          </a:bodyPr>
          <a:lstStyle/>
          <a:p>
            <a:pPr>
              <a:buNone/>
            </a:pPr>
            <a:r>
              <a:rPr lang="ru-RU" sz="2400" dirty="0" smtClean="0"/>
              <a:t>Поднимаясь по травянистому склону, ногу ставят на всю ступню, чтобы увеличить сцепление подошвы ботинка с опорой. С возрастанием крутизны подъема свыше 100 ступни разворачивают наружу (подъем «елочкой»): чем круче склон, тем больше разворот ступни. При спуске ступня ставится прямо, слегка согнутые ноги пружинят.</a:t>
            </a:r>
            <a:endParaRPr lang="ru-RU" sz="2400" dirty="0"/>
          </a:p>
        </p:txBody>
      </p:sp>
      <p:sp>
        <p:nvSpPr>
          <p:cNvPr id="2" name="Заголовок 1"/>
          <p:cNvSpPr>
            <a:spLocks noGrp="1"/>
          </p:cNvSpPr>
          <p:nvPr>
            <p:ph type="title"/>
          </p:nvPr>
        </p:nvSpPr>
        <p:spPr/>
        <p:txBody>
          <a:bodyPr/>
          <a:lstStyle/>
          <a:p>
            <a:pPr algn="ctr"/>
            <a:r>
              <a:rPr lang="ru-RU" dirty="0" smtClean="0"/>
              <a:t>Приемы ходьбы</a:t>
            </a:r>
            <a:endParaRPr lang="ru-RU" dirty="0"/>
          </a:p>
        </p:txBody>
      </p:sp>
      <p:pic>
        <p:nvPicPr>
          <p:cNvPr id="7" name="Рисунок 6" descr="Рисунок28.JPG"/>
          <p:cNvPicPr>
            <a:picLocks noChangeAspect="1"/>
          </p:cNvPicPr>
          <p:nvPr/>
        </p:nvPicPr>
        <p:blipFill>
          <a:blip r:embed="rId2" cstate="print"/>
          <a:stretch>
            <a:fillRect/>
          </a:stretch>
        </p:blipFill>
        <p:spPr>
          <a:xfrm>
            <a:off x="571472" y="1285860"/>
            <a:ext cx="2324100" cy="1428750"/>
          </a:xfrm>
          <a:prstGeom prst="rect">
            <a:avLst/>
          </a:prstGeom>
        </p:spPr>
      </p:pic>
      <p:pic>
        <p:nvPicPr>
          <p:cNvPr id="8" name="Рисунок 7" descr="Рисунок29.JPG"/>
          <p:cNvPicPr>
            <a:picLocks noChangeAspect="1"/>
          </p:cNvPicPr>
          <p:nvPr/>
        </p:nvPicPr>
        <p:blipFill>
          <a:blip r:embed="rId3" cstate="print"/>
          <a:stretch>
            <a:fillRect/>
          </a:stretch>
        </p:blipFill>
        <p:spPr>
          <a:xfrm>
            <a:off x="571472" y="2857496"/>
            <a:ext cx="2333625" cy="1428750"/>
          </a:xfrm>
          <a:prstGeom prst="rect">
            <a:avLst/>
          </a:prstGeom>
        </p:spPr>
      </p:pic>
      <p:pic>
        <p:nvPicPr>
          <p:cNvPr id="9" name="Рисунок 8" descr="Рисунок30.JPG"/>
          <p:cNvPicPr>
            <a:picLocks noChangeAspect="1"/>
          </p:cNvPicPr>
          <p:nvPr/>
        </p:nvPicPr>
        <p:blipFill>
          <a:blip r:embed="rId4" cstate="print"/>
          <a:stretch>
            <a:fillRect/>
          </a:stretch>
        </p:blipFill>
        <p:spPr>
          <a:xfrm>
            <a:off x="571472" y="4429132"/>
            <a:ext cx="2562225" cy="14287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2000" dirty="0" smtClean="0"/>
              <a:t>При подъемах и спусках каждый прочно лежащий камень, яму, кочку используют как ступеньку. </a:t>
            </a:r>
          </a:p>
          <a:p>
            <a:r>
              <a:rPr lang="ru-RU" sz="2000" dirty="0" smtClean="0"/>
              <a:t> Передвигаясь поперек холма, ноги ставят так, чтобы ступня внутренней по отношению к склону ноги была развернута слегка вверх, а ступня внешней - слегка вниз. Чем круче склон, тем больше угол разведения ступней. </a:t>
            </a:r>
          </a:p>
          <a:p>
            <a:pPr>
              <a:buNone/>
            </a:pPr>
            <a:r>
              <a:rPr lang="ru-RU" sz="2000" dirty="0" smtClean="0"/>
              <a:t>• По пологому склону поднимаются всей группой прямо вверх, след в след, а спускаются - прямо вниз. На склонах </a:t>
            </a:r>
          </a:p>
          <a:p>
            <a:pPr>
              <a:buNone/>
            </a:pPr>
            <a:endParaRPr lang="ru-RU" sz="2400" dirty="0"/>
          </a:p>
        </p:txBody>
      </p:sp>
      <p:sp>
        <p:nvSpPr>
          <p:cNvPr id="2" name="Заголовок 1"/>
          <p:cNvSpPr>
            <a:spLocks noGrp="1"/>
          </p:cNvSpPr>
          <p:nvPr>
            <p:ph type="title"/>
          </p:nvPr>
        </p:nvSpPr>
        <p:spPr/>
        <p:txBody>
          <a:bodyPr/>
          <a:lstStyle/>
          <a:p>
            <a:pPr algn="ctr"/>
            <a:r>
              <a:rPr lang="ru-RU" dirty="0" smtClean="0"/>
              <a:t>Движение по склонам</a:t>
            </a:r>
            <a:endParaRPr lang="ru-RU" dirty="0"/>
          </a:p>
        </p:txBody>
      </p:sp>
      <p:pic>
        <p:nvPicPr>
          <p:cNvPr id="5" name="Рисунок 4" descr="Рисунок31.JPG"/>
          <p:cNvPicPr>
            <a:picLocks noChangeAspect="1"/>
          </p:cNvPicPr>
          <p:nvPr/>
        </p:nvPicPr>
        <p:blipFill>
          <a:blip r:embed="rId2" cstate="print"/>
          <a:stretch>
            <a:fillRect/>
          </a:stretch>
        </p:blipFill>
        <p:spPr>
          <a:xfrm>
            <a:off x="1835696" y="4293096"/>
            <a:ext cx="5363654" cy="229870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nSpc>
                <a:spcPct val="80000"/>
              </a:lnSpc>
              <a:buNone/>
            </a:pPr>
            <a:r>
              <a:rPr lang="ru-RU" sz="2800" dirty="0" smtClean="0"/>
              <a:t>Сохраняет </a:t>
            </a:r>
            <a:r>
              <a:rPr lang="ru-RU" sz="2800" dirty="0"/>
              <a:t>скорость движения (рекомендованная – задает руководитель)</a:t>
            </a:r>
          </a:p>
          <a:p>
            <a:pPr marL="0" indent="0">
              <a:lnSpc>
                <a:spcPct val="80000"/>
              </a:lnSpc>
              <a:buNone/>
            </a:pPr>
            <a:r>
              <a:rPr lang="ru-RU" sz="2800" dirty="0"/>
              <a:t>При отсутствии тропы – прокладывает </a:t>
            </a:r>
            <a:r>
              <a:rPr lang="ru-RU" sz="2800" dirty="0" smtClean="0"/>
              <a:t>путь остальным, </a:t>
            </a:r>
            <a:r>
              <a:rPr lang="ru-RU" sz="2800" dirty="0"/>
              <a:t>выбирает наиболее безопасный путь.</a:t>
            </a:r>
          </a:p>
          <a:p>
            <a:pPr marL="0" indent="0">
              <a:lnSpc>
                <a:spcPct val="80000"/>
              </a:lnSpc>
              <a:buNone/>
            </a:pPr>
            <a:r>
              <a:rPr lang="ru-RU" sz="2800" dirty="0"/>
              <a:t>В случае видимой опасности – ожидает руководителя.</a:t>
            </a:r>
          </a:p>
          <a:p>
            <a:pPr marL="0" indent="0">
              <a:lnSpc>
                <a:spcPct val="80000"/>
              </a:lnSpc>
              <a:buNone/>
            </a:pPr>
            <a:r>
              <a:rPr lang="ru-RU" sz="2800" dirty="0" smtClean="0"/>
              <a:t>Если </a:t>
            </a:r>
            <a:r>
              <a:rPr lang="ru-RU" sz="2800" dirty="0"/>
              <a:t>не видит следующего за собой  участника – ждет, подает звуковые сигналы.</a:t>
            </a:r>
          </a:p>
          <a:p>
            <a:pPr marL="0" indent="0">
              <a:lnSpc>
                <a:spcPct val="80000"/>
              </a:lnSpc>
              <a:buNone/>
            </a:pPr>
            <a:r>
              <a:rPr lang="ru-RU" sz="2800" dirty="0"/>
              <a:t>Следит за временем  переходов- останавливается на привал при согласии руководителя</a:t>
            </a:r>
          </a:p>
          <a:p>
            <a:pPr marL="0" indent="0">
              <a:lnSpc>
                <a:spcPct val="80000"/>
              </a:lnSpc>
              <a:buNone/>
            </a:pPr>
            <a:r>
              <a:rPr lang="ru-RU" sz="2800" dirty="0"/>
              <a:t>Должен хорошо знать маршрут и оперативные задачи.</a:t>
            </a:r>
          </a:p>
          <a:p>
            <a:pPr marL="0" indent="0">
              <a:buNone/>
            </a:pPr>
            <a:endParaRPr lang="ru-RU" dirty="0"/>
          </a:p>
        </p:txBody>
      </p:sp>
      <p:sp>
        <p:nvSpPr>
          <p:cNvPr id="3" name="Заголовок 2"/>
          <p:cNvSpPr>
            <a:spLocks noGrp="1"/>
          </p:cNvSpPr>
          <p:nvPr>
            <p:ph type="title"/>
          </p:nvPr>
        </p:nvSpPr>
        <p:spPr>
          <a:xfrm>
            <a:off x="395536" y="116632"/>
            <a:ext cx="8229600" cy="1219200"/>
          </a:xfrm>
        </p:spPr>
        <p:txBody>
          <a:bodyPr/>
          <a:lstStyle/>
          <a:p>
            <a:pPr algn="ctr"/>
            <a:r>
              <a:rPr lang="ru-RU" dirty="0"/>
              <a:t>Обязанности направляющего</a:t>
            </a:r>
          </a:p>
        </p:txBody>
      </p:sp>
    </p:spTree>
    <p:extLst>
      <p:ext uri="{BB962C8B-B14F-4D97-AF65-F5344CB8AC3E}">
        <p14:creationId xmlns:p14="http://schemas.microsoft.com/office/powerpoint/2010/main" val="673954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a:bodyPr>
          <a:lstStyle/>
          <a:p>
            <a:pPr marL="0" indent="0">
              <a:lnSpc>
                <a:spcPct val="80000"/>
              </a:lnSpc>
              <a:buNone/>
            </a:pPr>
            <a:r>
              <a:rPr lang="ru-RU" sz="2800" dirty="0"/>
              <a:t>Следит за тем, чтобы все участники шли впереди и не растягивались</a:t>
            </a:r>
          </a:p>
          <a:p>
            <a:pPr marL="0" indent="0">
              <a:lnSpc>
                <a:spcPct val="80000"/>
              </a:lnSpc>
              <a:buNone/>
            </a:pPr>
            <a:r>
              <a:rPr lang="ru-RU" sz="2800" dirty="0"/>
              <a:t>При отставании – через участников – подает сигнал руководителю о случившемся. </a:t>
            </a:r>
          </a:p>
          <a:p>
            <a:pPr marL="0" indent="0">
              <a:lnSpc>
                <a:spcPct val="80000"/>
              </a:lnSpc>
              <a:buNone/>
            </a:pPr>
            <a:r>
              <a:rPr lang="ru-RU" sz="2800" dirty="0"/>
              <a:t>При необходимости – разгружает слабого участника в течении перехода.</a:t>
            </a:r>
          </a:p>
          <a:p>
            <a:pPr marL="0" indent="0">
              <a:lnSpc>
                <a:spcPct val="80000"/>
              </a:lnSpc>
              <a:buNone/>
            </a:pPr>
            <a:r>
              <a:rPr lang="ru-RU" sz="2800" dirty="0"/>
              <a:t>Должен отлично знать маршрут , ориентироваться в пути и знать оперативные цели – чтобы знать куда догонять.</a:t>
            </a:r>
          </a:p>
          <a:p>
            <a:pPr marL="0" indent="0">
              <a:lnSpc>
                <a:spcPct val="80000"/>
              </a:lnSpc>
              <a:buNone/>
            </a:pPr>
            <a:r>
              <a:rPr lang="ru-RU" sz="2800" dirty="0" smtClean="0"/>
              <a:t>На </a:t>
            </a:r>
            <a:r>
              <a:rPr lang="ru-RU" sz="2800" dirty="0"/>
              <a:t>привалах  - считать участников впереди себя (есть вариант оставить кого то спящим на привале)</a:t>
            </a:r>
          </a:p>
          <a:p>
            <a:pPr marL="0" indent="0">
              <a:buNone/>
            </a:pPr>
            <a:endParaRPr lang="ru-RU" dirty="0"/>
          </a:p>
        </p:txBody>
      </p:sp>
      <p:sp>
        <p:nvSpPr>
          <p:cNvPr id="3" name="Заголовок 2"/>
          <p:cNvSpPr>
            <a:spLocks noGrp="1"/>
          </p:cNvSpPr>
          <p:nvPr>
            <p:ph type="title"/>
          </p:nvPr>
        </p:nvSpPr>
        <p:spPr/>
        <p:txBody>
          <a:bodyPr/>
          <a:lstStyle/>
          <a:p>
            <a:r>
              <a:rPr lang="ru-RU" dirty="0"/>
              <a:t>Обязанности замыкающего</a:t>
            </a:r>
          </a:p>
        </p:txBody>
      </p:sp>
    </p:spTree>
    <p:extLst>
      <p:ext uri="{BB962C8B-B14F-4D97-AF65-F5344CB8AC3E}">
        <p14:creationId xmlns:p14="http://schemas.microsoft.com/office/powerpoint/2010/main" val="1243356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524000"/>
            <a:ext cx="8229600" cy="4065240"/>
          </a:xfrm>
        </p:spPr>
        <p:txBody>
          <a:bodyPr>
            <a:normAutofit/>
          </a:bodyPr>
          <a:lstStyle/>
          <a:p>
            <a:pPr marL="0" indent="0">
              <a:buNone/>
            </a:pPr>
            <a:r>
              <a:rPr lang="ru-RU" sz="2400" dirty="0" smtClean="0"/>
              <a:t>1</a:t>
            </a:r>
            <a:r>
              <a:rPr lang="ru-RU" sz="2400" dirty="0"/>
              <a:t>. Выходить в темное время суток только при хорошем знании маршрута, предстоящем долгом дневном переходе, а в плохую погоду - при спасательных работах.</a:t>
            </a:r>
          </a:p>
          <a:p>
            <a:pPr marL="0" indent="0">
              <a:buNone/>
            </a:pPr>
            <a:r>
              <a:rPr lang="ru-RU" sz="2400" dirty="0"/>
              <a:t>2. Тщательно проверить экипировку, снаряжение и продукты питания, состояние здоровья участников, не брать на маршрут больных, чувствующих недомогания. </a:t>
            </a:r>
          </a:p>
          <a:p>
            <a:pPr marL="0" indent="0">
              <a:buNone/>
            </a:pPr>
            <a:r>
              <a:rPr lang="ru-RU" sz="2400" dirty="0"/>
              <a:t>3. Всем участникам знать опасности и причины, ведущие к несчастью, уметь их своевременно обнаружить, не допускать самонадеянного подхода к опасности, соблюдать правила безопасности. </a:t>
            </a:r>
          </a:p>
        </p:txBody>
      </p:sp>
      <p:sp>
        <p:nvSpPr>
          <p:cNvPr id="3" name="Заголовок 2"/>
          <p:cNvSpPr>
            <a:spLocks noGrp="1"/>
          </p:cNvSpPr>
          <p:nvPr>
            <p:ph type="title"/>
          </p:nvPr>
        </p:nvSpPr>
        <p:spPr/>
        <p:txBody>
          <a:bodyPr/>
          <a:lstStyle/>
          <a:p>
            <a:r>
              <a:rPr lang="ru-RU" sz="4400" dirty="0" smtClean="0"/>
              <a:t>Меры безопасности в походе</a:t>
            </a:r>
            <a:endParaRPr lang="ru-RU" dirty="0"/>
          </a:p>
        </p:txBody>
      </p:sp>
    </p:spTree>
    <p:extLst>
      <p:ext uri="{BB962C8B-B14F-4D97-AF65-F5344CB8AC3E}">
        <p14:creationId xmlns:p14="http://schemas.microsoft.com/office/powerpoint/2010/main" val="1812214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96752"/>
            <a:ext cx="8229600" cy="5544616"/>
          </a:xfrm>
        </p:spPr>
        <p:txBody>
          <a:bodyPr>
            <a:normAutofit fontScale="92500" lnSpcReduction="10000"/>
          </a:bodyPr>
          <a:lstStyle/>
          <a:p>
            <a:pPr marL="0" indent="0">
              <a:buNone/>
            </a:pPr>
            <a:r>
              <a:rPr lang="ru-RU" dirty="0"/>
              <a:t>4. Не предпринимать поход, восхождения или экспедицию без опытного, авторитетного руководителя, знающего маршрут, без правильно заполненной и оформленной документации.</a:t>
            </a:r>
          </a:p>
          <a:p>
            <a:pPr marL="0" indent="0">
              <a:buNone/>
            </a:pPr>
            <a:r>
              <a:rPr lang="ru-RU" dirty="0"/>
              <a:t>5. В незнакомой местности двигаться внимательнее, уточняя свое местонахождение по карте, делая разведку пути. </a:t>
            </a:r>
          </a:p>
          <a:p>
            <a:pPr marL="0" indent="0">
              <a:buNone/>
            </a:pPr>
            <a:r>
              <a:rPr lang="ru-RU" dirty="0"/>
              <a:t>6. Выходить на маршрут рано утром, хорошо экипировавшись, имея достаточный запас продуктов и только после сообщения графика движения на КСС, начальнику базы или другим лицам.</a:t>
            </a:r>
          </a:p>
          <a:p>
            <a:pPr marL="0" indent="0">
              <a:buNone/>
            </a:pPr>
            <a:r>
              <a:rPr lang="ru-RU" dirty="0"/>
              <a:t>7. Принять необходимые меры к предохранению ног от ранений и переохлаждений.</a:t>
            </a:r>
          </a:p>
          <a:p>
            <a:pPr marL="0" indent="0">
              <a:buNone/>
            </a:pPr>
            <a:r>
              <a:rPr lang="ru-RU" dirty="0"/>
              <a:t>8. Начинать движение лишь в исправных (прочных, просушенных)</a:t>
            </a:r>
          </a:p>
          <a:p>
            <a:pPr marL="0" indent="0">
              <a:buNone/>
            </a:pPr>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192289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Объект 14"/>
          <p:cNvSpPr>
            <a:spLocks noGrp="1"/>
          </p:cNvSpPr>
          <p:nvPr>
            <p:ph idx="1"/>
          </p:nvPr>
        </p:nvSpPr>
        <p:spPr/>
        <p:txBody>
          <a:bodyPr>
            <a:normAutofit/>
          </a:bodyPr>
          <a:lstStyle/>
          <a:p>
            <a:pPr marL="0" indent="0">
              <a:buNone/>
            </a:pPr>
            <a:r>
              <a:rPr lang="ru-RU" dirty="0"/>
              <a:t>Самым главным правилом в группе - это передвижение должно быть не индивидуальным, а групповым, что позволит обеспечить взаимопомощь участников на маршруте. </a:t>
            </a:r>
            <a:endParaRPr lang="ru-RU" dirty="0" smtClean="0"/>
          </a:p>
          <a:p>
            <a:pPr marL="0" indent="0">
              <a:buNone/>
            </a:pPr>
            <a:r>
              <a:rPr lang="ru-RU" dirty="0" smtClean="0"/>
              <a:t>Не </a:t>
            </a:r>
            <a:r>
              <a:rPr lang="ru-RU" dirty="0"/>
              <a:t>допускать разделения группы и нарушения дисциплины. </a:t>
            </a:r>
          </a:p>
          <a:p>
            <a:pPr marL="0" indent="0">
              <a:buNone/>
            </a:pPr>
            <a:r>
              <a:rPr lang="ru-RU" dirty="0"/>
              <a:t>Для грамотного распределения сил участников темп движения и остановки должны соответствовать уровню подготовленности и возможностям участников, условиям местности и погоды. </a:t>
            </a:r>
            <a:endParaRPr lang="ru-RU" b="1" dirty="0"/>
          </a:p>
          <a:p>
            <a:pPr marL="0" indent="0">
              <a:buNone/>
            </a:pPr>
            <a:endParaRPr lang="ru-RU" dirty="0"/>
          </a:p>
        </p:txBody>
      </p:sp>
      <p:sp>
        <p:nvSpPr>
          <p:cNvPr id="2" name="Заголовок 1"/>
          <p:cNvSpPr>
            <a:spLocks noGrp="1"/>
          </p:cNvSpPr>
          <p:nvPr>
            <p:ph type="title"/>
          </p:nvPr>
        </p:nvSpPr>
        <p:spPr/>
        <p:txBody>
          <a:bodyPr>
            <a:normAutofit fontScale="90000"/>
          </a:bodyPr>
          <a:lstStyle/>
          <a:p>
            <a:pPr algn="ctr"/>
            <a:r>
              <a:rPr lang="ru-RU" dirty="0" smtClean="0">
                <a:effectLst/>
              </a:rPr>
              <a:t>Правила </a:t>
            </a:r>
            <a:r>
              <a:rPr lang="ru-RU" dirty="0">
                <a:effectLst/>
              </a:rPr>
              <a:t>безопасности при </a:t>
            </a:r>
            <a:r>
              <a:rPr lang="ru-RU" dirty="0" smtClean="0">
                <a:effectLst/>
              </a:rPr>
              <a:t>движении</a:t>
            </a:r>
            <a:endParaRPr lang="ru-RU" dirty="0"/>
          </a:p>
        </p:txBody>
      </p:sp>
    </p:spTree>
    <p:extLst>
      <p:ext uri="{BB962C8B-B14F-4D97-AF65-F5344CB8AC3E}">
        <p14:creationId xmlns:p14="http://schemas.microsoft.com/office/powerpoint/2010/main" val="786694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86182" y="1124744"/>
            <a:ext cx="5357817" cy="4429915"/>
          </a:xfrm>
        </p:spPr>
        <p:txBody>
          <a:bodyPr>
            <a:noAutofit/>
          </a:bodyPr>
          <a:lstStyle/>
          <a:p>
            <a:pPr>
              <a:buNone/>
            </a:pPr>
            <a:r>
              <a:rPr lang="ru-RU" sz="2400" dirty="0" smtClean="0"/>
              <a:t/>
            </a:r>
            <a:br>
              <a:rPr lang="ru-RU" sz="2400" dirty="0" smtClean="0"/>
            </a:br>
            <a:r>
              <a:rPr lang="ru-RU" sz="2400" dirty="0" smtClean="0"/>
              <a:t>     </a:t>
            </a:r>
            <a:r>
              <a:rPr lang="ru-RU" sz="2000" dirty="0" smtClean="0"/>
              <a:t>Шаг средней длины. Ступни несколько разворачиваются наружу и ставятся с пятки перекатом на носок. Опорная нога полностью не выпрямляется. </a:t>
            </a:r>
          </a:p>
          <a:p>
            <a:pPr>
              <a:buNone/>
            </a:pPr>
            <a:r>
              <a:rPr lang="ru-RU" sz="2000" dirty="0" smtClean="0"/>
              <a:t>           Следует избегать долгого хождения по очень твердой поверхности - каменным, бетонным и асфальтовым дорогам:  это позволит предохранить ноги от мышечных болей и потертостей. </a:t>
            </a:r>
          </a:p>
          <a:p>
            <a:pPr>
              <a:buNone/>
            </a:pPr>
            <a:r>
              <a:rPr lang="ru-RU" sz="2000" dirty="0" smtClean="0"/>
              <a:t>         На трудных участках пути не следует разговаривать: разговоры сбивают ритм дыхания, раздражают усталых туристов.</a:t>
            </a:r>
            <a:endParaRPr lang="ru-RU" sz="2000" dirty="0"/>
          </a:p>
        </p:txBody>
      </p:sp>
      <p:sp>
        <p:nvSpPr>
          <p:cNvPr id="2" name="Заголовок 1"/>
          <p:cNvSpPr>
            <a:spLocks noGrp="1"/>
          </p:cNvSpPr>
          <p:nvPr>
            <p:ph type="title"/>
          </p:nvPr>
        </p:nvSpPr>
        <p:spPr/>
        <p:txBody>
          <a:bodyPr>
            <a:normAutofit fontScale="90000"/>
          </a:bodyPr>
          <a:lstStyle/>
          <a:p>
            <a:pPr algn="ctr"/>
            <a:r>
              <a:rPr lang="ru-RU" dirty="0" smtClean="0"/>
              <a:t>Пешие походы на равнинной местности</a:t>
            </a:r>
            <a:endParaRPr lang="ru-RU" dirty="0"/>
          </a:p>
        </p:txBody>
      </p:sp>
      <p:sp>
        <p:nvSpPr>
          <p:cNvPr id="4" name="Заголовок 1"/>
          <p:cNvSpPr txBox="1">
            <a:spLocks/>
          </p:cNvSpPr>
          <p:nvPr/>
        </p:nvSpPr>
        <p:spPr>
          <a:xfrm>
            <a:off x="214282" y="928670"/>
            <a:ext cx="8086756" cy="64294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Impact" pitchFamily="34" charset="0"/>
                <a:ea typeface="+mj-ea"/>
                <a:cs typeface="+mj-cs"/>
              </a:rPr>
              <a:t>Особенности похода</a:t>
            </a:r>
            <a:endParaRPr kumimoji="0" lang="ru-RU" sz="2400" b="1" i="0" u="none" strike="noStrike" kern="1200" cap="none" spc="0" normalizeH="0" baseline="0" noProof="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Impact" pitchFamily="34" charset="0"/>
              <a:ea typeface="+mj-ea"/>
              <a:cs typeface="+mj-cs"/>
            </a:endParaRPr>
          </a:p>
        </p:txBody>
      </p:sp>
      <p:sp>
        <p:nvSpPr>
          <p:cNvPr id="6" name="Прямоугольник 5"/>
          <p:cNvSpPr/>
          <p:nvPr/>
        </p:nvSpPr>
        <p:spPr>
          <a:xfrm>
            <a:off x="357158" y="1500174"/>
            <a:ext cx="3214678" cy="1015663"/>
          </a:xfrm>
          <a:prstGeom prst="rect">
            <a:avLst/>
          </a:prstGeom>
        </p:spPr>
        <p:txBody>
          <a:bodyPr wrap="square">
            <a:spAutoFit/>
          </a:bodyPr>
          <a:lstStyle/>
          <a:p>
            <a:pPr algn="r"/>
            <a:r>
              <a:rPr lang="ru-RU" sz="2000" dirty="0" smtClean="0">
                <a:solidFill>
                  <a:srgbClr val="0070C0"/>
                </a:solidFill>
              </a:rPr>
              <a:t>Техника движения </a:t>
            </a:r>
            <a:br>
              <a:rPr lang="ru-RU" sz="2000" dirty="0" smtClean="0">
                <a:solidFill>
                  <a:srgbClr val="0070C0"/>
                </a:solidFill>
              </a:rPr>
            </a:br>
            <a:r>
              <a:rPr lang="ru-RU" sz="2000" dirty="0" smtClean="0">
                <a:solidFill>
                  <a:srgbClr val="0070C0"/>
                </a:solidFill>
              </a:rPr>
              <a:t>в пешем походе </a:t>
            </a:r>
          </a:p>
          <a:p>
            <a:pPr algn="r"/>
            <a:r>
              <a:rPr lang="ru-RU" sz="2000" dirty="0" smtClean="0">
                <a:solidFill>
                  <a:srgbClr val="0070C0"/>
                </a:solidFill>
              </a:rPr>
              <a:t>на равнинной местности </a:t>
            </a:r>
            <a:endParaRPr lang="ru-RU" sz="2000" dirty="0">
              <a:solidFill>
                <a:srgbClr val="0070C0"/>
              </a:solidFill>
            </a:endParaRPr>
          </a:p>
        </p:txBody>
      </p:sp>
      <p:sp>
        <p:nvSpPr>
          <p:cNvPr id="7" name="Прямоугольник 6"/>
          <p:cNvSpPr/>
          <p:nvPr/>
        </p:nvSpPr>
        <p:spPr>
          <a:xfrm>
            <a:off x="0" y="4786322"/>
            <a:ext cx="3714776" cy="1384995"/>
          </a:xfrm>
          <a:prstGeom prst="rect">
            <a:avLst/>
          </a:prstGeom>
        </p:spPr>
        <p:txBody>
          <a:bodyPr wrap="square">
            <a:spAutoFit/>
          </a:bodyPr>
          <a:lstStyle/>
          <a:p>
            <a:pPr algn="r"/>
            <a:r>
              <a:rPr lang="ru-RU" sz="2000" dirty="0" smtClean="0"/>
              <a:t>При ходьбе туловище туриста слегка наклоняется вперед, чтобы уравновесить вес рюкзака</a:t>
            </a:r>
            <a:r>
              <a:rPr lang="ru-RU" sz="2400" dirty="0" smtClean="0"/>
              <a:t>. </a:t>
            </a:r>
            <a:endParaRPr lang="ru-RU" sz="2400" dirty="0"/>
          </a:p>
        </p:txBody>
      </p:sp>
      <p:cxnSp>
        <p:nvCxnSpPr>
          <p:cNvPr id="9" name="Прямая соединительная линия 8"/>
          <p:cNvCxnSpPr/>
          <p:nvPr/>
        </p:nvCxnSpPr>
        <p:spPr>
          <a:xfrm rot="5400000">
            <a:off x="964381" y="3821909"/>
            <a:ext cx="5643602"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Рисунок 10" descr="Рисунок4.jpg"/>
          <p:cNvPicPr>
            <a:picLocks noChangeAspect="1"/>
          </p:cNvPicPr>
          <p:nvPr/>
        </p:nvPicPr>
        <p:blipFill>
          <a:blip r:embed="rId2" cstate="print"/>
          <a:stretch>
            <a:fillRect/>
          </a:stretch>
        </p:blipFill>
        <p:spPr>
          <a:xfrm>
            <a:off x="1214414" y="2500306"/>
            <a:ext cx="1647825" cy="23812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429132"/>
            <a:ext cx="8229600" cy="1928826"/>
          </a:xfrm>
        </p:spPr>
        <p:txBody>
          <a:bodyPr>
            <a:noAutofit/>
          </a:bodyPr>
          <a:lstStyle/>
          <a:p>
            <a:pPr>
              <a:buNone/>
            </a:pPr>
            <a:r>
              <a:rPr lang="ru-RU" sz="2000" dirty="0" smtClean="0">
                <a:solidFill>
                  <a:srgbClr val="FF0000"/>
                </a:solidFill>
              </a:rPr>
              <a:t>Помните:</a:t>
            </a:r>
            <a:r>
              <a:rPr lang="ru-RU" sz="2000" b="1" dirty="0" smtClean="0">
                <a:solidFill>
                  <a:srgbClr val="FF0000"/>
                </a:solidFill>
              </a:rPr>
              <a:t> </a:t>
            </a:r>
            <a:r>
              <a:rPr lang="ru-RU" sz="2000" dirty="0" smtClean="0"/>
              <a:t>нельзя двигаться вне колонны, так как это увеличивает вероятность потери ориентировки, получения травмы и т. д.</a:t>
            </a:r>
          </a:p>
          <a:p>
            <a:pPr algn="just">
              <a:buNone/>
            </a:pPr>
            <a:r>
              <a:rPr lang="ru-RU" sz="2000" dirty="0" smtClean="0"/>
              <a:t>Темп движения пешей группы определяется обычно условиями местности и погоды исходя из правила: </a:t>
            </a:r>
            <a:r>
              <a:rPr lang="ru-RU" sz="2000" i="1" dirty="0" smtClean="0">
                <a:solidFill>
                  <a:srgbClr val="FF0000"/>
                </a:solidFill>
              </a:rPr>
              <a:t>равнение по самому слабому</a:t>
            </a:r>
            <a:r>
              <a:rPr lang="ru-RU" sz="2000" i="1" dirty="0" smtClean="0">
                <a:solidFill>
                  <a:srgbClr val="0070C0"/>
                </a:solidFill>
              </a:rPr>
              <a:t>.  </a:t>
            </a:r>
          </a:p>
          <a:p>
            <a:pPr>
              <a:buNone/>
            </a:pPr>
            <a:endParaRPr lang="ru-RU" sz="2400" dirty="0"/>
          </a:p>
        </p:txBody>
      </p:sp>
      <p:sp>
        <p:nvSpPr>
          <p:cNvPr id="2" name="Заголовок 1"/>
          <p:cNvSpPr>
            <a:spLocks noGrp="1"/>
          </p:cNvSpPr>
          <p:nvPr>
            <p:ph type="title"/>
          </p:nvPr>
        </p:nvSpPr>
        <p:spPr>
          <a:xfrm>
            <a:off x="457200" y="152400"/>
            <a:ext cx="8229600" cy="919146"/>
          </a:xfrm>
        </p:spPr>
        <p:txBody>
          <a:bodyPr>
            <a:normAutofit fontScale="90000"/>
          </a:bodyPr>
          <a:lstStyle/>
          <a:p>
            <a:r>
              <a:rPr lang="ru-RU" dirty="0" smtClean="0"/>
              <a:t>Порядок движения походной группы </a:t>
            </a:r>
            <a:endParaRPr lang="ru-RU" dirty="0"/>
          </a:p>
        </p:txBody>
      </p:sp>
      <p:sp>
        <p:nvSpPr>
          <p:cNvPr id="4" name="Прямоугольник 3"/>
          <p:cNvSpPr/>
          <p:nvPr/>
        </p:nvSpPr>
        <p:spPr>
          <a:xfrm>
            <a:off x="0" y="1071546"/>
            <a:ext cx="9144000" cy="1200329"/>
          </a:xfrm>
          <a:prstGeom prst="rect">
            <a:avLst/>
          </a:prstGeom>
        </p:spPr>
        <p:txBody>
          <a:bodyPr wrap="square">
            <a:spAutoFit/>
          </a:bodyPr>
          <a:lstStyle/>
          <a:p>
            <a:r>
              <a:rPr lang="ru-RU" sz="2400" dirty="0" smtClean="0"/>
              <a:t>Туристы передвигаются колонной по одному человеку, гуськом. При движении по маршруту необходимо находиться друг от друга не дальше пределов зрительной или голосовой связи.</a:t>
            </a:r>
            <a:endParaRPr lang="ru-RU" sz="2400" dirty="0"/>
          </a:p>
        </p:txBody>
      </p:sp>
      <p:pic>
        <p:nvPicPr>
          <p:cNvPr id="6" name="Рисунок 5" descr="Рисунок5.jpg"/>
          <p:cNvPicPr>
            <a:picLocks noChangeAspect="1"/>
          </p:cNvPicPr>
          <p:nvPr/>
        </p:nvPicPr>
        <p:blipFill>
          <a:blip r:embed="rId2" cstate="print"/>
          <a:stretch>
            <a:fillRect/>
          </a:stretch>
        </p:blipFill>
        <p:spPr>
          <a:xfrm>
            <a:off x="1714500" y="2543175"/>
            <a:ext cx="5715000" cy="17716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10034" y="1700808"/>
            <a:ext cx="4471990" cy="4525963"/>
          </a:xfrm>
        </p:spPr>
        <p:txBody>
          <a:bodyPr>
            <a:noAutofit/>
          </a:bodyPr>
          <a:lstStyle/>
          <a:p>
            <a:pPr>
              <a:buNone/>
            </a:pPr>
            <a:r>
              <a:rPr lang="ru-RU" sz="2000" dirty="0" smtClean="0">
                <a:solidFill>
                  <a:srgbClr val="FF0000"/>
                </a:solidFill>
              </a:rPr>
              <a:t>Ритмичность движения </a:t>
            </a:r>
            <a:r>
              <a:rPr lang="ru-RU" sz="2000" dirty="0" smtClean="0"/>
              <a:t>- одно из главных средств сохранения сил и повышения работоспособности человека. Поэтому необходимо соблюдать режим походного дня, который должен обеспечивать необходимую ритмичность в чередовании нагрузок и отдыха. Как вы помните, режим переходов состоит обычно из 40 мин движения и 10-20 мин отдыха на малых привалах. </a:t>
            </a:r>
            <a:endParaRPr lang="ru-RU" sz="2000" dirty="0"/>
          </a:p>
        </p:txBody>
      </p:sp>
      <p:sp>
        <p:nvSpPr>
          <p:cNvPr id="2" name="Заголовок 1"/>
          <p:cNvSpPr>
            <a:spLocks noGrp="1"/>
          </p:cNvSpPr>
          <p:nvPr>
            <p:ph type="title"/>
          </p:nvPr>
        </p:nvSpPr>
        <p:spPr/>
        <p:txBody>
          <a:bodyPr/>
          <a:lstStyle/>
          <a:p>
            <a:pPr algn="ctr"/>
            <a:r>
              <a:rPr lang="ru-RU" dirty="0" smtClean="0"/>
              <a:t>Ритмичность движения</a:t>
            </a:r>
            <a:endParaRPr lang="ru-RU" dirty="0"/>
          </a:p>
        </p:txBody>
      </p:sp>
      <p:pic>
        <p:nvPicPr>
          <p:cNvPr id="5" name="Рисунок 4" descr="Рисунок6.jpg"/>
          <p:cNvPicPr>
            <a:picLocks noChangeAspect="1"/>
          </p:cNvPicPr>
          <p:nvPr/>
        </p:nvPicPr>
        <p:blipFill>
          <a:blip r:embed="rId2" cstate="print"/>
          <a:stretch>
            <a:fillRect/>
          </a:stretch>
        </p:blipFill>
        <p:spPr>
          <a:xfrm>
            <a:off x="500034" y="1785926"/>
            <a:ext cx="3810000" cy="28575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dirty="0"/>
              <a:t>Перед выходом на маршрут </a:t>
            </a:r>
            <a:r>
              <a:rPr lang="ru-RU" dirty="0">
                <a:solidFill>
                  <a:srgbClr val="FF0000"/>
                </a:solidFill>
              </a:rPr>
              <a:t>разработать график </a:t>
            </a:r>
            <a:r>
              <a:rPr lang="ru-RU" dirty="0"/>
              <a:t>и определить </a:t>
            </a:r>
            <a:r>
              <a:rPr lang="ru-RU" dirty="0">
                <a:solidFill>
                  <a:srgbClr val="FF0000"/>
                </a:solidFill>
              </a:rPr>
              <a:t>порядок движения </a:t>
            </a:r>
            <a:r>
              <a:rPr lang="ru-RU" dirty="0"/>
              <a:t>группы - это мобилизует и дисциплинирует людей. Это очень важно, так как каждый в группе несет ответственность как за свою жизнь и здоровье, так и за других участников. </a:t>
            </a:r>
          </a:p>
          <a:p>
            <a:pPr marL="0" indent="0">
              <a:buNone/>
            </a:pPr>
            <a:r>
              <a:rPr lang="ru-RU" dirty="0">
                <a:solidFill>
                  <a:srgbClr val="FF0000"/>
                </a:solidFill>
              </a:rPr>
              <a:t>Дисциплина в группе </a:t>
            </a:r>
            <a:r>
              <a:rPr lang="ru-RU" dirty="0"/>
              <a:t>необходима, и эта ответственность ложиться только на руководителя группы.</a:t>
            </a:r>
          </a:p>
          <a:p>
            <a:endParaRPr lang="ru-RU" dirty="0"/>
          </a:p>
        </p:txBody>
      </p:sp>
      <p:sp>
        <p:nvSpPr>
          <p:cNvPr id="3" name="Заголовок 2"/>
          <p:cNvSpPr>
            <a:spLocks noGrp="1"/>
          </p:cNvSpPr>
          <p:nvPr>
            <p:ph type="title"/>
          </p:nvPr>
        </p:nvSpPr>
        <p:spPr/>
        <p:txBody>
          <a:bodyPr/>
          <a:lstStyle/>
          <a:p>
            <a:endParaRPr lang="ru-RU"/>
          </a:p>
        </p:txBody>
      </p:sp>
    </p:spTree>
    <p:extLst>
      <p:ext uri="{BB962C8B-B14F-4D97-AF65-F5344CB8AC3E}">
        <p14:creationId xmlns:p14="http://schemas.microsoft.com/office/powerpoint/2010/main" val="383366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600200"/>
            <a:ext cx="4114800" cy="4525963"/>
          </a:xfrm>
        </p:spPr>
        <p:txBody>
          <a:bodyPr>
            <a:normAutofit/>
          </a:bodyPr>
          <a:lstStyle/>
          <a:p>
            <a:pPr>
              <a:buNone/>
            </a:pPr>
            <a:r>
              <a:rPr lang="ru-RU" sz="2400" dirty="0" smtClean="0">
                <a:solidFill>
                  <a:srgbClr val="FF0000"/>
                </a:solidFill>
              </a:rPr>
              <a:t>Линия движения</a:t>
            </a:r>
            <a:r>
              <a:rPr lang="ru-RU" sz="2400" dirty="0" smtClean="0"/>
              <a:t> в пешем путешествии определяется особенностями рельефа, растительности и наличием троп. Поэтому необходимо быть готовым к различным способам выбора направления движения. </a:t>
            </a:r>
          </a:p>
          <a:p>
            <a:pPr>
              <a:buNone/>
            </a:pPr>
            <a:endParaRPr lang="ru-RU" sz="2400" dirty="0"/>
          </a:p>
        </p:txBody>
      </p:sp>
      <p:sp>
        <p:nvSpPr>
          <p:cNvPr id="2" name="Заголовок 1"/>
          <p:cNvSpPr>
            <a:spLocks noGrp="1"/>
          </p:cNvSpPr>
          <p:nvPr>
            <p:ph type="title"/>
          </p:nvPr>
        </p:nvSpPr>
        <p:spPr/>
        <p:txBody>
          <a:bodyPr/>
          <a:lstStyle/>
          <a:p>
            <a:pPr algn="ctr"/>
            <a:r>
              <a:rPr lang="ru-RU" dirty="0" smtClean="0"/>
              <a:t>Линия движения</a:t>
            </a:r>
            <a:endParaRPr lang="ru-RU" dirty="0"/>
          </a:p>
        </p:txBody>
      </p:sp>
      <p:pic>
        <p:nvPicPr>
          <p:cNvPr id="5" name="Рисунок 4" descr="Рисунок8.jpg"/>
          <p:cNvPicPr>
            <a:picLocks noChangeAspect="1"/>
          </p:cNvPicPr>
          <p:nvPr/>
        </p:nvPicPr>
        <p:blipFill>
          <a:blip r:embed="rId2" cstate="print"/>
          <a:stretch>
            <a:fillRect/>
          </a:stretch>
        </p:blipFill>
        <p:spPr>
          <a:xfrm>
            <a:off x="500034" y="1785926"/>
            <a:ext cx="3810000" cy="2819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nSpc>
                <a:spcPct val="90000"/>
              </a:lnSpc>
            </a:pPr>
            <a:r>
              <a:rPr lang="ru-RU" dirty="0"/>
              <a:t>По тропе дистанция  - 2-5 метров</a:t>
            </a:r>
          </a:p>
          <a:p>
            <a:pPr>
              <a:lnSpc>
                <a:spcPct val="90000"/>
              </a:lnSpc>
            </a:pPr>
            <a:r>
              <a:rPr lang="ru-RU" dirty="0"/>
              <a:t>В густом лесу – 3 метра</a:t>
            </a:r>
          </a:p>
          <a:p>
            <a:pPr>
              <a:lnSpc>
                <a:spcPct val="90000"/>
              </a:lnSpc>
            </a:pPr>
            <a:r>
              <a:rPr lang="ru-RU" dirty="0"/>
              <a:t>На осыпи – плотная группа</a:t>
            </a:r>
          </a:p>
          <a:p>
            <a:pPr>
              <a:lnSpc>
                <a:spcPct val="90000"/>
              </a:lnSpc>
            </a:pPr>
            <a:r>
              <a:rPr lang="ru-RU" dirty="0"/>
              <a:t>Тонкий лед- 5-8 метров.</a:t>
            </a:r>
          </a:p>
          <a:p>
            <a:pPr>
              <a:lnSpc>
                <a:spcPct val="90000"/>
              </a:lnSpc>
              <a:buFont typeface="Wingdings" pitchFamily="2" charset="2"/>
              <a:buNone/>
            </a:pPr>
            <a:r>
              <a:rPr lang="ru-RU" b="1" u="sng" dirty="0">
                <a:solidFill>
                  <a:schemeClr val="bg2"/>
                </a:solidFill>
              </a:rPr>
              <a:t>Проговорить действия при потере группы</a:t>
            </a:r>
            <a:r>
              <a:rPr lang="ru-RU" dirty="0"/>
              <a:t>:</a:t>
            </a:r>
          </a:p>
          <a:p>
            <a:pPr>
              <a:lnSpc>
                <a:spcPct val="90000"/>
              </a:lnSpc>
              <a:buFont typeface="Wingdings" pitchFamily="2" charset="2"/>
              <a:buNone/>
            </a:pPr>
            <a:r>
              <a:rPr lang="ru-RU" sz="2800" b="1" u="sng" dirty="0"/>
              <a:t>Потерялся (развилка на тропе, нет тропы, нет впереди идущего) – остановился – подал звук, нет ответа :</a:t>
            </a:r>
          </a:p>
          <a:p>
            <a:pPr>
              <a:lnSpc>
                <a:spcPct val="90000"/>
              </a:lnSpc>
              <a:buFont typeface="Wingdings" pitchFamily="2" charset="2"/>
              <a:buNone/>
            </a:pPr>
            <a:r>
              <a:rPr lang="ru-RU" sz="2800" b="1" u="sng" dirty="0"/>
              <a:t>– развел дымовой костер</a:t>
            </a:r>
            <a:r>
              <a:rPr lang="ru-RU" dirty="0"/>
              <a:t> </a:t>
            </a:r>
          </a:p>
          <a:p>
            <a:endParaRPr lang="ru-RU" dirty="0"/>
          </a:p>
        </p:txBody>
      </p:sp>
      <p:sp>
        <p:nvSpPr>
          <p:cNvPr id="3" name="Заголовок 2"/>
          <p:cNvSpPr>
            <a:spLocks noGrp="1"/>
          </p:cNvSpPr>
          <p:nvPr>
            <p:ph type="title"/>
          </p:nvPr>
        </p:nvSpPr>
        <p:spPr/>
        <p:txBody>
          <a:bodyPr/>
          <a:lstStyle/>
          <a:p>
            <a:pPr algn="ctr"/>
            <a:r>
              <a:rPr lang="ru-RU" dirty="0"/>
              <a:t>Дистанция</a:t>
            </a:r>
          </a:p>
        </p:txBody>
      </p:sp>
    </p:spTree>
    <p:extLst>
      <p:ext uri="{BB962C8B-B14F-4D97-AF65-F5344CB8AC3E}">
        <p14:creationId xmlns:p14="http://schemas.microsoft.com/office/powerpoint/2010/main" val="1761637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0" y="1600200"/>
            <a:ext cx="4357718" cy="4525963"/>
          </a:xfrm>
        </p:spPr>
        <p:txBody>
          <a:bodyPr>
            <a:noAutofit/>
          </a:bodyPr>
          <a:lstStyle/>
          <a:p>
            <a:pPr>
              <a:buNone/>
            </a:pPr>
            <a:r>
              <a:rPr lang="ru-RU" sz="2400" dirty="0" smtClean="0"/>
              <a:t>Открытые пространства лугов, невозделанных полей, а также небольшие перелески, чистые сосняки и другие несложные участки можно проходить по азимуту. </a:t>
            </a:r>
            <a:endParaRPr lang="ru-RU" sz="2400" dirty="0" smtClean="0"/>
          </a:p>
          <a:p>
            <a:pPr>
              <a:buNone/>
            </a:pPr>
            <a:r>
              <a:rPr lang="ru-RU" sz="2400" dirty="0" smtClean="0"/>
              <a:t>Густые </a:t>
            </a:r>
            <a:r>
              <a:rPr lang="ru-RU" sz="2400" dirty="0" smtClean="0"/>
              <a:t>леса с подлеском, пересеченный рельеф, заросли кустарника лучше преодолевать по тропам, пусть даже несколько отклоняющимся от нужного направления. </a:t>
            </a:r>
          </a:p>
          <a:p>
            <a:pPr>
              <a:buNone/>
            </a:pPr>
            <a:endParaRPr lang="ru-RU" sz="2400" dirty="0"/>
          </a:p>
        </p:txBody>
      </p:sp>
      <p:sp>
        <p:nvSpPr>
          <p:cNvPr id="2" name="Заголовок 1"/>
          <p:cNvSpPr>
            <a:spLocks noGrp="1"/>
          </p:cNvSpPr>
          <p:nvPr>
            <p:ph type="title"/>
          </p:nvPr>
        </p:nvSpPr>
        <p:spPr/>
        <p:txBody>
          <a:bodyPr/>
          <a:lstStyle/>
          <a:p>
            <a:pPr algn="ctr"/>
            <a:r>
              <a:rPr lang="ru-RU" dirty="0" smtClean="0"/>
              <a:t>Азимут и тропы</a:t>
            </a:r>
            <a:endParaRPr lang="ru-RU" dirty="0"/>
          </a:p>
        </p:txBody>
      </p:sp>
      <p:pic>
        <p:nvPicPr>
          <p:cNvPr id="5" name="Рисунок 4" descr="Рисунок9.jpg"/>
          <p:cNvPicPr>
            <a:picLocks noChangeAspect="1"/>
          </p:cNvPicPr>
          <p:nvPr/>
        </p:nvPicPr>
        <p:blipFill>
          <a:blip r:embed="rId2" cstate="print"/>
          <a:stretch>
            <a:fillRect/>
          </a:stretch>
        </p:blipFill>
        <p:spPr>
          <a:xfrm>
            <a:off x="179512" y="1719190"/>
            <a:ext cx="4343696" cy="376815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376</TotalTime>
  <Words>1046</Words>
  <Application>Microsoft Office PowerPoint</Application>
  <PresentationFormat>Экран (4:3)</PresentationFormat>
  <Paragraphs>85</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Бумажная</vt:lpstr>
      <vt:lpstr>Правила движения в группе</vt:lpstr>
      <vt:lpstr>Пешие походы на равнинной местности</vt:lpstr>
      <vt:lpstr>Пешие походы на равнинной местности</vt:lpstr>
      <vt:lpstr>Порядок движения походной группы </vt:lpstr>
      <vt:lpstr>Ритмичность движения</vt:lpstr>
      <vt:lpstr>Презентация PowerPoint</vt:lpstr>
      <vt:lpstr>Линия движения</vt:lpstr>
      <vt:lpstr>Дистанция</vt:lpstr>
      <vt:lpstr>Азимут и тропы</vt:lpstr>
      <vt:lpstr>Препятствия на равнинном маршруте </vt:lpstr>
      <vt:lpstr>По лесным зарослям</vt:lpstr>
      <vt:lpstr>Водные препятствия</vt:lpstr>
      <vt:lpstr>Вброд</vt:lpstr>
      <vt:lpstr>Презентация PowerPoint</vt:lpstr>
      <vt:lpstr>Презентация PowerPoint</vt:lpstr>
      <vt:lpstr>Переправа</vt:lpstr>
      <vt:lpstr>Презентация PowerPoint</vt:lpstr>
      <vt:lpstr>По завалившемуся дереву</vt:lpstr>
      <vt:lpstr>Переправа вплавь</vt:lpstr>
      <vt:lpstr>Навесная переправа</vt:lpstr>
      <vt:lpstr>Презентация PowerPoint</vt:lpstr>
      <vt:lpstr>Приемы ходьбы</vt:lpstr>
      <vt:lpstr>Движение по склонам</vt:lpstr>
      <vt:lpstr>Обязанности направляющего</vt:lpstr>
      <vt:lpstr>Обязанности замыкающего</vt:lpstr>
      <vt:lpstr>Меры безопасности в походе</vt:lpstr>
      <vt:lpstr>Презентация PowerPoint</vt:lpstr>
      <vt:lpstr>Правила безопасности при движении</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Computer</cp:lastModifiedBy>
  <cp:revision>65</cp:revision>
  <dcterms:created xsi:type="dcterms:W3CDTF">2010-10-20T05:31:42Z</dcterms:created>
  <dcterms:modified xsi:type="dcterms:W3CDTF">2020-12-17T15:52:57Z</dcterms:modified>
</cp:coreProperties>
</file>