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5"/>
  </p:notesMasterIdLst>
  <p:sldIdLst>
    <p:sldId id="262" r:id="rId2"/>
    <p:sldId id="283" r:id="rId3"/>
    <p:sldId id="284" r:id="rId4"/>
    <p:sldId id="285" r:id="rId5"/>
    <p:sldId id="287" r:id="rId6"/>
    <p:sldId id="289" r:id="rId7"/>
    <p:sldId id="288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</p:sldIdLst>
  <p:sldSz cx="9144000" cy="5143500" type="screen16x9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B19D"/>
    <a:srgbClr val="56460A"/>
    <a:srgbClr val="424B25"/>
    <a:srgbClr val="000000"/>
    <a:srgbClr val="4D4D4D"/>
    <a:srgbClr val="B92D14"/>
    <a:srgbClr val="35759D"/>
    <a:srgbClr val="E8E8E8"/>
    <a:srgbClr val="1E1E20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16" autoAdjust="0"/>
    <p:restoredTop sz="95652" autoAdjust="0"/>
  </p:normalViewPr>
  <p:slideViewPr>
    <p:cSldViewPr>
      <p:cViewPr>
        <p:scale>
          <a:sx n="90" d="100"/>
          <a:sy n="90" d="100"/>
        </p:scale>
        <p:origin x="-942" y="-1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4" Type="http://schemas.openxmlformats.org/officeDocument/2006/relationships/image" Target="../media/image60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4" Type="http://schemas.openxmlformats.org/officeDocument/2006/relationships/image" Target="../media/image70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image" Target="../media/image71.wmf"/><Relationship Id="rId7" Type="http://schemas.openxmlformats.org/officeDocument/2006/relationships/image" Target="../media/image74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0.wmf"/><Relationship Id="rId9" Type="http://schemas.openxmlformats.org/officeDocument/2006/relationships/image" Target="../media/image7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8.wmf"/><Relationship Id="rId7" Type="http://schemas.openxmlformats.org/officeDocument/2006/relationships/image" Target="../media/image13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2" Type="http://schemas.openxmlformats.org/officeDocument/2006/relationships/image" Target="../media/image19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2" Type="http://schemas.openxmlformats.org/officeDocument/2006/relationships/image" Target="../media/image19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10" Type="http://schemas.openxmlformats.org/officeDocument/2006/relationships/image" Target="../media/image34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image" Target="../media/image43.wmf"/><Relationship Id="rId18" Type="http://schemas.openxmlformats.org/officeDocument/2006/relationships/image" Target="../media/image48.wmf"/><Relationship Id="rId3" Type="http://schemas.openxmlformats.org/officeDocument/2006/relationships/image" Target="../media/image37.wmf"/><Relationship Id="rId21" Type="http://schemas.openxmlformats.org/officeDocument/2006/relationships/image" Target="../media/image51.wmf"/><Relationship Id="rId7" Type="http://schemas.openxmlformats.org/officeDocument/2006/relationships/image" Target="../media/image41.wmf"/><Relationship Id="rId12" Type="http://schemas.openxmlformats.org/officeDocument/2006/relationships/image" Target="../media/image42.wmf"/><Relationship Id="rId17" Type="http://schemas.openxmlformats.org/officeDocument/2006/relationships/image" Target="../media/image47.wmf"/><Relationship Id="rId2" Type="http://schemas.openxmlformats.org/officeDocument/2006/relationships/image" Target="../media/image36.wmf"/><Relationship Id="rId16" Type="http://schemas.openxmlformats.org/officeDocument/2006/relationships/image" Target="../media/image46.wmf"/><Relationship Id="rId20" Type="http://schemas.openxmlformats.org/officeDocument/2006/relationships/image" Target="../media/image50.wmf"/><Relationship Id="rId1" Type="http://schemas.openxmlformats.org/officeDocument/2006/relationships/image" Target="../media/image35.wmf"/><Relationship Id="rId6" Type="http://schemas.openxmlformats.org/officeDocument/2006/relationships/image" Target="../media/image40.wmf"/><Relationship Id="rId11" Type="http://schemas.openxmlformats.org/officeDocument/2006/relationships/image" Target="../media/image34.wmf"/><Relationship Id="rId5" Type="http://schemas.openxmlformats.org/officeDocument/2006/relationships/image" Target="../media/image39.wmf"/><Relationship Id="rId15" Type="http://schemas.openxmlformats.org/officeDocument/2006/relationships/image" Target="../media/image45.wmf"/><Relationship Id="rId10" Type="http://schemas.openxmlformats.org/officeDocument/2006/relationships/image" Target="../media/image33.wmf"/><Relationship Id="rId19" Type="http://schemas.openxmlformats.org/officeDocument/2006/relationships/image" Target="../media/image49.wmf"/><Relationship Id="rId4" Type="http://schemas.openxmlformats.org/officeDocument/2006/relationships/image" Target="../media/image38.wmf"/><Relationship Id="rId9" Type="http://schemas.openxmlformats.org/officeDocument/2006/relationships/image" Target="../media/image32.wmf"/><Relationship Id="rId14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3E7550C-1FA3-435B-9E86-BB5BA651684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1278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E054DD-3620-4A3A-BA2D-AE8A68320E2F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5F305-D788-40F6-AC2F-F850490CB4B1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7772400" cy="3428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00450"/>
            <a:ext cx="6858000" cy="6858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9001124" y="3634740"/>
            <a:ext cx="142876" cy="1508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5851"/>
            <a:ext cx="7772400" cy="324088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451"/>
            <a:ext cx="7772400" cy="8001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181101"/>
            <a:ext cx="329184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181101"/>
            <a:ext cx="329184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179576"/>
            <a:ext cx="3291840" cy="47982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1694525"/>
            <a:ext cx="3291840" cy="2880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179576"/>
            <a:ext cx="3291840" cy="47982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1694525"/>
            <a:ext cx="3291840" cy="2880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00150"/>
            <a:ext cx="5111750" cy="33604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200150"/>
            <a:ext cx="3008313" cy="336042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3634740"/>
            <a:ext cx="142876" cy="1508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363474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286250"/>
            <a:ext cx="8153400" cy="342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714750"/>
            <a:ext cx="8153400" cy="5715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4451"/>
            <a:ext cx="7620000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C699CB88-5E1A-4FAC-892A-60949ACB1F6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391843" y="4368483"/>
            <a:ext cx="9867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028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028700"/>
            <a:ext cx="142876" cy="411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61.bin"/><Relationship Id="rId26" Type="http://schemas.openxmlformats.org/officeDocument/2006/relationships/oleObject" Target="../embeddings/oleObject65.bin"/><Relationship Id="rId39" Type="http://schemas.openxmlformats.org/officeDocument/2006/relationships/image" Target="../media/image48.wmf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32.wmf"/><Relationship Id="rId34" Type="http://schemas.openxmlformats.org/officeDocument/2006/relationships/oleObject" Target="../embeddings/oleObject69.bin"/><Relationship Id="rId42" Type="http://schemas.openxmlformats.org/officeDocument/2006/relationships/oleObject" Target="../embeddings/oleObject73.bin"/><Relationship Id="rId7" Type="http://schemas.openxmlformats.org/officeDocument/2006/relationships/image" Target="../media/image36.wmf"/><Relationship Id="rId12" Type="http://schemas.openxmlformats.org/officeDocument/2006/relationships/oleObject" Target="../embeddings/oleObject58.bin"/><Relationship Id="rId17" Type="http://schemas.openxmlformats.org/officeDocument/2006/relationships/image" Target="../media/image41.wmf"/><Relationship Id="rId25" Type="http://schemas.openxmlformats.org/officeDocument/2006/relationships/image" Target="../media/image34.wmf"/><Relationship Id="rId33" Type="http://schemas.openxmlformats.org/officeDocument/2006/relationships/image" Target="../media/image45.wmf"/><Relationship Id="rId38" Type="http://schemas.openxmlformats.org/officeDocument/2006/relationships/oleObject" Target="../embeddings/oleObject7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0.bin"/><Relationship Id="rId20" Type="http://schemas.openxmlformats.org/officeDocument/2006/relationships/oleObject" Target="../embeddings/oleObject62.bin"/><Relationship Id="rId29" Type="http://schemas.openxmlformats.org/officeDocument/2006/relationships/image" Target="../media/image43.wmf"/><Relationship Id="rId41" Type="http://schemas.openxmlformats.org/officeDocument/2006/relationships/image" Target="../media/image49.w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5.bin"/><Relationship Id="rId11" Type="http://schemas.openxmlformats.org/officeDocument/2006/relationships/image" Target="../media/image38.wmf"/><Relationship Id="rId24" Type="http://schemas.openxmlformats.org/officeDocument/2006/relationships/oleObject" Target="../embeddings/oleObject64.bin"/><Relationship Id="rId32" Type="http://schemas.openxmlformats.org/officeDocument/2006/relationships/oleObject" Target="../embeddings/oleObject68.bin"/><Relationship Id="rId37" Type="http://schemas.openxmlformats.org/officeDocument/2006/relationships/image" Target="../media/image47.wmf"/><Relationship Id="rId40" Type="http://schemas.openxmlformats.org/officeDocument/2006/relationships/oleObject" Target="../embeddings/oleObject72.bin"/><Relationship Id="rId45" Type="http://schemas.openxmlformats.org/officeDocument/2006/relationships/image" Target="../media/image51.wmf"/><Relationship Id="rId5" Type="http://schemas.openxmlformats.org/officeDocument/2006/relationships/image" Target="../media/image35.wmf"/><Relationship Id="rId15" Type="http://schemas.openxmlformats.org/officeDocument/2006/relationships/image" Target="../media/image40.wmf"/><Relationship Id="rId23" Type="http://schemas.openxmlformats.org/officeDocument/2006/relationships/image" Target="../media/image33.wmf"/><Relationship Id="rId28" Type="http://schemas.openxmlformats.org/officeDocument/2006/relationships/oleObject" Target="../embeddings/oleObject66.bin"/><Relationship Id="rId36" Type="http://schemas.openxmlformats.org/officeDocument/2006/relationships/oleObject" Target="../embeddings/oleObject70.bin"/><Relationship Id="rId10" Type="http://schemas.openxmlformats.org/officeDocument/2006/relationships/oleObject" Target="../embeddings/oleObject57.bin"/><Relationship Id="rId19" Type="http://schemas.openxmlformats.org/officeDocument/2006/relationships/image" Target="../media/image31.wmf"/><Relationship Id="rId31" Type="http://schemas.openxmlformats.org/officeDocument/2006/relationships/image" Target="../media/image44.wmf"/><Relationship Id="rId44" Type="http://schemas.openxmlformats.org/officeDocument/2006/relationships/oleObject" Target="../embeddings/oleObject74.bin"/><Relationship Id="rId4" Type="http://schemas.openxmlformats.org/officeDocument/2006/relationships/oleObject" Target="../embeddings/oleObject54.bin"/><Relationship Id="rId9" Type="http://schemas.openxmlformats.org/officeDocument/2006/relationships/image" Target="../media/image37.wmf"/><Relationship Id="rId14" Type="http://schemas.openxmlformats.org/officeDocument/2006/relationships/oleObject" Target="../embeddings/oleObject59.bin"/><Relationship Id="rId22" Type="http://schemas.openxmlformats.org/officeDocument/2006/relationships/oleObject" Target="../embeddings/oleObject63.bin"/><Relationship Id="rId27" Type="http://schemas.openxmlformats.org/officeDocument/2006/relationships/image" Target="../media/image42.wmf"/><Relationship Id="rId30" Type="http://schemas.openxmlformats.org/officeDocument/2006/relationships/oleObject" Target="../embeddings/oleObject67.bin"/><Relationship Id="rId35" Type="http://schemas.openxmlformats.org/officeDocument/2006/relationships/image" Target="../media/image46.wmf"/><Relationship Id="rId43" Type="http://schemas.openxmlformats.org/officeDocument/2006/relationships/image" Target="../media/image5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7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76.bin"/><Relationship Id="rId5" Type="http://schemas.openxmlformats.org/officeDocument/2006/relationships/image" Target="../media/image52.wmf"/><Relationship Id="rId4" Type="http://schemas.openxmlformats.org/officeDocument/2006/relationships/oleObject" Target="../embeddings/oleObject75.bin"/><Relationship Id="rId9" Type="http://schemas.openxmlformats.org/officeDocument/2006/relationships/image" Target="../media/image54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0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79.bin"/><Relationship Id="rId5" Type="http://schemas.openxmlformats.org/officeDocument/2006/relationships/image" Target="../media/image52.wmf"/><Relationship Id="rId4" Type="http://schemas.openxmlformats.org/officeDocument/2006/relationships/oleObject" Target="../embeddings/oleObject78.bin"/><Relationship Id="rId9" Type="http://schemas.openxmlformats.org/officeDocument/2006/relationships/image" Target="../media/image54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82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81.bin"/><Relationship Id="rId9" Type="http://schemas.openxmlformats.org/officeDocument/2006/relationships/image" Target="../media/image55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85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84.bin"/><Relationship Id="rId9" Type="http://schemas.openxmlformats.org/officeDocument/2006/relationships/image" Target="../media/image5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56.wmf"/><Relationship Id="rId4" Type="http://schemas.openxmlformats.org/officeDocument/2006/relationships/oleObject" Target="../embeddings/oleObject8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89.bin"/><Relationship Id="rId11" Type="http://schemas.openxmlformats.org/officeDocument/2006/relationships/image" Target="../media/image60.wmf"/><Relationship Id="rId5" Type="http://schemas.openxmlformats.org/officeDocument/2006/relationships/image" Target="../media/image57.wmf"/><Relationship Id="rId10" Type="http://schemas.openxmlformats.org/officeDocument/2006/relationships/oleObject" Target="../embeddings/oleObject91.bin"/><Relationship Id="rId4" Type="http://schemas.openxmlformats.org/officeDocument/2006/relationships/oleObject" Target="../embeddings/oleObject88.bin"/><Relationship Id="rId9" Type="http://schemas.openxmlformats.org/officeDocument/2006/relationships/image" Target="../media/image59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4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6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93.bin"/><Relationship Id="rId5" Type="http://schemas.openxmlformats.org/officeDocument/2006/relationships/image" Target="../media/image61.wmf"/><Relationship Id="rId4" Type="http://schemas.openxmlformats.org/officeDocument/2006/relationships/oleObject" Target="../embeddings/oleObject92.bin"/><Relationship Id="rId9" Type="http://schemas.openxmlformats.org/officeDocument/2006/relationships/image" Target="../media/image63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6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96.bin"/><Relationship Id="rId5" Type="http://schemas.openxmlformats.org/officeDocument/2006/relationships/image" Target="../media/image64.wmf"/><Relationship Id="rId4" Type="http://schemas.openxmlformats.org/officeDocument/2006/relationships/oleObject" Target="../embeddings/oleObject95.bin"/><Relationship Id="rId9" Type="http://schemas.openxmlformats.org/officeDocument/2006/relationships/image" Target="../media/image66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0.bin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6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99.bin"/><Relationship Id="rId11" Type="http://schemas.openxmlformats.org/officeDocument/2006/relationships/image" Target="../media/image70.wmf"/><Relationship Id="rId5" Type="http://schemas.openxmlformats.org/officeDocument/2006/relationships/image" Target="../media/image67.wmf"/><Relationship Id="rId10" Type="http://schemas.openxmlformats.org/officeDocument/2006/relationships/oleObject" Target="../embeddings/oleObject101.bin"/><Relationship Id="rId4" Type="http://schemas.openxmlformats.org/officeDocument/2006/relationships/oleObject" Target="../embeddings/oleObject98.bin"/><Relationship Id="rId9" Type="http://schemas.openxmlformats.org/officeDocument/2006/relationships/image" Target="../media/image69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13" Type="http://schemas.openxmlformats.org/officeDocument/2006/relationships/oleObject" Target="../embeddings/oleObject106.bin"/><Relationship Id="rId18" Type="http://schemas.openxmlformats.org/officeDocument/2006/relationships/image" Target="../media/image74.wmf"/><Relationship Id="rId3" Type="http://schemas.openxmlformats.org/officeDocument/2006/relationships/notesSlide" Target="../notesSlides/notesSlide20.xml"/><Relationship Id="rId21" Type="http://schemas.openxmlformats.org/officeDocument/2006/relationships/oleObject" Target="../embeddings/oleObject110.bin"/><Relationship Id="rId7" Type="http://schemas.openxmlformats.org/officeDocument/2006/relationships/oleObject" Target="../embeddings/oleObject103.bin"/><Relationship Id="rId12" Type="http://schemas.openxmlformats.org/officeDocument/2006/relationships/image" Target="../media/image70.wmf"/><Relationship Id="rId17" Type="http://schemas.openxmlformats.org/officeDocument/2006/relationships/oleObject" Target="../embeddings/oleObject10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3.wmf"/><Relationship Id="rId20" Type="http://schemas.openxmlformats.org/officeDocument/2006/relationships/image" Target="../media/image75.w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7.wmf"/><Relationship Id="rId11" Type="http://schemas.openxmlformats.org/officeDocument/2006/relationships/oleObject" Target="../embeddings/oleObject105.bin"/><Relationship Id="rId5" Type="http://schemas.openxmlformats.org/officeDocument/2006/relationships/oleObject" Target="../embeddings/oleObject102.bin"/><Relationship Id="rId15" Type="http://schemas.openxmlformats.org/officeDocument/2006/relationships/oleObject" Target="../embeddings/oleObject107.bin"/><Relationship Id="rId10" Type="http://schemas.openxmlformats.org/officeDocument/2006/relationships/image" Target="../media/image71.wmf"/><Relationship Id="rId19" Type="http://schemas.openxmlformats.org/officeDocument/2006/relationships/oleObject" Target="../embeddings/oleObject109.bin"/><Relationship Id="rId4" Type="http://schemas.openxmlformats.org/officeDocument/2006/relationships/image" Target="../media/image2.jpeg"/><Relationship Id="rId9" Type="http://schemas.openxmlformats.org/officeDocument/2006/relationships/oleObject" Target="../embeddings/oleObject104.bin"/><Relationship Id="rId14" Type="http://schemas.openxmlformats.org/officeDocument/2006/relationships/image" Target="../media/image72.wmf"/><Relationship Id="rId22" Type="http://schemas.openxmlformats.org/officeDocument/2006/relationships/image" Target="../media/image7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s://multiurok.ru/index.php/files/oge-reshenie-zadach-markirovka-avtomobilnykh-shin.html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8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11.wmf"/><Relationship Id="rId18" Type="http://schemas.openxmlformats.org/officeDocument/2006/relationships/oleObject" Target="../embeddings/oleObject17.bin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15.wmf"/><Relationship Id="rId7" Type="http://schemas.openxmlformats.org/officeDocument/2006/relationships/image" Target="../media/image7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1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6.bin"/><Relationship Id="rId20" Type="http://schemas.openxmlformats.org/officeDocument/2006/relationships/oleObject" Target="../embeddings/oleObject18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0.wmf"/><Relationship Id="rId5" Type="http://schemas.openxmlformats.org/officeDocument/2006/relationships/image" Target="../media/image6.wmf"/><Relationship Id="rId15" Type="http://schemas.openxmlformats.org/officeDocument/2006/relationships/image" Target="../media/image12.wmf"/><Relationship Id="rId10" Type="http://schemas.openxmlformats.org/officeDocument/2006/relationships/oleObject" Target="../embeddings/oleObject13.bin"/><Relationship Id="rId19" Type="http://schemas.openxmlformats.org/officeDocument/2006/relationships/image" Target="../media/image14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1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19.wmf"/><Relationship Id="rId5" Type="http://schemas.openxmlformats.org/officeDocument/2006/relationships/image" Target="../media/image16.wmf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9.bin"/><Relationship Id="rId9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19.wmf"/><Relationship Id="rId5" Type="http://schemas.openxmlformats.org/officeDocument/2006/relationships/image" Target="../media/image16.w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1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image" Target="../media/image20.wmf"/><Relationship Id="rId18" Type="http://schemas.openxmlformats.org/officeDocument/2006/relationships/oleObject" Target="../embeddings/oleObject34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31.bin"/><Relationship Id="rId17" Type="http://schemas.openxmlformats.org/officeDocument/2006/relationships/image" Target="../media/image2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3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17.wmf"/><Relationship Id="rId5" Type="http://schemas.openxmlformats.org/officeDocument/2006/relationships/image" Target="../media/image16.wmf"/><Relationship Id="rId15" Type="http://schemas.openxmlformats.org/officeDocument/2006/relationships/image" Target="../media/image21.wmf"/><Relationship Id="rId10" Type="http://schemas.openxmlformats.org/officeDocument/2006/relationships/oleObject" Target="../embeddings/oleObject30.bin"/><Relationship Id="rId19" Type="http://schemas.openxmlformats.org/officeDocument/2006/relationships/image" Target="../media/image23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18.wmf"/><Relationship Id="rId14" Type="http://schemas.openxmlformats.org/officeDocument/2006/relationships/oleObject" Target="../embeddings/oleObject3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13" Type="http://schemas.openxmlformats.org/officeDocument/2006/relationships/image" Target="../media/image20.wmf"/><Relationship Id="rId18" Type="http://schemas.openxmlformats.org/officeDocument/2006/relationships/oleObject" Target="../embeddings/oleObject42.bin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24.wmf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39.bin"/><Relationship Id="rId17" Type="http://schemas.openxmlformats.org/officeDocument/2006/relationships/image" Target="../media/image2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1.bin"/><Relationship Id="rId20" Type="http://schemas.openxmlformats.org/officeDocument/2006/relationships/oleObject" Target="../embeddings/oleObject43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6.bin"/><Relationship Id="rId11" Type="http://schemas.openxmlformats.org/officeDocument/2006/relationships/image" Target="../media/image17.wmf"/><Relationship Id="rId5" Type="http://schemas.openxmlformats.org/officeDocument/2006/relationships/image" Target="../media/image16.wmf"/><Relationship Id="rId15" Type="http://schemas.openxmlformats.org/officeDocument/2006/relationships/image" Target="../media/image21.wmf"/><Relationship Id="rId10" Type="http://schemas.openxmlformats.org/officeDocument/2006/relationships/oleObject" Target="../embeddings/oleObject38.bin"/><Relationship Id="rId19" Type="http://schemas.openxmlformats.org/officeDocument/2006/relationships/image" Target="../media/image23.wmf"/><Relationship Id="rId4" Type="http://schemas.openxmlformats.org/officeDocument/2006/relationships/oleObject" Target="../embeddings/oleObject35.bin"/><Relationship Id="rId9" Type="http://schemas.openxmlformats.org/officeDocument/2006/relationships/image" Target="../media/image18.wmf"/><Relationship Id="rId14" Type="http://schemas.openxmlformats.org/officeDocument/2006/relationships/oleObject" Target="../embeddings/oleObject40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29.wmf"/><Relationship Id="rId18" Type="http://schemas.openxmlformats.org/officeDocument/2006/relationships/oleObject" Target="../embeddings/oleObject51.bin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33.wmf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48.bin"/><Relationship Id="rId1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0.bin"/><Relationship Id="rId20" Type="http://schemas.openxmlformats.org/officeDocument/2006/relationships/oleObject" Target="../embeddings/oleObject52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5" Type="http://schemas.openxmlformats.org/officeDocument/2006/relationships/image" Target="../media/image30.wmf"/><Relationship Id="rId23" Type="http://schemas.openxmlformats.org/officeDocument/2006/relationships/image" Target="../media/image34.wmf"/><Relationship Id="rId10" Type="http://schemas.openxmlformats.org/officeDocument/2006/relationships/oleObject" Target="../embeddings/oleObject47.bin"/><Relationship Id="rId19" Type="http://schemas.openxmlformats.org/officeDocument/2006/relationships/image" Target="../media/image32.wmf"/><Relationship Id="rId4" Type="http://schemas.openxmlformats.org/officeDocument/2006/relationships/oleObject" Target="../embeddings/oleObject44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49.bin"/><Relationship Id="rId22" Type="http://schemas.openxmlformats.org/officeDocument/2006/relationships/oleObject" Target="../embeddings/oleObject5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571500"/>
            <a:ext cx="7772400" cy="19431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Числовая ось, </a:t>
            </a:r>
            <a:br>
              <a:rPr lang="ru-RU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сравнение чисел</a:t>
            </a:r>
            <a:endParaRPr lang="ru-RU" sz="4000" b="1" cap="all" dirty="0">
              <a:ln w="0"/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743200"/>
            <a:ext cx="9144000" cy="8001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952750"/>
            <a:ext cx="8839200" cy="1981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9812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Одно из чисел        ,        ,        ,        отмечено на прямой точкой.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Какое  это число? </a:t>
            </a: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1)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            3)             4)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</a:t>
            </a:r>
            <a:r>
              <a:rPr lang="en-US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438400" y="3105150"/>
            <a:ext cx="396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6477000" y="4400550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381000" y="1428750"/>
            <a:ext cx="76962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37338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23" name="Object 13"/>
          <p:cNvGraphicFramePr>
            <a:graphicFrameLocks noChangeAspect="1"/>
          </p:cNvGraphicFramePr>
          <p:nvPr/>
        </p:nvGraphicFramePr>
        <p:xfrm>
          <a:off x="2295525" y="742950"/>
          <a:ext cx="3206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8" name="Equation" r:id="rId4" imgW="203040" imgH="393480" progId="Equation.DSMT4">
                  <p:embed/>
                </p:oleObj>
              </mc:Choice>
              <mc:Fallback>
                <p:oleObj name="Equation" r:id="rId4" imgW="20304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5525" y="742950"/>
                        <a:ext cx="3206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Прямая соединительная линия 31"/>
          <p:cNvCxnSpPr/>
          <p:nvPr/>
        </p:nvCxnSpPr>
        <p:spPr>
          <a:xfrm>
            <a:off x="990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752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514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Object 15"/>
          <p:cNvGraphicFramePr>
            <a:graphicFrameLocks noChangeAspect="1"/>
          </p:cNvGraphicFramePr>
          <p:nvPr/>
        </p:nvGraphicFramePr>
        <p:xfrm>
          <a:off x="858838" y="1493838"/>
          <a:ext cx="2174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9" name="Equation" r:id="rId6" imgW="126720" imgH="177480" progId="Equation.DSMT4">
                  <p:embed/>
                </p:oleObj>
              </mc:Choice>
              <mc:Fallback>
                <p:oleObj name="Equation" r:id="rId6" imgW="126720" imgH="177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838" y="1493838"/>
                        <a:ext cx="217487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6" name="Object 15"/>
          <p:cNvGraphicFramePr>
            <a:graphicFrameLocks noChangeAspect="1"/>
          </p:cNvGraphicFramePr>
          <p:nvPr/>
        </p:nvGraphicFramePr>
        <p:xfrm>
          <a:off x="1708150" y="1514475"/>
          <a:ext cx="152400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0" name="Equation" r:id="rId8" imgW="88560" imgH="164880" progId="Equation.DSMT4">
                  <p:embed/>
                </p:oleObj>
              </mc:Choice>
              <mc:Fallback>
                <p:oleObj name="Equation" r:id="rId8" imgW="88560" imgH="1648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8150" y="1514475"/>
                        <a:ext cx="152400" cy="28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8" name="Object 7"/>
          <p:cNvGraphicFramePr>
            <a:graphicFrameLocks noChangeAspect="1"/>
          </p:cNvGraphicFramePr>
          <p:nvPr/>
        </p:nvGraphicFramePr>
        <p:xfrm>
          <a:off x="762000" y="3562350"/>
          <a:ext cx="1276350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1" name="Equation" r:id="rId10" imgW="723600" imgH="393480" progId="Equation.DSMT4">
                  <p:embed/>
                </p:oleObj>
              </mc:Choice>
              <mc:Fallback>
                <p:oleObj name="Equation" r:id="rId10" imgW="72360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562350"/>
                        <a:ext cx="1276350" cy="69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7" name="Object 11"/>
          <p:cNvGraphicFramePr>
            <a:graphicFrameLocks noChangeAspect="1"/>
          </p:cNvGraphicFramePr>
          <p:nvPr/>
        </p:nvGraphicFramePr>
        <p:xfrm>
          <a:off x="2895600" y="742950"/>
          <a:ext cx="33972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2" name="Equation" r:id="rId12" imgW="215640" imgH="393480" progId="Equation.DSMT4">
                  <p:embed/>
                </p:oleObj>
              </mc:Choice>
              <mc:Fallback>
                <p:oleObj name="Equation" r:id="rId12" imgW="21564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742950"/>
                        <a:ext cx="33972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8" name="Object 12"/>
          <p:cNvGraphicFramePr>
            <a:graphicFrameLocks noChangeAspect="1"/>
          </p:cNvGraphicFramePr>
          <p:nvPr/>
        </p:nvGraphicFramePr>
        <p:xfrm>
          <a:off x="3429000" y="742950"/>
          <a:ext cx="33972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3" name="Equation" r:id="rId14" imgW="215640" imgH="393480" progId="Equation.DSMT4">
                  <p:embed/>
                </p:oleObj>
              </mc:Choice>
              <mc:Fallback>
                <p:oleObj name="Equation" r:id="rId14" imgW="215640" imgH="393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742950"/>
                        <a:ext cx="33972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9" name="Object 13"/>
          <p:cNvGraphicFramePr>
            <a:graphicFrameLocks noChangeAspect="1"/>
          </p:cNvGraphicFramePr>
          <p:nvPr/>
        </p:nvGraphicFramePr>
        <p:xfrm>
          <a:off x="4029075" y="742950"/>
          <a:ext cx="3587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4" name="Equation" r:id="rId16" imgW="228600" imgH="393480" progId="Equation.DSMT4">
                  <p:embed/>
                </p:oleObj>
              </mc:Choice>
              <mc:Fallback>
                <p:oleObj name="Equation" r:id="rId16" imgW="22860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9075" y="742950"/>
                        <a:ext cx="3587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3276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038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800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562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2484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9342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1390" name="Object 14"/>
          <p:cNvGraphicFramePr>
            <a:graphicFrameLocks noChangeAspect="1"/>
          </p:cNvGraphicFramePr>
          <p:nvPr/>
        </p:nvGraphicFramePr>
        <p:xfrm>
          <a:off x="3429000" y="2038350"/>
          <a:ext cx="3206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5" name="Equation" r:id="rId18" imgW="203040" imgH="393480" progId="Equation.DSMT4">
                  <p:embed/>
                </p:oleObj>
              </mc:Choice>
              <mc:Fallback>
                <p:oleObj name="Equation" r:id="rId18" imgW="203040" imgH="393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038350"/>
                        <a:ext cx="3206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1" name="Object 15"/>
          <p:cNvGraphicFramePr>
            <a:graphicFrameLocks noChangeAspect="1"/>
          </p:cNvGraphicFramePr>
          <p:nvPr/>
        </p:nvGraphicFramePr>
        <p:xfrm>
          <a:off x="4495800" y="2038350"/>
          <a:ext cx="33972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6" name="Equation" r:id="rId20" imgW="215640" imgH="393480" progId="Equation.DSMT4">
                  <p:embed/>
                </p:oleObj>
              </mc:Choice>
              <mc:Fallback>
                <p:oleObj name="Equation" r:id="rId20" imgW="215640" imgH="3934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038350"/>
                        <a:ext cx="33972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2" name="Object 16"/>
          <p:cNvGraphicFramePr>
            <a:graphicFrameLocks noChangeAspect="1"/>
          </p:cNvGraphicFramePr>
          <p:nvPr/>
        </p:nvGraphicFramePr>
        <p:xfrm>
          <a:off x="5562600" y="2038350"/>
          <a:ext cx="33972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7" name="Equation" r:id="rId22" imgW="215640" imgH="393480" progId="Equation.DSMT4">
                  <p:embed/>
                </p:oleObj>
              </mc:Choice>
              <mc:Fallback>
                <p:oleObj name="Equation" r:id="rId22" imgW="215640" imgH="3934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038350"/>
                        <a:ext cx="33972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3" name="Object 17"/>
          <p:cNvGraphicFramePr>
            <a:graphicFrameLocks noChangeAspect="1"/>
          </p:cNvGraphicFramePr>
          <p:nvPr/>
        </p:nvGraphicFramePr>
        <p:xfrm>
          <a:off x="6553200" y="2038350"/>
          <a:ext cx="3587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8" name="Equation" r:id="rId24" imgW="228600" imgH="393480" progId="Equation.DSMT4">
                  <p:embed/>
                </p:oleObj>
              </mc:Choice>
              <mc:Fallback>
                <p:oleObj name="Equation" r:id="rId24" imgW="22860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2038350"/>
                        <a:ext cx="3587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4" name="Object 18"/>
          <p:cNvGraphicFramePr>
            <a:graphicFrameLocks noChangeAspect="1"/>
          </p:cNvGraphicFramePr>
          <p:nvPr/>
        </p:nvGraphicFramePr>
        <p:xfrm>
          <a:off x="2743200" y="3562350"/>
          <a:ext cx="1320800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9" name="Equation" r:id="rId26" imgW="749160" imgH="393480" progId="Equation.DSMT4">
                  <p:embed/>
                </p:oleObj>
              </mc:Choice>
              <mc:Fallback>
                <p:oleObj name="Equation" r:id="rId26" imgW="749160" imgH="393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562350"/>
                        <a:ext cx="1320800" cy="69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7"/>
          <p:cNvGraphicFramePr>
            <a:graphicFrameLocks noChangeAspect="1"/>
          </p:cNvGraphicFramePr>
          <p:nvPr/>
        </p:nvGraphicFramePr>
        <p:xfrm>
          <a:off x="4876800" y="3562350"/>
          <a:ext cx="1298575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0" name="Equation" r:id="rId28" imgW="736560" imgH="393480" progId="Equation.DSMT4">
                  <p:embed/>
                </p:oleObj>
              </mc:Choice>
              <mc:Fallback>
                <p:oleObj name="Equation" r:id="rId28" imgW="736560" imgH="39348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562350"/>
                        <a:ext cx="1298575" cy="69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6" name="Object 20"/>
          <p:cNvGraphicFramePr>
            <a:graphicFrameLocks noChangeAspect="1"/>
          </p:cNvGraphicFramePr>
          <p:nvPr/>
        </p:nvGraphicFramePr>
        <p:xfrm>
          <a:off x="6705600" y="3562350"/>
          <a:ext cx="1368425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1" name="Equation" r:id="rId30" imgW="774360" imgH="393480" progId="Equation.DSMT4">
                  <p:embed/>
                </p:oleObj>
              </mc:Choice>
              <mc:Fallback>
                <p:oleObj name="Equation" r:id="rId30" imgW="774360" imgH="3934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562350"/>
                        <a:ext cx="1368425" cy="69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6" name="Object 12"/>
          <p:cNvGraphicFramePr>
            <a:graphicFrameLocks noChangeAspect="1"/>
          </p:cNvGraphicFramePr>
          <p:nvPr/>
        </p:nvGraphicFramePr>
        <p:xfrm>
          <a:off x="2438400" y="1504950"/>
          <a:ext cx="217488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2" name="Equation" r:id="rId32" imgW="126720" imgH="164880" progId="Equation.DSMT4">
                  <p:embed/>
                </p:oleObj>
              </mc:Choice>
              <mc:Fallback>
                <p:oleObj name="Equation" r:id="rId32" imgW="126720" imgH="16488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504950"/>
                        <a:ext cx="217488" cy="28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7" name="Object 12"/>
          <p:cNvGraphicFramePr>
            <a:graphicFrameLocks noChangeAspect="1"/>
          </p:cNvGraphicFramePr>
          <p:nvPr/>
        </p:nvGraphicFramePr>
        <p:xfrm>
          <a:off x="3200400" y="1504950"/>
          <a:ext cx="195262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3" name="Equation" r:id="rId34" imgW="114120" imgH="177480" progId="Equation.DSMT4">
                  <p:embed/>
                </p:oleObj>
              </mc:Choice>
              <mc:Fallback>
                <p:oleObj name="Equation" r:id="rId34" imgW="114120" imgH="17748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504950"/>
                        <a:ext cx="195262" cy="306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8" name="Object 12"/>
          <p:cNvGraphicFramePr>
            <a:graphicFrameLocks noChangeAspect="1"/>
          </p:cNvGraphicFramePr>
          <p:nvPr/>
        </p:nvGraphicFramePr>
        <p:xfrm>
          <a:off x="3930650" y="1504950"/>
          <a:ext cx="217488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4" name="Equation" r:id="rId36" imgW="126720" imgH="164880" progId="Equation.DSMT4">
                  <p:embed/>
                </p:oleObj>
              </mc:Choice>
              <mc:Fallback>
                <p:oleObj name="Equation" r:id="rId36" imgW="126720" imgH="164880" progId="Equation.DSMT4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0650" y="1504950"/>
                        <a:ext cx="217488" cy="28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9" name="Object 12"/>
          <p:cNvGraphicFramePr>
            <a:graphicFrameLocks noChangeAspect="1"/>
          </p:cNvGraphicFramePr>
          <p:nvPr/>
        </p:nvGraphicFramePr>
        <p:xfrm>
          <a:off x="4702175" y="1493838"/>
          <a:ext cx="196850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5" name="Equation" r:id="rId38" imgW="114120" imgH="177480" progId="Equation.DSMT4">
                  <p:embed/>
                </p:oleObj>
              </mc:Choice>
              <mc:Fallback>
                <p:oleObj name="Equation" r:id="rId38" imgW="114120" imgH="177480" progId="Equation.DSMT4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2175" y="1493838"/>
                        <a:ext cx="196850" cy="306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20" name="Object 12"/>
          <p:cNvGraphicFramePr>
            <a:graphicFrameLocks noChangeAspect="1"/>
          </p:cNvGraphicFramePr>
          <p:nvPr/>
        </p:nvGraphicFramePr>
        <p:xfrm>
          <a:off x="5454650" y="1493838"/>
          <a:ext cx="217488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6" name="Equation" r:id="rId40" imgW="126720" imgH="177480" progId="Equation.DSMT4">
                  <p:embed/>
                </p:oleObj>
              </mc:Choice>
              <mc:Fallback>
                <p:oleObj name="Equation" r:id="rId40" imgW="126720" imgH="177480" progId="Equation.DSMT4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4650" y="1493838"/>
                        <a:ext cx="217488" cy="306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21" name="Object 12"/>
          <p:cNvGraphicFramePr>
            <a:graphicFrameLocks noChangeAspect="1"/>
          </p:cNvGraphicFramePr>
          <p:nvPr/>
        </p:nvGraphicFramePr>
        <p:xfrm>
          <a:off x="6140450" y="1493838"/>
          <a:ext cx="217488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7" name="Equation" r:id="rId42" imgW="126720" imgH="177480" progId="Equation.DSMT4">
                  <p:embed/>
                </p:oleObj>
              </mc:Choice>
              <mc:Fallback>
                <p:oleObj name="Equation" r:id="rId42" imgW="126720" imgH="177480" progId="Equation.DSMT4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0450" y="1493838"/>
                        <a:ext cx="217488" cy="306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22" name="Object 12"/>
          <p:cNvGraphicFramePr>
            <a:graphicFrameLocks noChangeAspect="1"/>
          </p:cNvGraphicFramePr>
          <p:nvPr/>
        </p:nvGraphicFramePr>
        <p:xfrm>
          <a:off x="6835775" y="1493838"/>
          <a:ext cx="196850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8" name="Equation" r:id="rId44" imgW="114120" imgH="177480" progId="Equation.DSMT4">
                  <p:embed/>
                </p:oleObj>
              </mc:Choice>
              <mc:Fallback>
                <p:oleObj name="Equation" r:id="rId44" imgW="114120" imgH="177480" progId="Equation.DSMT4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775" y="1493838"/>
                        <a:ext cx="196850" cy="306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952750"/>
            <a:ext cx="8839200" cy="1981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9812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На координатной прямой отмечены числа 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у,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 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Какая из разностей 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у,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у –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z – x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положительна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1)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у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–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3)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 – x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4) ни одна из них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№6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Прямая со стрелкой 23"/>
          <p:cNvCxnSpPr/>
          <p:nvPr/>
        </p:nvCxnSpPr>
        <p:spPr>
          <a:xfrm>
            <a:off x="609600" y="1428750"/>
            <a:ext cx="66294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14478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38" name="Object 15"/>
          <p:cNvGraphicFramePr>
            <a:graphicFrameLocks noChangeAspect="1"/>
          </p:cNvGraphicFramePr>
          <p:nvPr/>
        </p:nvGraphicFramePr>
        <p:xfrm>
          <a:off x="1447800" y="1504950"/>
          <a:ext cx="215900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7" name="Equation" r:id="rId4" imgW="126720" imgH="126720" progId="Equation.DSMT4">
                  <p:embed/>
                </p:oleObj>
              </mc:Choice>
              <mc:Fallback>
                <p:oleObj name="Equation" r:id="rId4" imgW="126720" imgH="12672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504950"/>
                        <a:ext cx="215900" cy="217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6" name="Object 15"/>
          <p:cNvGraphicFramePr>
            <a:graphicFrameLocks noChangeAspect="1"/>
          </p:cNvGraphicFramePr>
          <p:nvPr/>
        </p:nvGraphicFramePr>
        <p:xfrm>
          <a:off x="2438400" y="1504950"/>
          <a:ext cx="217488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8" name="Equation" r:id="rId6" imgW="126720" imgH="139680" progId="Equation.DSMT4">
                  <p:embed/>
                </p:oleObj>
              </mc:Choice>
              <mc:Fallback>
                <p:oleObj name="Equation" r:id="rId6" imgW="126720" imgH="1396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504950"/>
                        <a:ext cx="217488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Овал 36"/>
          <p:cNvSpPr/>
          <p:nvPr/>
        </p:nvSpPr>
        <p:spPr>
          <a:xfrm>
            <a:off x="54102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25146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03441" name="Object 12"/>
          <p:cNvGraphicFramePr>
            <a:graphicFrameLocks noChangeAspect="1"/>
          </p:cNvGraphicFramePr>
          <p:nvPr/>
        </p:nvGraphicFramePr>
        <p:xfrm>
          <a:off x="5334000" y="1504950"/>
          <a:ext cx="239712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9" name="Equation" r:id="rId8" imgW="139680" imgH="164880" progId="Equation.DSMT4">
                  <p:embed/>
                </p:oleObj>
              </mc:Choice>
              <mc:Fallback>
                <p:oleObj name="Equation" r:id="rId8" imgW="139680" imgH="16488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504950"/>
                        <a:ext cx="239712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952750"/>
            <a:ext cx="8839200" cy="1981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9812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На координатной прямой отмечены числа 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у,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 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Какая из разностей 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у,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у –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z – x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положительна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1)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у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–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3)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 – x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4) ни одна из них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№6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438400" y="2952750"/>
            <a:ext cx="396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6477000" y="4400550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609600" y="1428750"/>
            <a:ext cx="66294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14478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38" name="Object 15"/>
          <p:cNvGraphicFramePr>
            <a:graphicFrameLocks noChangeAspect="1"/>
          </p:cNvGraphicFramePr>
          <p:nvPr/>
        </p:nvGraphicFramePr>
        <p:xfrm>
          <a:off x="1447800" y="1504950"/>
          <a:ext cx="215900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8" name="Equation" r:id="rId4" imgW="126720" imgH="126720" progId="Equation.DSMT4">
                  <p:embed/>
                </p:oleObj>
              </mc:Choice>
              <mc:Fallback>
                <p:oleObj name="Equation" r:id="rId4" imgW="126720" imgH="12672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504950"/>
                        <a:ext cx="215900" cy="217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6" name="Object 15"/>
          <p:cNvGraphicFramePr>
            <a:graphicFrameLocks noChangeAspect="1"/>
          </p:cNvGraphicFramePr>
          <p:nvPr/>
        </p:nvGraphicFramePr>
        <p:xfrm>
          <a:off x="2438400" y="1504950"/>
          <a:ext cx="217488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9" name="Equation" r:id="rId6" imgW="126720" imgH="139680" progId="Equation.DSMT4">
                  <p:embed/>
                </p:oleObj>
              </mc:Choice>
              <mc:Fallback>
                <p:oleObj name="Equation" r:id="rId6" imgW="126720" imgH="1396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504950"/>
                        <a:ext cx="217488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Овал 36"/>
          <p:cNvSpPr/>
          <p:nvPr/>
        </p:nvSpPr>
        <p:spPr>
          <a:xfrm>
            <a:off x="54102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25146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03441" name="Object 12"/>
          <p:cNvGraphicFramePr>
            <a:graphicFrameLocks noChangeAspect="1"/>
          </p:cNvGraphicFramePr>
          <p:nvPr/>
        </p:nvGraphicFramePr>
        <p:xfrm>
          <a:off x="5334000" y="1504950"/>
          <a:ext cx="239712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0" name="Equation" r:id="rId8" imgW="139680" imgH="164880" progId="Equation.DSMT4">
                  <p:embed/>
                </p:oleObj>
              </mc:Choice>
              <mc:Fallback>
                <p:oleObj name="Equation" r:id="rId8" imgW="139680" imgH="1648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504950"/>
                        <a:ext cx="239712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10"/>
          <p:cNvSpPr>
            <a:spLocks noChangeArrowheads="1"/>
          </p:cNvSpPr>
          <p:nvPr/>
        </p:nvSpPr>
        <p:spPr bwMode="auto">
          <a:xfrm>
            <a:off x="533400" y="3333750"/>
            <a:ext cx="4343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&lt;  у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– у &lt; 0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отрицательна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0"/>
          <p:cNvSpPr>
            <a:spLocks noChangeArrowheads="1"/>
          </p:cNvSpPr>
          <p:nvPr/>
        </p:nvSpPr>
        <p:spPr bwMode="auto">
          <a:xfrm>
            <a:off x="533400" y="3790950"/>
            <a:ext cx="4876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у  &gt;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z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у –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z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&gt; 0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положительна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0"/>
          <p:cNvSpPr>
            <a:spLocks noChangeArrowheads="1"/>
          </p:cNvSpPr>
          <p:nvPr/>
        </p:nvSpPr>
        <p:spPr bwMode="auto">
          <a:xfrm>
            <a:off x="533400" y="4171950"/>
            <a:ext cx="4343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&lt;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&lt; 0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отрицательна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9" grpId="0"/>
      <p:bldP spid="50" grpId="0"/>
      <p:bldP spid="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952750"/>
            <a:ext cx="8839200" cy="1981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9812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На координатной прямой отмечено  число 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Какое  из утверждений относительно этого числа  является  верным? </a:t>
            </a: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1)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8 &gt; 0            2)  7 –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&lt; 0         3)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3 &gt; 0            4) 2 –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 0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№7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Прямая со стрелкой 23"/>
          <p:cNvCxnSpPr/>
          <p:nvPr/>
        </p:nvCxnSpPr>
        <p:spPr>
          <a:xfrm>
            <a:off x="381000" y="1428750"/>
            <a:ext cx="76962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43434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990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752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514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Object 15"/>
          <p:cNvGraphicFramePr>
            <a:graphicFrameLocks noChangeAspect="1"/>
          </p:cNvGraphicFramePr>
          <p:nvPr/>
        </p:nvGraphicFramePr>
        <p:xfrm>
          <a:off x="858838" y="1493838"/>
          <a:ext cx="2174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24" name="Equation" r:id="rId4" imgW="126720" imgH="177480" progId="Equation.DSMT4">
                  <p:embed/>
                </p:oleObj>
              </mc:Choice>
              <mc:Fallback>
                <p:oleObj name="Equation" r:id="rId4" imgW="126720" imgH="177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838" y="1493838"/>
                        <a:ext cx="217487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6" name="Object 15"/>
          <p:cNvGraphicFramePr>
            <a:graphicFrameLocks noChangeAspect="1"/>
          </p:cNvGraphicFramePr>
          <p:nvPr/>
        </p:nvGraphicFramePr>
        <p:xfrm>
          <a:off x="1708150" y="1514475"/>
          <a:ext cx="152400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25" name="Equation" r:id="rId6" imgW="88560" imgH="164880" progId="Equation.DSMT4">
                  <p:embed/>
                </p:oleObj>
              </mc:Choice>
              <mc:Fallback>
                <p:oleObj name="Equation" r:id="rId6" imgW="88560" imgH="1648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8150" y="1514475"/>
                        <a:ext cx="152400" cy="28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3276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038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800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562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2484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9342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6508" name="Object 12"/>
          <p:cNvGraphicFramePr>
            <a:graphicFrameLocks noChangeAspect="1"/>
          </p:cNvGraphicFramePr>
          <p:nvPr/>
        </p:nvGraphicFramePr>
        <p:xfrm>
          <a:off x="4311650" y="1525588"/>
          <a:ext cx="217488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26" name="Equation" r:id="rId8" imgW="126720" imgH="139680" progId="Equation.DSMT4">
                  <p:embed/>
                </p:oleObj>
              </mc:Choice>
              <mc:Fallback>
                <p:oleObj name="Equation" r:id="rId8" imgW="126720" imgH="13968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650" y="1525588"/>
                        <a:ext cx="217488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952750"/>
            <a:ext cx="8839200" cy="1981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9812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На координатной прямой отмечено  число 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Какое  из утверждений относительно этого числа  является  верным? </a:t>
            </a: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1)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8 &gt; 0            2)  7 –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&lt; 0         3)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3 &gt; 0            4) 2 –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 0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№7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Прямая со стрелкой 23"/>
          <p:cNvCxnSpPr/>
          <p:nvPr/>
        </p:nvCxnSpPr>
        <p:spPr>
          <a:xfrm>
            <a:off x="381000" y="1428750"/>
            <a:ext cx="76962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43434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990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752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514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Object 15"/>
          <p:cNvGraphicFramePr>
            <a:graphicFrameLocks noChangeAspect="1"/>
          </p:cNvGraphicFramePr>
          <p:nvPr/>
        </p:nvGraphicFramePr>
        <p:xfrm>
          <a:off x="858838" y="1493838"/>
          <a:ext cx="2174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40" name="Equation" r:id="rId4" imgW="126720" imgH="177480" progId="Equation.DSMT4">
                  <p:embed/>
                </p:oleObj>
              </mc:Choice>
              <mc:Fallback>
                <p:oleObj name="Equation" r:id="rId4" imgW="126720" imgH="177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838" y="1493838"/>
                        <a:ext cx="217487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6" name="Object 15"/>
          <p:cNvGraphicFramePr>
            <a:graphicFrameLocks noChangeAspect="1"/>
          </p:cNvGraphicFramePr>
          <p:nvPr/>
        </p:nvGraphicFramePr>
        <p:xfrm>
          <a:off x="1708150" y="1514475"/>
          <a:ext cx="152400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41" name="Equation" r:id="rId6" imgW="88560" imgH="164880" progId="Equation.DSMT4">
                  <p:embed/>
                </p:oleObj>
              </mc:Choice>
              <mc:Fallback>
                <p:oleObj name="Equation" r:id="rId6" imgW="88560" imgH="1648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8150" y="1514475"/>
                        <a:ext cx="152400" cy="28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3276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038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800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562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2484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9342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6508" name="Object 12"/>
          <p:cNvGraphicFramePr>
            <a:graphicFrameLocks noChangeAspect="1"/>
          </p:cNvGraphicFramePr>
          <p:nvPr/>
        </p:nvGraphicFramePr>
        <p:xfrm>
          <a:off x="4311650" y="1525588"/>
          <a:ext cx="217488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42" name="Equation" r:id="rId8" imgW="126720" imgH="139680" progId="Equation.DSMT4">
                  <p:embed/>
                </p:oleObj>
              </mc:Choice>
              <mc:Fallback>
                <p:oleObj name="Equation" r:id="rId8" imgW="126720" imgH="1396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650" y="1525588"/>
                        <a:ext cx="217488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2438400" y="2952750"/>
            <a:ext cx="396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533400" y="3105150"/>
            <a:ext cx="1066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= 4,5</a:t>
            </a:r>
          </a:p>
        </p:txBody>
      </p: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533400" y="3486150"/>
            <a:ext cx="274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4,5 – 8 &gt; 0  неверно </a:t>
            </a: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533400" y="3867150"/>
            <a:ext cx="274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7 – 4,5 &lt; 0  неверно </a:t>
            </a:r>
          </a:p>
        </p:txBody>
      </p: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3810000" y="3486150"/>
            <a:ext cx="274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 4,5 – 3 &gt; 0  верно </a:t>
            </a:r>
          </a:p>
        </p:txBody>
      </p:sp>
      <p:sp>
        <p:nvSpPr>
          <p:cNvPr id="45" name="Rectangle 10"/>
          <p:cNvSpPr>
            <a:spLocks noChangeArrowheads="1"/>
          </p:cNvSpPr>
          <p:nvPr/>
        </p:nvSpPr>
        <p:spPr bwMode="auto">
          <a:xfrm>
            <a:off x="3810000" y="3943350"/>
            <a:ext cx="274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 2 – 4,5 &gt; 0  неверно </a:t>
            </a:r>
          </a:p>
        </p:txBody>
      </p:sp>
      <p:sp>
        <p:nvSpPr>
          <p:cNvPr id="46" name="Rectangle 10"/>
          <p:cNvSpPr>
            <a:spLocks noChangeArrowheads="1"/>
          </p:cNvSpPr>
          <p:nvPr/>
        </p:nvSpPr>
        <p:spPr bwMode="auto">
          <a:xfrm>
            <a:off x="6477000" y="4400550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  <p:bldP spid="40" grpId="0"/>
      <p:bldP spid="42" grpId="0"/>
      <p:bldP spid="45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1962150"/>
            <a:ext cx="8839200" cy="29718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1430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Какому из данных промежутков принадлежит число          ?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1) [0,1; 0,2]          2) [0,2; 0,3]          3) [0,3; 0,4]           4) [0,4; 0,5]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№8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30" name="Объект 29"/>
          <p:cNvGraphicFramePr>
            <a:graphicFrameLocks noChangeAspect="1"/>
          </p:cNvGraphicFramePr>
          <p:nvPr/>
        </p:nvGraphicFramePr>
        <p:xfrm>
          <a:off x="7391400" y="742950"/>
          <a:ext cx="28575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7" name="Equation" r:id="rId4" imgW="190440" imgH="393480" progId="Equation.DSMT4">
                  <p:embed/>
                </p:oleObj>
              </mc:Choice>
              <mc:Fallback>
                <p:oleObj name="Equation" r:id="rId4" imgW="19044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742950"/>
                        <a:ext cx="28575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1962150"/>
            <a:ext cx="8839200" cy="29718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1430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Какому из данных промежутков принадлежит число          ?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1) [0,1; 0,2]          2) [0,2; 0,3]          3) [0,3; 0,4]           4) [0,4; 0,5]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№8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438400" y="2114550"/>
            <a:ext cx="396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6477000" y="4400550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" name="Объект 29"/>
          <p:cNvGraphicFramePr>
            <a:graphicFrameLocks noChangeAspect="1"/>
          </p:cNvGraphicFramePr>
          <p:nvPr/>
        </p:nvGraphicFramePr>
        <p:xfrm>
          <a:off x="7391400" y="742950"/>
          <a:ext cx="28575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18" name="Equation" r:id="rId4" imgW="190440" imgH="393480" progId="Equation.DSMT4">
                  <p:embed/>
                </p:oleObj>
              </mc:Choice>
              <mc:Fallback>
                <p:oleObj name="Equation" r:id="rId4" imgW="19044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742950"/>
                        <a:ext cx="28575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1066800" y="2571750"/>
          <a:ext cx="1999164" cy="23469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332924"/>
              </a:tblGrid>
              <a:tr h="274320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7" name="Прямая соединительная линия 36"/>
          <p:cNvCxnSpPr/>
          <p:nvPr/>
        </p:nvCxnSpPr>
        <p:spPr>
          <a:xfrm>
            <a:off x="1828800" y="2647950"/>
            <a:ext cx="0" cy="533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828800" y="2876550"/>
            <a:ext cx="1219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143000" y="3181350"/>
            <a:ext cx="609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19200" y="3943350"/>
            <a:ext cx="914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219200" y="4629150"/>
            <a:ext cx="914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886200" y="3486150"/>
            <a:ext cx="32766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5486400" y="34099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89092" name="Object 1"/>
          <p:cNvGraphicFramePr>
            <a:graphicFrameLocks noChangeAspect="1"/>
          </p:cNvGraphicFramePr>
          <p:nvPr/>
        </p:nvGraphicFramePr>
        <p:xfrm>
          <a:off x="5419724" y="2780665"/>
          <a:ext cx="295275" cy="610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19" name="Equation" r:id="rId6" imgW="190440" imgH="393480" progId="Equation.DSMT4">
                  <p:embed/>
                </p:oleObj>
              </mc:Choice>
              <mc:Fallback>
                <p:oleObj name="Equation" r:id="rId6" imgW="19044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9724" y="2780665"/>
                        <a:ext cx="295275" cy="6102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Прямая соединительная линия 32"/>
          <p:cNvCxnSpPr/>
          <p:nvPr/>
        </p:nvCxnSpPr>
        <p:spPr>
          <a:xfrm>
            <a:off x="4572000" y="3409950"/>
            <a:ext cx="0" cy="15240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Объект 33"/>
          <p:cNvGraphicFramePr>
            <a:graphicFrameLocks noChangeAspect="1"/>
          </p:cNvGraphicFramePr>
          <p:nvPr/>
        </p:nvGraphicFramePr>
        <p:xfrm>
          <a:off x="4333875" y="3562350"/>
          <a:ext cx="381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20" name="Equation" r:id="rId8" imgW="253800" imgH="203040" progId="Equation.DSMT4">
                  <p:embed/>
                </p:oleObj>
              </mc:Choice>
              <mc:Fallback>
                <p:oleObj name="Equation" r:id="rId8" imgW="25380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3875" y="3562350"/>
                        <a:ext cx="3810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5" name="Прямая соединительная линия 34"/>
          <p:cNvCxnSpPr/>
          <p:nvPr/>
        </p:nvCxnSpPr>
        <p:spPr>
          <a:xfrm>
            <a:off x="6019800" y="3409950"/>
            <a:ext cx="0" cy="15240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9575" name="Object 7"/>
          <p:cNvGraphicFramePr>
            <a:graphicFrameLocks noChangeAspect="1"/>
          </p:cNvGraphicFramePr>
          <p:nvPr/>
        </p:nvGraphicFramePr>
        <p:xfrm>
          <a:off x="5867400" y="3562350"/>
          <a:ext cx="3619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21" name="Equation" r:id="rId10" imgW="241200" imgH="203040" progId="Equation.DSMT4">
                  <p:embed/>
                </p:oleObj>
              </mc:Choice>
              <mc:Fallback>
                <p:oleObj name="Equation" r:id="rId10" imgW="24120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562350"/>
                        <a:ext cx="36195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38200" y="2571750"/>
            <a:ext cx="2590800" cy="220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886200" y="2647950"/>
            <a:ext cx="3581400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3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876550"/>
            <a:ext cx="8839200" cy="1981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9812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На координатной прямой отмечены числа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 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Какое из приведенных ниже утверждений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неверно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1)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+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 –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i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№9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Прямая со стрелкой 23"/>
          <p:cNvCxnSpPr/>
          <p:nvPr/>
        </p:nvCxnSpPr>
        <p:spPr>
          <a:xfrm>
            <a:off x="609600" y="1428750"/>
            <a:ext cx="66294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8316" name="Object 15"/>
          <p:cNvGraphicFramePr>
            <a:graphicFrameLocks noChangeAspect="1"/>
          </p:cNvGraphicFramePr>
          <p:nvPr/>
        </p:nvGraphicFramePr>
        <p:xfrm>
          <a:off x="2438400" y="1504950"/>
          <a:ext cx="217488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7" name="Equation" r:id="rId4" imgW="126720" imgH="139680" progId="Equation.DSMT4">
                  <p:embed/>
                </p:oleObj>
              </mc:Choice>
              <mc:Fallback>
                <p:oleObj name="Equation" r:id="rId4" imgW="126720" imgH="1396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504950"/>
                        <a:ext cx="217488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Овал 36"/>
          <p:cNvSpPr/>
          <p:nvPr/>
        </p:nvSpPr>
        <p:spPr>
          <a:xfrm>
            <a:off x="54102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25146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03441" name="Object 12"/>
          <p:cNvGraphicFramePr>
            <a:graphicFrameLocks noChangeAspect="1"/>
          </p:cNvGraphicFramePr>
          <p:nvPr/>
        </p:nvGraphicFramePr>
        <p:xfrm>
          <a:off x="5345113" y="1493838"/>
          <a:ext cx="217487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8" name="Equation" r:id="rId6" imgW="126720" imgH="177480" progId="Equation.DSMT4">
                  <p:embed/>
                </p:oleObj>
              </mc:Choice>
              <mc:Fallback>
                <p:oleObj name="Equation" r:id="rId6" imgW="126720" imgH="177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5113" y="1493838"/>
                        <a:ext cx="217487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Прямая соединительная линия 20"/>
          <p:cNvCxnSpPr/>
          <p:nvPr/>
        </p:nvCxnSpPr>
        <p:spPr>
          <a:xfrm>
            <a:off x="35814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1621" name="Object 12"/>
          <p:cNvGraphicFramePr>
            <a:graphicFrameLocks noChangeAspect="1"/>
          </p:cNvGraphicFramePr>
          <p:nvPr/>
        </p:nvGraphicFramePr>
        <p:xfrm>
          <a:off x="3505200" y="1504950"/>
          <a:ext cx="217488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9" name="Equation" r:id="rId8" imgW="126720" imgH="177480" progId="Equation.DSMT4">
                  <p:embed/>
                </p:oleObj>
              </mc:Choice>
              <mc:Fallback>
                <p:oleObj name="Equation" r:id="rId8" imgW="126720" imgH="177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504950"/>
                        <a:ext cx="217488" cy="306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876550"/>
            <a:ext cx="8839200" cy="1981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9812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На координатной прямой отмечены числа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 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Какое из приведенных ниже утверждений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неверно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1)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+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 –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i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№9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438400" y="2952750"/>
            <a:ext cx="396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6477000" y="4400550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609600" y="1428750"/>
            <a:ext cx="66294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8316" name="Object 15"/>
          <p:cNvGraphicFramePr>
            <a:graphicFrameLocks noChangeAspect="1"/>
          </p:cNvGraphicFramePr>
          <p:nvPr/>
        </p:nvGraphicFramePr>
        <p:xfrm>
          <a:off x="2438400" y="1504950"/>
          <a:ext cx="217488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0" name="Equation" r:id="rId4" imgW="126720" imgH="139680" progId="Equation.DSMT4">
                  <p:embed/>
                </p:oleObj>
              </mc:Choice>
              <mc:Fallback>
                <p:oleObj name="Equation" r:id="rId4" imgW="126720" imgH="1396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504950"/>
                        <a:ext cx="217488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Овал 36"/>
          <p:cNvSpPr/>
          <p:nvPr/>
        </p:nvSpPr>
        <p:spPr>
          <a:xfrm>
            <a:off x="54102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25146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03441" name="Object 12"/>
          <p:cNvGraphicFramePr>
            <a:graphicFrameLocks noChangeAspect="1"/>
          </p:cNvGraphicFramePr>
          <p:nvPr/>
        </p:nvGraphicFramePr>
        <p:xfrm>
          <a:off x="5345113" y="1493838"/>
          <a:ext cx="217487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1" name="Equation" r:id="rId6" imgW="126720" imgH="177480" progId="Equation.DSMT4">
                  <p:embed/>
                </p:oleObj>
              </mc:Choice>
              <mc:Fallback>
                <p:oleObj name="Equation" r:id="rId6" imgW="126720" imgH="177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5113" y="1493838"/>
                        <a:ext cx="217487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10"/>
          <p:cNvSpPr>
            <a:spLocks noChangeArrowheads="1"/>
          </p:cNvSpPr>
          <p:nvPr/>
        </p:nvSpPr>
        <p:spPr bwMode="auto">
          <a:xfrm>
            <a:off x="457200" y="3105150"/>
            <a:ext cx="2438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а = –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u="sng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2       </a:t>
            </a:r>
          </a:p>
        </p:txBody>
      </p:sp>
      <p:sp>
        <p:nvSpPr>
          <p:cNvPr id="50" name="Rectangle 10"/>
          <p:cNvSpPr>
            <a:spLocks noChangeArrowheads="1"/>
          </p:cNvSpPr>
          <p:nvPr/>
        </p:nvSpPr>
        <p:spPr bwMode="auto">
          <a:xfrm>
            <a:off x="457200" y="3562350"/>
            <a:ext cx="2590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+ 2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верно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5814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1621" name="Object 12"/>
          <p:cNvGraphicFramePr>
            <a:graphicFrameLocks noChangeAspect="1"/>
          </p:cNvGraphicFramePr>
          <p:nvPr/>
        </p:nvGraphicFramePr>
        <p:xfrm>
          <a:off x="3505200" y="1504950"/>
          <a:ext cx="217488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2" name="Equation" r:id="rId8" imgW="126720" imgH="177480" progId="Equation.DSMT4">
                  <p:embed/>
                </p:oleObj>
              </mc:Choice>
              <mc:Fallback>
                <p:oleObj name="Equation" r:id="rId8" imgW="126720" imgH="177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504950"/>
                        <a:ext cx="217488" cy="306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457200" y="4019550"/>
            <a:ext cx="2590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верно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3657600" y="3638550"/>
            <a:ext cx="2590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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верно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3657600" y="4095750"/>
            <a:ext cx="2895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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неверно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9" grpId="0"/>
      <p:bldP spid="50" grpId="0"/>
      <p:bldP spid="23" grpId="0"/>
      <p:bldP spid="27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724150"/>
            <a:ext cx="8839200" cy="22098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7526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Какое из данных ниже чисел принадлежит отрезку  [– 6; – 5] ?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1)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              3)               4)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№10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01390" name="Object 14"/>
          <p:cNvGraphicFramePr>
            <a:graphicFrameLocks noChangeAspect="1"/>
          </p:cNvGraphicFramePr>
          <p:nvPr/>
        </p:nvGraphicFramePr>
        <p:xfrm>
          <a:off x="1371600" y="1657350"/>
          <a:ext cx="52070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99" name="Equation" r:id="rId4" imgW="330120" imgH="393480" progId="Equation.DSMT4">
                  <p:embed/>
                </p:oleObj>
              </mc:Choice>
              <mc:Fallback>
                <p:oleObj name="Equation" r:id="rId4" imgW="33012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657350"/>
                        <a:ext cx="520700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6" name="Object 12"/>
          <p:cNvGraphicFramePr>
            <a:graphicFrameLocks noChangeAspect="1"/>
          </p:cNvGraphicFramePr>
          <p:nvPr/>
        </p:nvGraphicFramePr>
        <p:xfrm>
          <a:off x="2590800" y="1657350"/>
          <a:ext cx="500063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00" name="Equation" r:id="rId6" imgW="317160" imgH="393480" progId="Equation.DSMT4">
                  <p:embed/>
                </p:oleObj>
              </mc:Choice>
              <mc:Fallback>
                <p:oleObj name="Equation" r:id="rId6" imgW="317160" imgH="39348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657350"/>
                        <a:ext cx="500063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7" name="Object 13"/>
          <p:cNvGraphicFramePr>
            <a:graphicFrameLocks noChangeAspect="1"/>
          </p:cNvGraphicFramePr>
          <p:nvPr/>
        </p:nvGraphicFramePr>
        <p:xfrm>
          <a:off x="3733800" y="1657350"/>
          <a:ext cx="52070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01" name="Equation" r:id="rId8" imgW="330120" imgH="393480" progId="Equation.DSMT4">
                  <p:embed/>
                </p:oleObj>
              </mc:Choice>
              <mc:Fallback>
                <p:oleObj name="Equation" r:id="rId8" imgW="330120" imgH="39348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657350"/>
                        <a:ext cx="520700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8" name="Object 14"/>
          <p:cNvGraphicFramePr>
            <a:graphicFrameLocks noChangeAspect="1"/>
          </p:cNvGraphicFramePr>
          <p:nvPr/>
        </p:nvGraphicFramePr>
        <p:xfrm>
          <a:off x="4876800" y="1657350"/>
          <a:ext cx="50165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02" name="Equation" r:id="rId10" imgW="317160" imgH="393480" progId="Equation.DSMT4">
                  <p:embed/>
                </p:oleObj>
              </mc:Choice>
              <mc:Fallback>
                <p:oleObj name="Equation" r:id="rId10" imgW="317160" imgH="39348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657350"/>
                        <a:ext cx="501650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1962150"/>
            <a:ext cx="8839200" cy="29718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1430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Какое из следующих чисел заключено между числами         и         ?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1) 0,6          2) 0,7          3) 0,8           4) 0,9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№1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590800" y="1962150"/>
            <a:ext cx="396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6477000" y="4400550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/>
        </p:nvGraphicFramePr>
        <p:xfrm>
          <a:off x="7086600" y="895350"/>
          <a:ext cx="3048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0" name="Equation" r:id="rId4" imgW="203040" imgH="393480" progId="Equation.DSMT4">
                  <p:embed/>
                </p:oleObj>
              </mc:Choice>
              <mc:Fallback>
                <p:oleObj name="Equation" r:id="rId4" imgW="203040" imgH="3934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895350"/>
                        <a:ext cx="30480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/>
          <p:cNvGraphicFramePr>
            <a:graphicFrameLocks noChangeAspect="1"/>
          </p:cNvGraphicFramePr>
          <p:nvPr/>
        </p:nvGraphicFramePr>
        <p:xfrm>
          <a:off x="7772400" y="895350"/>
          <a:ext cx="3048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1" name="Equation" r:id="rId6" imgW="203040" imgH="393480" progId="Equation.DSMT4">
                  <p:embed/>
                </p:oleObj>
              </mc:Choice>
              <mc:Fallback>
                <p:oleObj name="Equation" r:id="rId6" imgW="20304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895350"/>
                        <a:ext cx="30480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1066800" y="2571750"/>
          <a:ext cx="1999164" cy="23469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332924"/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7" name="Прямая соединительная линия 36"/>
          <p:cNvCxnSpPr/>
          <p:nvPr/>
        </p:nvCxnSpPr>
        <p:spPr>
          <a:xfrm>
            <a:off x="1828800" y="2647950"/>
            <a:ext cx="0" cy="533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828800" y="2876550"/>
            <a:ext cx="1219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143000" y="3181350"/>
            <a:ext cx="609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19200" y="3943350"/>
            <a:ext cx="914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Таблица 44"/>
          <p:cNvGraphicFramePr>
            <a:graphicFrameLocks noGrp="1"/>
          </p:cNvGraphicFramePr>
          <p:nvPr/>
        </p:nvGraphicFramePr>
        <p:xfrm>
          <a:off x="3733800" y="2495550"/>
          <a:ext cx="1999164" cy="23469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332924"/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1" name="Прямая соединительная линия 50"/>
          <p:cNvCxnSpPr/>
          <p:nvPr/>
        </p:nvCxnSpPr>
        <p:spPr>
          <a:xfrm>
            <a:off x="1219200" y="4629150"/>
            <a:ext cx="914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4495800" y="2876550"/>
            <a:ext cx="1219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495800" y="2571750"/>
            <a:ext cx="0" cy="533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3810000" y="3105150"/>
            <a:ext cx="609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3810000" y="3867150"/>
            <a:ext cx="914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3810000" y="4552950"/>
            <a:ext cx="914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019800" y="3333750"/>
            <a:ext cx="28194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6477000" y="3257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89092" name="Object 1"/>
          <p:cNvGraphicFramePr>
            <a:graphicFrameLocks noChangeAspect="1"/>
          </p:cNvGraphicFramePr>
          <p:nvPr/>
        </p:nvGraphicFramePr>
        <p:xfrm>
          <a:off x="6400800" y="3409950"/>
          <a:ext cx="3048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2" name="Equation" r:id="rId8" imgW="203040" imgH="393480" progId="Equation.DSMT4">
                  <p:embed/>
                </p:oleObj>
              </mc:Choice>
              <mc:Fallback>
                <p:oleObj name="Equation" r:id="rId8" imgW="20304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409950"/>
                        <a:ext cx="30480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3" name="Object 5"/>
          <p:cNvGraphicFramePr>
            <a:graphicFrameLocks noChangeAspect="1"/>
          </p:cNvGraphicFramePr>
          <p:nvPr/>
        </p:nvGraphicFramePr>
        <p:xfrm>
          <a:off x="8001000" y="3409950"/>
          <a:ext cx="3048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3" name="Equation" r:id="rId9" imgW="203040" imgH="393480" progId="Equation.DSMT4">
                  <p:embed/>
                </p:oleObj>
              </mc:Choice>
              <mc:Fallback>
                <p:oleObj name="Equation" r:id="rId9" imgW="20304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3409950"/>
                        <a:ext cx="30480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Прямая соединительная линия 32"/>
          <p:cNvCxnSpPr/>
          <p:nvPr/>
        </p:nvCxnSpPr>
        <p:spPr>
          <a:xfrm>
            <a:off x="7086600" y="3257550"/>
            <a:ext cx="0" cy="15240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Объект 33"/>
          <p:cNvGraphicFramePr>
            <a:graphicFrameLocks noChangeAspect="1"/>
          </p:cNvGraphicFramePr>
          <p:nvPr/>
        </p:nvGraphicFramePr>
        <p:xfrm>
          <a:off x="6934200" y="2952750"/>
          <a:ext cx="3619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4" name="Equation" r:id="rId10" imgW="241200" imgH="203040" progId="Equation.DSMT4">
                  <p:embed/>
                </p:oleObj>
              </mc:Choice>
              <mc:Fallback>
                <p:oleObj name="Equation" r:id="rId10" imgW="241200" imgH="20304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2952750"/>
                        <a:ext cx="36195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Овал 37"/>
          <p:cNvSpPr/>
          <p:nvPr/>
        </p:nvSpPr>
        <p:spPr>
          <a:xfrm>
            <a:off x="8077200" y="3257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09600" y="2343150"/>
            <a:ext cx="2667000" cy="2514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124200" y="2343150"/>
            <a:ext cx="2667000" cy="2514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5867400" y="2952750"/>
            <a:ext cx="3048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32" grpId="0" animBg="1"/>
      <p:bldP spid="35" grpId="0" animBg="1"/>
      <p:bldP spid="4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724150"/>
            <a:ext cx="8839200" cy="22098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7526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Какое из данных ниже чисел принадлежит отрезку  [– 6; – 5] ?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1)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              3)               4)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№10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01390" name="Object 14"/>
          <p:cNvGraphicFramePr>
            <a:graphicFrameLocks noChangeAspect="1"/>
          </p:cNvGraphicFramePr>
          <p:nvPr/>
        </p:nvGraphicFramePr>
        <p:xfrm>
          <a:off x="1371600" y="1657350"/>
          <a:ext cx="52070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4" name="Equation" r:id="rId5" imgW="330120" imgH="393480" progId="Equation.DSMT4">
                  <p:embed/>
                </p:oleObj>
              </mc:Choice>
              <mc:Fallback>
                <p:oleObj name="Equation" r:id="rId5" imgW="330120" imgH="3934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657350"/>
                        <a:ext cx="520700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6" name="Object 12"/>
          <p:cNvGraphicFramePr>
            <a:graphicFrameLocks noChangeAspect="1"/>
          </p:cNvGraphicFramePr>
          <p:nvPr/>
        </p:nvGraphicFramePr>
        <p:xfrm>
          <a:off x="2590800" y="1657350"/>
          <a:ext cx="500063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5" name="Equation" r:id="rId7" imgW="317160" imgH="393480" progId="Equation.DSMT4">
                  <p:embed/>
                </p:oleObj>
              </mc:Choice>
              <mc:Fallback>
                <p:oleObj name="Equation" r:id="rId7" imgW="317160" imgH="393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657350"/>
                        <a:ext cx="500063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7" name="Object 13"/>
          <p:cNvGraphicFramePr>
            <a:graphicFrameLocks noChangeAspect="1"/>
          </p:cNvGraphicFramePr>
          <p:nvPr/>
        </p:nvGraphicFramePr>
        <p:xfrm>
          <a:off x="3733800" y="1657350"/>
          <a:ext cx="52070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6" name="Equation" r:id="rId9" imgW="330120" imgH="393480" progId="Equation.DSMT4">
                  <p:embed/>
                </p:oleObj>
              </mc:Choice>
              <mc:Fallback>
                <p:oleObj name="Equation" r:id="rId9" imgW="33012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657350"/>
                        <a:ext cx="520700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8" name="Object 14"/>
          <p:cNvGraphicFramePr>
            <a:graphicFrameLocks noChangeAspect="1"/>
          </p:cNvGraphicFramePr>
          <p:nvPr/>
        </p:nvGraphicFramePr>
        <p:xfrm>
          <a:off x="4876800" y="1657350"/>
          <a:ext cx="50165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7" name="Equation" r:id="rId11" imgW="317160" imgH="393480" progId="Equation.DSMT4">
                  <p:embed/>
                </p:oleObj>
              </mc:Choice>
              <mc:Fallback>
                <p:oleObj name="Equation" r:id="rId11" imgW="317160" imgH="393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657350"/>
                        <a:ext cx="501650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2514600" y="2800350"/>
            <a:ext cx="396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6477000" y="4400550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" name="Object 14"/>
          <p:cNvGraphicFramePr>
            <a:graphicFrameLocks noChangeAspect="1"/>
          </p:cNvGraphicFramePr>
          <p:nvPr/>
        </p:nvGraphicFramePr>
        <p:xfrm>
          <a:off x="533400" y="3333750"/>
          <a:ext cx="140335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8" name="Equation" r:id="rId13" imgW="888840" imgH="393480" progId="Equation.DSMT4">
                  <p:embed/>
                </p:oleObj>
              </mc:Choice>
              <mc:Fallback>
                <p:oleObj name="Equation" r:id="rId13" imgW="88884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333750"/>
                        <a:ext cx="1403350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80" name="Object 8"/>
          <p:cNvGraphicFramePr>
            <a:graphicFrameLocks noChangeAspect="1"/>
          </p:cNvGraphicFramePr>
          <p:nvPr/>
        </p:nvGraphicFramePr>
        <p:xfrm>
          <a:off x="2514600" y="3333750"/>
          <a:ext cx="144145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9" name="Equation" r:id="rId15" imgW="914400" imgH="393480" progId="Equation.DSMT4">
                  <p:embed/>
                </p:oleObj>
              </mc:Choice>
              <mc:Fallback>
                <p:oleObj name="Equation" r:id="rId15" imgW="914400" imgH="3934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333750"/>
                        <a:ext cx="1441450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81" name="Object 8"/>
          <p:cNvGraphicFramePr>
            <a:graphicFrameLocks noChangeAspect="1"/>
          </p:cNvGraphicFramePr>
          <p:nvPr/>
        </p:nvGraphicFramePr>
        <p:xfrm>
          <a:off x="4495800" y="3333750"/>
          <a:ext cx="1423987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50" name="Equation" r:id="rId17" imgW="901440" imgH="393480" progId="Equation.DSMT4">
                  <p:embed/>
                </p:oleObj>
              </mc:Choice>
              <mc:Fallback>
                <p:oleObj name="Equation" r:id="rId17" imgW="90144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333750"/>
                        <a:ext cx="1423987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82" name="Object 8"/>
          <p:cNvGraphicFramePr>
            <a:graphicFrameLocks noChangeAspect="1"/>
          </p:cNvGraphicFramePr>
          <p:nvPr/>
        </p:nvGraphicFramePr>
        <p:xfrm>
          <a:off x="6629400" y="3409950"/>
          <a:ext cx="1443038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51" name="Equation" r:id="rId19" imgW="914400" imgH="393480" progId="Equation.DSMT4">
                  <p:embed/>
                </p:oleObj>
              </mc:Choice>
              <mc:Fallback>
                <p:oleObj name="Equation" r:id="rId19" imgW="914400" imgH="393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3409950"/>
                        <a:ext cx="1443038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83" name="Object 19"/>
          <p:cNvGraphicFramePr>
            <a:graphicFrameLocks noChangeAspect="1"/>
          </p:cNvGraphicFramePr>
          <p:nvPr/>
        </p:nvGraphicFramePr>
        <p:xfrm>
          <a:off x="2895600" y="4095750"/>
          <a:ext cx="50165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52" name="Equation" r:id="rId21" imgW="317160" imgH="393480" progId="Equation.DSMT4">
                  <p:embed/>
                </p:oleObj>
              </mc:Choice>
              <mc:Fallback>
                <p:oleObj name="Equation" r:id="rId21" imgW="317160" imgH="393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095750"/>
                        <a:ext cx="501650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 10"/>
          <p:cNvSpPr>
            <a:spLocks noChangeArrowheads="1"/>
          </p:cNvSpPr>
          <p:nvPr/>
        </p:nvSpPr>
        <p:spPr bwMode="auto">
          <a:xfrm>
            <a:off x="2133600" y="4171950"/>
            <a:ext cx="320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6  &lt;            &lt;   –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5CBB8EB-1A07-47D6-808B-DA36D33103BB}"/>
              </a:ext>
            </a:extLst>
          </p:cNvPr>
          <p:cNvSpPr txBox="1"/>
          <p:nvPr/>
        </p:nvSpPr>
        <p:spPr>
          <a:xfrm>
            <a:off x="447485" y="555499"/>
            <a:ext cx="8777097" cy="1084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3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Маркировка автомобильных шин</a:t>
            </a:r>
            <a:endParaRPr lang="ru-RU" sz="33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ru-RU" sz="33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E749B75-EA73-4383-9059-3C676F067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188" y="952872"/>
            <a:ext cx="5881878" cy="392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9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1C60ECA-15E6-4906-A133-947E579A456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" y="101727"/>
            <a:ext cx="4034790" cy="4034790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DF7BDAE6-01D5-4904-8BA3-1A644EBB0955}"/>
              </a:ext>
            </a:extLst>
          </p:cNvPr>
          <p:cNvCxnSpPr>
            <a:cxnSpLocks/>
          </p:cNvCxnSpPr>
          <p:nvPr/>
        </p:nvCxnSpPr>
        <p:spPr>
          <a:xfrm>
            <a:off x="1360170" y="3961638"/>
            <a:ext cx="0" cy="6309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6826D93A-6256-44EA-ABBE-BCD4BCF39268}"/>
              </a:ext>
            </a:extLst>
          </p:cNvPr>
          <p:cNvCxnSpPr>
            <a:cxnSpLocks/>
          </p:cNvCxnSpPr>
          <p:nvPr/>
        </p:nvCxnSpPr>
        <p:spPr>
          <a:xfrm>
            <a:off x="2784348" y="3961638"/>
            <a:ext cx="0" cy="6309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="" xmlns:a16="http://schemas.microsoft.com/office/drawing/2014/main" id="{4857A700-BB42-4AA7-881E-A1846AB4ABE7}"/>
              </a:ext>
            </a:extLst>
          </p:cNvPr>
          <p:cNvCxnSpPr>
            <a:cxnSpLocks/>
          </p:cNvCxnSpPr>
          <p:nvPr/>
        </p:nvCxnSpPr>
        <p:spPr>
          <a:xfrm>
            <a:off x="1353312" y="4533138"/>
            <a:ext cx="142417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A878B1F-0C89-485E-88B7-8C4588885697}"/>
              </a:ext>
            </a:extLst>
          </p:cNvPr>
          <p:cNvSpPr txBox="1"/>
          <p:nvPr/>
        </p:nvSpPr>
        <p:spPr>
          <a:xfrm>
            <a:off x="1911098" y="4069371"/>
            <a:ext cx="386331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dirty="0">
                <a:solidFill>
                  <a:srgbClr val="C00000"/>
                </a:solidFill>
              </a:rPr>
              <a:t>B</a:t>
            </a:r>
            <a:endParaRPr lang="ru-RU" sz="2700" dirty="0">
              <a:solidFill>
                <a:srgbClr val="C00000"/>
              </a:solidFill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5E9622D3-6602-4B53-A4C2-FC4497735B15}"/>
              </a:ext>
            </a:extLst>
          </p:cNvPr>
          <p:cNvCxnSpPr>
            <a:cxnSpLocks/>
          </p:cNvCxnSpPr>
          <p:nvPr/>
        </p:nvCxnSpPr>
        <p:spPr>
          <a:xfrm flipH="1" flipV="1">
            <a:off x="2132839" y="4144519"/>
            <a:ext cx="2539748" cy="160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432D26EF-0728-4E8C-AB09-72EA7C053674}"/>
              </a:ext>
            </a:extLst>
          </p:cNvPr>
          <p:cNvCxnSpPr>
            <a:cxnSpLocks/>
          </p:cNvCxnSpPr>
          <p:nvPr/>
        </p:nvCxnSpPr>
        <p:spPr>
          <a:xfrm flipH="1" flipV="1">
            <a:off x="2132839" y="101727"/>
            <a:ext cx="2539748" cy="160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="" xmlns:a16="http://schemas.microsoft.com/office/drawing/2014/main" id="{B67D7C25-F779-46EE-AF97-E6249F6BEA61}"/>
              </a:ext>
            </a:extLst>
          </p:cNvPr>
          <p:cNvCxnSpPr>
            <a:cxnSpLocks/>
          </p:cNvCxnSpPr>
          <p:nvPr/>
        </p:nvCxnSpPr>
        <p:spPr>
          <a:xfrm>
            <a:off x="4485132" y="101727"/>
            <a:ext cx="0" cy="405079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262BF829-D43E-4E6A-865C-A0B703DEC94D}"/>
              </a:ext>
            </a:extLst>
          </p:cNvPr>
          <p:cNvCxnSpPr>
            <a:cxnSpLocks/>
          </p:cNvCxnSpPr>
          <p:nvPr/>
        </p:nvCxnSpPr>
        <p:spPr>
          <a:xfrm flipH="1">
            <a:off x="2590039" y="962842"/>
            <a:ext cx="132988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33557BB7-AF8C-4587-B524-37D004F9FB87}"/>
              </a:ext>
            </a:extLst>
          </p:cNvPr>
          <p:cNvCxnSpPr>
            <a:cxnSpLocks/>
          </p:cNvCxnSpPr>
          <p:nvPr/>
        </p:nvCxnSpPr>
        <p:spPr>
          <a:xfrm flipH="1">
            <a:off x="2571751" y="3285418"/>
            <a:ext cx="132988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="" xmlns:a16="http://schemas.microsoft.com/office/drawing/2014/main" id="{B1127C89-3856-4903-998D-F6D92E45057E}"/>
              </a:ext>
            </a:extLst>
          </p:cNvPr>
          <p:cNvCxnSpPr>
            <a:cxnSpLocks/>
          </p:cNvCxnSpPr>
          <p:nvPr/>
        </p:nvCxnSpPr>
        <p:spPr>
          <a:xfrm>
            <a:off x="3803904" y="969700"/>
            <a:ext cx="0" cy="23225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="" xmlns:a16="http://schemas.microsoft.com/office/drawing/2014/main" id="{D740401A-6FA0-4FAB-B580-248F5533BA9E}"/>
              </a:ext>
            </a:extLst>
          </p:cNvPr>
          <p:cNvCxnSpPr>
            <a:cxnSpLocks/>
          </p:cNvCxnSpPr>
          <p:nvPr/>
        </p:nvCxnSpPr>
        <p:spPr>
          <a:xfrm>
            <a:off x="3637026" y="3285418"/>
            <a:ext cx="0" cy="8671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="" xmlns:a16="http://schemas.microsoft.com/office/drawing/2014/main" id="{DF8D2418-4458-4908-B895-DF6A21ABFDA7}"/>
              </a:ext>
            </a:extLst>
          </p:cNvPr>
          <p:cNvCxnSpPr>
            <a:cxnSpLocks/>
          </p:cNvCxnSpPr>
          <p:nvPr/>
        </p:nvCxnSpPr>
        <p:spPr>
          <a:xfrm>
            <a:off x="3637026" y="95741"/>
            <a:ext cx="0" cy="8671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C927FADD-2FED-4C43-9440-5B7965CE3F1F}"/>
              </a:ext>
            </a:extLst>
          </p:cNvPr>
          <p:cNvSpPr txBox="1"/>
          <p:nvPr/>
        </p:nvSpPr>
        <p:spPr>
          <a:xfrm rot="16200000">
            <a:off x="4015079" y="1888749"/>
            <a:ext cx="386331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dirty="0">
                <a:solidFill>
                  <a:srgbClr val="0070C0"/>
                </a:solidFill>
              </a:rPr>
              <a:t>D</a:t>
            </a:r>
            <a:endParaRPr lang="ru-RU" sz="2700" dirty="0">
              <a:solidFill>
                <a:srgbClr val="0070C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96C415C5-30CB-4A03-9A2F-ED8405AB114B}"/>
              </a:ext>
            </a:extLst>
          </p:cNvPr>
          <p:cNvSpPr txBox="1"/>
          <p:nvPr/>
        </p:nvSpPr>
        <p:spPr>
          <a:xfrm rot="16200000">
            <a:off x="3178403" y="3476594"/>
            <a:ext cx="386331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dirty="0">
                <a:solidFill>
                  <a:schemeClr val="accent4">
                    <a:lumMod val="75000"/>
                  </a:schemeClr>
                </a:solidFill>
              </a:rPr>
              <a:t>H</a:t>
            </a:r>
            <a:endParaRPr lang="ru-RU" sz="27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9D93426D-06B8-45AC-9B39-264F4507AC51}"/>
              </a:ext>
            </a:extLst>
          </p:cNvPr>
          <p:cNvSpPr txBox="1"/>
          <p:nvPr/>
        </p:nvSpPr>
        <p:spPr>
          <a:xfrm rot="16200000">
            <a:off x="3163264" y="286919"/>
            <a:ext cx="386331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dirty="0">
                <a:solidFill>
                  <a:schemeClr val="accent4">
                    <a:lumMod val="75000"/>
                  </a:schemeClr>
                </a:solidFill>
              </a:rPr>
              <a:t>H</a:t>
            </a:r>
            <a:endParaRPr lang="ru-RU" sz="27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3F3D2189-FC69-4745-A72B-A414C6313076}"/>
              </a:ext>
            </a:extLst>
          </p:cNvPr>
          <p:cNvSpPr txBox="1"/>
          <p:nvPr/>
        </p:nvSpPr>
        <p:spPr>
          <a:xfrm rot="16200000">
            <a:off x="3381577" y="1888749"/>
            <a:ext cx="386331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dirty="0">
                <a:solidFill>
                  <a:schemeClr val="accent2">
                    <a:lumMod val="75000"/>
                  </a:schemeClr>
                </a:solidFill>
              </a:rPr>
              <a:t>d</a:t>
            </a:r>
            <a:endParaRPr lang="ru-RU" sz="27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A78CC303-C6A7-4016-A586-93134FAAAD4C}"/>
              </a:ext>
            </a:extLst>
          </p:cNvPr>
          <p:cNvSpPr txBox="1"/>
          <p:nvPr/>
        </p:nvSpPr>
        <p:spPr>
          <a:xfrm>
            <a:off x="4834890" y="389651"/>
            <a:ext cx="4107927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100" dirty="0">
                <a:solidFill>
                  <a:srgbClr val="C00000"/>
                </a:solidFill>
              </a:rPr>
              <a:t>B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– ширина протектора (ширина шины), в мм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59DBCB95-0DE3-49E1-B6E4-1FC1BBC4EC6D}"/>
              </a:ext>
            </a:extLst>
          </p:cNvPr>
          <p:cNvSpPr txBox="1"/>
          <p:nvPr/>
        </p:nvSpPr>
        <p:spPr>
          <a:xfrm>
            <a:off x="4819633" y="1311209"/>
            <a:ext cx="431303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100" dirty="0">
                <a:solidFill>
                  <a:schemeClr val="accent4">
                    <a:lumMod val="75000"/>
                  </a:schemeClr>
                </a:solidFill>
              </a:rPr>
              <a:t>Н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– высота боковины, в % от ширины протектора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7846D9B9-3B69-4E65-A482-3D2F984BD7A8}"/>
              </a:ext>
            </a:extLst>
          </p:cNvPr>
          <p:cNvSpPr txBox="1"/>
          <p:nvPr/>
        </p:nvSpPr>
        <p:spPr>
          <a:xfrm>
            <a:off x="4819634" y="2703653"/>
            <a:ext cx="410792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100" dirty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– диаметр внутреннего отверстия в шине (диаметр диска), в дюймах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224EC79D-3DF0-494C-8684-795F588D6222}"/>
              </a:ext>
            </a:extLst>
          </p:cNvPr>
          <p:cNvSpPr txBox="1"/>
          <p:nvPr/>
        </p:nvSpPr>
        <p:spPr>
          <a:xfrm>
            <a:off x="4819633" y="2131734"/>
            <a:ext cx="4107927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100" dirty="0">
                <a:solidFill>
                  <a:srgbClr val="0070C0"/>
                </a:solidFill>
              </a:rPr>
              <a:t>D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– диаметр колеса, в мм</a:t>
            </a:r>
          </a:p>
        </p:txBody>
      </p:sp>
    </p:spTree>
    <p:extLst>
      <p:ext uri="{BB962C8B-B14F-4D97-AF65-F5344CB8AC3E}">
        <p14:creationId xmlns:p14="http://schemas.microsoft.com/office/powerpoint/2010/main" val="232634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4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439" y="177034"/>
            <a:ext cx="9006839" cy="474745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Для маркировки автомобильных шин применяется единая система обозначений. Первое число означает ширину В шины (ширину протектора) в миллиметрах (см. рисунок). Второе число — отношение высоты боковины Н к ширине шины В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в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процентах. Последующая буква указывает конструкцию шины. Например, буква R означает, что шина радиальная, то есть нити каркаса в боковине шины расположены вдоль радиусов колеса. На всех легковых автомобилях применяются шины радиальной конструкции. За обозначением типа конструкции шины идёт число, указывающее диаметр диска колеса в дюймах (в одном дюйме 25,4 мм). По сути, это диаметр d внутреннего отверстия в шине. Таким образом, общий диаметр колеса D легко найти, зная диаметр диска и высоту боковины. Возможны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дополнительные маркировки, означающие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допустимую нагрузку на шину, сезонность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использования, тип дорожного покрытия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и другие. Завод производит внедорожники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и устанавливает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на них шины с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маркировкой    </a:t>
            </a:r>
            <a:r>
              <a:rPr lang="ru-RU" sz="1600" b="1" dirty="0">
                <a:solidFill>
                  <a:srgbClr val="C00000"/>
                </a:solidFill>
              </a:rPr>
              <a:t>265/70 R17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Завод допускает установку шин с 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другими маркировками. В таблице 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показаны разрешённые 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размеры шин.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981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95ED1CC-FC37-49AF-8603-ACAE79031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48400" y="1885950"/>
            <a:ext cx="3081528" cy="3065526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43043"/>
              </p:ext>
            </p:extLst>
          </p:nvPr>
        </p:nvGraphicFramePr>
        <p:xfrm>
          <a:off x="514350" y="692659"/>
          <a:ext cx="7348880" cy="196001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8372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372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372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372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62504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5715" marR="5715" marT="5715" marB="571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250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265/70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265/65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5715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250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275/70, 275/65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275/65, 275/60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275/55</a:t>
                      </a:r>
                    </a:p>
                  </a:txBody>
                  <a:tcPr marL="5715" marR="5715" marT="5715" marB="571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250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285/65, 285/60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285/60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285/50</a:t>
                      </a:r>
                    </a:p>
                  </a:txBody>
                  <a:tcPr marL="5715" marR="5715" marT="5715" marB="5715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6E51475A-B0EB-4B03-8EBE-489D2369897B}"/>
              </a:ext>
            </a:extLst>
          </p:cNvPr>
          <p:cNvCxnSpPr/>
          <p:nvPr/>
        </p:nvCxnSpPr>
        <p:spPr>
          <a:xfrm>
            <a:off x="514350" y="692658"/>
            <a:ext cx="1837944" cy="96012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93C7713-AA31-43ED-A186-CD8ADD280861}"/>
              </a:ext>
            </a:extLst>
          </p:cNvPr>
          <p:cNvSpPr/>
          <p:nvPr/>
        </p:nvSpPr>
        <p:spPr>
          <a:xfrm>
            <a:off x="685800" y="474200"/>
            <a:ext cx="2108782" cy="684803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Диаметр диска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(дюймы)</a:t>
            </a:r>
            <a:endParaRPr lang="ru-RU" sz="2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A18E8E2-21F1-437E-B4D8-A9AF82B063D0}"/>
              </a:ext>
            </a:extLst>
          </p:cNvPr>
          <p:cNvSpPr/>
          <p:nvPr/>
        </p:nvSpPr>
        <p:spPr>
          <a:xfrm>
            <a:off x="152400" y="971166"/>
            <a:ext cx="1475404" cy="684803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Ширина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шины (мм)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6042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A3275BFE-2707-4958-9173-618D0AFE9D3E}"/>
              </a:ext>
            </a:extLst>
          </p:cNvPr>
          <p:cNvSpPr/>
          <p:nvPr/>
        </p:nvSpPr>
        <p:spPr>
          <a:xfrm>
            <a:off x="308890" y="287356"/>
            <a:ext cx="5705856" cy="404463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Прежде, чем решать задачи, давайте выпишем все величины и формулы, которые нам понадобятся, из условия задачи: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условию шина с завода имеет маркировку </a:t>
            </a: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265/70 R17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— ширина протектора, в мм, В = 265 мм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 — высота боковины, при этом Н/В = 70% или </a:t>
            </a: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 = В×0,70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— диаметр диска в дюймах, d = 17 дюймов, 1 дюйм = 25,4 мм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— диаметр колеса, в мм, по можно понять, что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= 2H + d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4CFE041B-A91F-4139-9B55-F42596F8FD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691" y="731073"/>
            <a:ext cx="2580731" cy="2580731"/>
          </a:xfrm>
          <a:prstGeom prst="rect">
            <a:avLst/>
          </a:prstGeom>
        </p:spPr>
      </p:pic>
      <p:cxnSp>
        <p:nvCxnSpPr>
          <p:cNvPr id="38" name="Прямая соединительная линия 37">
            <a:extLst>
              <a:ext uri="{FF2B5EF4-FFF2-40B4-BE49-F238E27FC236}">
                <a16:creationId xmlns="" xmlns:a16="http://schemas.microsoft.com/office/drawing/2014/main" id="{73BFF1B2-51F3-42AD-82A0-F65C13ECAAAB}"/>
              </a:ext>
            </a:extLst>
          </p:cNvPr>
          <p:cNvCxnSpPr>
            <a:cxnSpLocks/>
          </p:cNvCxnSpPr>
          <p:nvPr/>
        </p:nvCxnSpPr>
        <p:spPr>
          <a:xfrm>
            <a:off x="6941303" y="3199948"/>
            <a:ext cx="0" cy="4035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="" xmlns:a16="http://schemas.microsoft.com/office/drawing/2014/main" id="{FF2174D3-F069-4B72-912D-D41B2D48B0A2}"/>
              </a:ext>
            </a:extLst>
          </p:cNvPr>
          <p:cNvCxnSpPr>
            <a:cxnSpLocks/>
          </p:cNvCxnSpPr>
          <p:nvPr/>
        </p:nvCxnSpPr>
        <p:spPr>
          <a:xfrm>
            <a:off x="7852236" y="3199948"/>
            <a:ext cx="0" cy="4035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="" xmlns:a16="http://schemas.microsoft.com/office/drawing/2014/main" id="{23FD5346-49D5-43D3-A4E0-6E144493F2A2}"/>
              </a:ext>
            </a:extLst>
          </p:cNvPr>
          <p:cNvCxnSpPr>
            <a:cxnSpLocks/>
          </p:cNvCxnSpPr>
          <p:nvPr/>
        </p:nvCxnSpPr>
        <p:spPr>
          <a:xfrm>
            <a:off x="6936918" y="3565490"/>
            <a:ext cx="91093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="" xmlns:a16="http://schemas.microsoft.com/office/drawing/2014/main" id="{B49BB3A9-09FE-4459-83C8-4CF73D3E6B4C}"/>
              </a:ext>
            </a:extLst>
          </p:cNvPr>
          <p:cNvCxnSpPr>
            <a:cxnSpLocks/>
          </p:cNvCxnSpPr>
          <p:nvPr/>
        </p:nvCxnSpPr>
        <p:spPr>
          <a:xfrm flipH="1">
            <a:off x="7435518" y="3311804"/>
            <a:ext cx="1131360" cy="511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="" xmlns:a16="http://schemas.microsoft.com/office/drawing/2014/main" id="{C4F5AFA4-C322-49FC-B2FC-EB0EB4E4AC37}"/>
              </a:ext>
            </a:extLst>
          </p:cNvPr>
          <p:cNvCxnSpPr>
            <a:cxnSpLocks/>
          </p:cNvCxnSpPr>
          <p:nvPr/>
        </p:nvCxnSpPr>
        <p:spPr>
          <a:xfrm flipH="1">
            <a:off x="7435519" y="731072"/>
            <a:ext cx="114305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="" xmlns:a16="http://schemas.microsoft.com/office/drawing/2014/main" id="{6BF5FFCF-68A9-4D65-9415-B9BDCB731DCE}"/>
              </a:ext>
            </a:extLst>
          </p:cNvPr>
          <p:cNvCxnSpPr>
            <a:cxnSpLocks/>
          </p:cNvCxnSpPr>
          <p:nvPr/>
        </p:nvCxnSpPr>
        <p:spPr>
          <a:xfrm flipH="1">
            <a:off x="7727953" y="1281859"/>
            <a:ext cx="85062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F3ABDFA7-2FF1-4038-83AD-AFA0DC8028D3}"/>
              </a:ext>
            </a:extLst>
          </p:cNvPr>
          <p:cNvCxnSpPr>
            <a:cxnSpLocks/>
          </p:cNvCxnSpPr>
          <p:nvPr/>
        </p:nvCxnSpPr>
        <p:spPr>
          <a:xfrm flipH="1">
            <a:off x="7716255" y="2767424"/>
            <a:ext cx="85062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="" xmlns:a16="http://schemas.microsoft.com/office/drawing/2014/main" id="{26D547F6-0396-41D6-915A-67993DF864C3}"/>
              </a:ext>
            </a:extLst>
          </p:cNvPr>
          <p:cNvCxnSpPr>
            <a:cxnSpLocks/>
          </p:cNvCxnSpPr>
          <p:nvPr/>
        </p:nvCxnSpPr>
        <p:spPr>
          <a:xfrm>
            <a:off x="8504364" y="1286245"/>
            <a:ext cx="0" cy="148556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="" xmlns:a16="http://schemas.microsoft.com/office/drawing/2014/main" id="{10EB8B00-BBA0-4B35-8FF8-651EC603966A}"/>
              </a:ext>
            </a:extLst>
          </p:cNvPr>
          <p:cNvCxnSpPr>
            <a:cxnSpLocks/>
          </p:cNvCxnSpPr>
          <p:nvPr/>
        </p:nvCxnSpPr>
        <p:spPr>
          <a:xfrm>
            <a:off x="8397626" y="2767425"/>
            <a:ext cx="0" cy="5546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="" xmlns:a16="http://schemas.microsoft.com/office/drawing/2014/main" id="{A6FB2573-B252-4D2A-AB8E-5773C6857D8A}"/>
              </a:ext>
            </a:extLst>
          </p:cNvPr>
          <p:cNvCxnSpPr>
            <a:cxnSpLocks/>
          </p:cNvCxnSpPr>
          <p:nvPr/>
        </p:nvCxnSpPr>
        <p:spPr>
          <a:xfrm>
            <a:off x="8397626" y="727244"/>
            <a:ext cx="0" cy="5546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97BA6BDE-E8B4-4F2C-9430-2C9D4C1C4CA7}"/>
              </a:ext>
            </a:extLst>
          </p:cNvPr>
          <p:cNvSpPr txBox="1"/>
          <p:nvPr/>
        </p:nvSpPr>
        <p:spPr>
          <a:xfrm>
            <a:off x="7200902" y="3524299"/>
            <a:ext cx="572562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dirty="0">
                <a:solidFill>
                  <a:srgbClr val="C00000"/>
                </a:solidFill>
              </a:rPr>
              <a:t>265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4976E72D-BD7D-4FA9-A7A8-0103EBFEB161}"/>
              </a:ext>
            </a:extLst>
          </p:cNvPr>
          <p:cNvSpPr txBox="1"/>
          <p:nvPr/>
        </p:nvSpPr>
        <p:spPr>
          <a:xfrm rot="16200000">
            <a:off x="7997934" y="2785689"/>
            <a:ext cx="598276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dirty="0">
                <a:solidFill>
                  <a:schemeClr val="accent4">
                    <a:lumMod val="75000"/>
                  </a:schemeClr>
                </a:solidFill>
              </a:rPr>
              <a:t>185,5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9E6C2473-980C-4C69-AFC9-5D8858EA1AB8}"/>
              </a:ext>
            </a:extLst>
          </p:cNvPr>
          <p:cNvSpPr txBox="1"/>
          <p:nvPr/>
        </p:nvSpPr>
        <p:spPr>
          <a:xfrm rot="16200000">
            <a:off x="8043668" y="1784062"/>
            <a:ext cx="699215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dirty="0">
                <a:solidFill>
                  <a:schemeClr val="accent2">
                    <a:lumMod val="75000"/>
                  </a:schemeClr>
                </a:solidFill>
              </a:rPr>
              <a:t>431,8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7166E15A-FAA7-415C-92E5-CA7DECF8D8AC}"/>
              </a:ext>
            </a:extLst>
          </p:cNvPr>
          <p:cNvSpPr txBox="1"/>
          <p:nvPr/>
        </p:nvSpPr>
        <p:spPr>
          <a:xfrm rot="16200000">
            <a:off x="7981932" y="732861"/>
            <a:ext cx="598276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dirty="0">
                <a:solidFill>
                  <a:schemeClr val="accent4">
                    <a:lumMod val="75000"/>
                  </a:schemeClr>
                </a:solidFill>
              </a:rPr>
              <a:t>185,5</a:t>
            </a:r>
          </a:p>
        </p:txBody>
      </p:sp>
    </p:spTree>
    <p:extLst>
      <p:ext uri="{BB962C8B-B14F-4D97-AF65-F5344CB8AC3E}">
        <p14:creationId xmlns:p14="http://schemas.microsoft.com/office/powerpoint/2010/main" val="81240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6" grpId="0"/>
      <p:bldP spid="4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E82408B-2AD5-4282-A163-6A838BF328CA}"/>
              </a:ext>
            </a:extLst>
          </p:cNvPr>
          <p:cNvSpPr/>
          <p:nvPr/>
        </p:nvSpPr>
        <p:spPr>
          <a:xfrm>
            <a:off x="290322" y="181954"/>
            <a:ext cx="8487918" cy="110119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1913"/>
              </a:spcBef>
              <a:spcAft>
                <a:spcPts val="338"/>
              </a:spcAft>
            </a:pPr>
            <a:r>
              <a:rPr lang="ru-RU" sz="1800" b="1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1.</a:t>
            </a:r>
            <a:endParaRPr lang="ru-RU" sz="11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Какой наименьшей ширины шины можно устанавливать на автомобиль, если диаметр диска равен 20 дюймов?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4835D406-50AA-4DF0-95C7-27387D85A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284126"/>
              </p:ext>
            </p:extLst>
          </p:nvPr>
        </p:nvGraphicFramePr>
        <p:xfrm>
          <a:off x="703032" y="1581150"/>
          <a:ext cx="7348880" cy="223585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8372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372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372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372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38350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5715" marR="5715" marT="5715" marB="571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250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265/70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265/65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715" marR="5715" marT="5715" marB="5715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250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275/70, 275/65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275/65, 275/60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275/55</a:t>
                      </a:r>
                    </a:p>
                  </a:txBody>
                  <a:tcPr marL="5715" marR="5715" marT="5715" marB="571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250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285/65, 285/60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285/60</a:t>
                      </a:r>
                    </a:p>
                  </a:txBody>
                  <a:tcPr marL="5715" marR="5715" marT="5715" marB="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285/50</a:t>
                      </a:r>
                    </a:p>
                  </a:txBody>
                  <a:tcPr marL="5715" marR="5715" marT="5715" marB="5715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A9852ECC-AC8F-464A-AE51-70E48BE0B816}"/>
              </a:ext>
            </a:extLst>
          </p:cNvPr>
          <p:cNvCxnSpPr/>
          <p:nvPr/>
        </p:nvCxnSpPr>
        <p:spPr>
          <a:xfrm>
            <a:off x="733806" y="1806846"/>
            <a:ext cx="1837944" cy="96012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C349649-D716-4CE7-8F25-5299332A92A8}"/>
              </a:ext>
            </a:extLst>
          </p:cNvPr>
          <p:cNvSpPr/>
          <p:nvPr/>
        </p:nvSpPr>
        <p:spPr>
          <a:xfrm>
            <a:off x="541955" y="2180560"/>
            <a:ext cx="1110823" cy="715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Диаметр диска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(дюймы)</a:t>
            </a:r>
            <a:endParaRPr lang="ru-RU" sz="14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088BBBA-A6E2-4E13-AD55-CAF9702A025A}"/>
              </a:ext>
            </a:extLst>
          </p:cNvPr>
          <p:cNvSpPr/>
          <p:nvPr/>
        </p:nvSpPr>
        <p:spPr>
          <a:xfrm>
            <a:off x="1524000" y="1685642"/>
            <a:ext cx="1215717" cy="56169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Ширина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шины (мм)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669A02C-6658-4D84-96D8-5440574624B8}"/>
              </a:ext>
            </a:extLst>
          </p:cNvPr>
          <p:cNvSpPr txBox="1"/>
          <p:nvPr/>
        </p:nvSpPr>
        <p:spPr>
          <a:xfrm>
            <a:off x="6629400" y="4180940"/>
            <a:ext cx="2148840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79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625A7AE-D24C-4B2F-9CDF-A59AA986FDF3}"/>
              </a:ext>
            </a:extLst>
          </p:cNvPr>
          <p:cNvSpPr/>
          <p:nvPr/>
        </p:nvSpPr>
        <p:spPr>
          <a:xfrm>
            <a:off x="233172" y="147192"/>
            <a:ext cx="8716518" cy="96949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1913"/>
              </a:spcBef>
              <a:spcAft>
                <a:spcPts val="338"/>
              </a:spcAft>
            </a:pPr>
            <a:r>
              <a:rPr lang="ru-RU" sz="1800" b="1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2</a:t>
            </a:r>
            <a:endParaRPr lang="ru-RU" sz="11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Найдите диаметр колеса автомобиля, выходящего с завода. Ответ дайте в миллиметрах.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4E86D24-8592-423F-BD63-0981D509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655" y="1281385"/>
            <a:ext cx="2580731" cy="2580731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FE1CBF33-F938-400B-80E0-3B9B17E1CF58}"/>
              </a:ext>
            </a:extLst>
          </p:cNvPr>
          <p:cNvCxnSpPr>
            <a:cxnSpLocks/>
          </p:cNvCxnSpPr>
          <p:nvPr/>
        </p:nvCxnSpPr>
        <p:spPr>
          <a:xfrm>
            <a:off x="6653267" y="3750260"/>
            <a:ext cx="0" cy="4035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85C3C77D-1662-42F2-A7A7-6C737AE20704}"/>
              </a:ext>
            </a:extLst>
          </p:cNvPr>
          <p:cNvCxnSpPr>
            <a:cxnSpLocks/>
          </p:cNvCxnSpPr>
          <p:nvPr/>
        </p:nvCxnSpPr>
        <p:spPr>
          <a:xfrm>
            <a:off x="7564200" y="3750260"/>
            <a:ext cx="0" cy="4035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="" xmlns:a16="http://schemas.microsoft.com/office/drawing/2014/main" id="{BDFA3269-BA7B-4B48-9DD4-0F4A06E91CBD}"/>
              </a:ext>
            </a:extLst>
          </p:cNvPr>
          <p:cNvCxnSpPr>
            <a:cxnSpLocks/>
          </p:cNvCxnSpPr>
          <p:nvPr/>
        </p:nvCxnSpPr>
        <p:spPr>
          <a:xfrm>
            <a:off x="6648882" y="4115802"/>
            <a:ext cx="91093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760DF091-28CB-41E2-AF14-FCD346186C87}"/>
              </a:ext>
            </a:extLst>
          </p:cNvPr>
          <p:cNvCxnSpPr>
            <a:cxnSpLocks/>
          </p:cNvCxnSpPr>
          <p:nvPr/>
        </p:nvCxnSpPr>
        <p:spPr>
          <a:xfrm flipH="1" flipV="1">
            <a:off x="7147482" y="3867234"/>
            <a:ext cx="1624473" cy="102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4BAA47A1-AA41-48E0-8CCB-A2393B6B4860}"/>
              </a:ext>
            </a:extLst>
          </p:cNvPr>
          <p:cNvCxnSpPr>
            <a:cxnSpLocks/>
          </p:cNvCxnSpPr>
          <p:nvPr/>
        </p:nvCxnSpPr>
        <p:spPr>
          <a:xfrm flipH="1" flipV="1">
            <a:off x="7147482" y="1281384"/>
            <a:ext cx="1624473" cy="102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="" xmlns:a16="http://schemas.microsoft.com/office/drawing/2014/main" id="{F62CDFE6-C413-4CBB-9FA3-81D6136B00CA}"/>
              </a:ext>
            </a:extLst>
          </p:cNvPr>
          <p:cNvCxnSpPr>
            <a:cxnSpLocks/>
          </p:cNvCxnSpPr>
          <p:nvPr/>
        </p:nvCxnSpPr>
        <p:spPr>
          <a:xfrm>
            <a:off x="8652055" y="1295275"/>
            <a:ext cx="0" cy="25770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9C4D9536-0C5F-442C-9760-9FDD4CDCC4D0}"/>
              </a:ext>
            </a:extLst>
          </p:cNvPr>
          <p:cNvCxnSpPr>
            <a:cxnSpLocks/>
          </p:cNvCxnSpPr>
          <p:nvPr/>
        </p:nvCxnSpPr>
        <p:spPr>
          <a:xfrm flipH="1">
            <a:off x="7439917" y="1832171"/>
            <a:ext cx="85062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5669B4C2-DA2B-450E-8487-7C2279048075}"/>
              </a:ext>
            </a:extLst>
          </p:cNvPr>
          <p:cNvCxnSpPr>
            <a:cxnSpLocks/>
          </p:cNvCxnSpPr>
          <p:nvPr/>
        </p:nvCxnSpPr>
        <p:spPr>
          <a:xfrm flipH="1">
            <a:off x="7428219" y="3317736"/>
            <a:ext cx="85062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="" xmlns:a16="http://schemas.microsoft.com/office/drawing/2014/main" id="{B590790A-87D0-415C-97D2-806BA4163641}"/>
              </a:ext>
            </a:extLst>
          </p:cNvPr>
          <p:cNvCxnSpPr>
            <a:cxnSpLocks/>
          </p:cNvCxnSpPr>
          <p:nvPr/>
        </p:nvCxnSpPr>
        <p:spPr>
          <a:xfrm>
            <a:off x="8216328" y="1836556"/>
            <a:ext cx="0" cy="148556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="" xmlns:a16="http://schemas.microsoft.com/office/drawing/2014/main" id="{0200C58D-C5DC-4F90-A425-4FE40504A687}"/>
              </a:ext>
            </a:extLst>
          </p:cNvPr>
          <p:cNvCxnSpPr>
            <a:cxnSpLocks/>
          </p:cNvCxnSpPr>
          <p:nvPr/>
        </p:nvCxnSpPr>
        <p:spPr>
          <a:xfrm>
            <a:off x="8109590" y="3317737"/>
            <a:ext cx="0" cy="5546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9A48FB5A-5D62-4B1F-B716-220891717ED8}"/>
              </a:ext>
            </a:extLst>
          </p:cNvPr>
          <p:cNvCxnSpPr>
            <a:cxnSpLocks/>
          </p:cNvCxnSpPr>
          <p:nvPr/>
        </p:nvCxnSpPr>
        <p:spPr>
          <a:xfrm>
            <a:off x="8109590" y="1277556"/>
            <a:ext cx="0" cy="5546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ED41C2F-C4DC-47F9-99C7-84FA7479AED8}"/>
              </a:ext>
            </a:extLst>
          </p:cNvPr>
          <p:cNvSpPr txBox="1"/>
          <p:nvPr/>
        </p:nvSpPr>
        <p:spPr>
          <a:xfrm>
            <a:off x="6912866" y="4074611"/>
            <a:ext cx="572562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dirty="0">
                <a:solidFill>
                  <a:srgbClr val="C00000"/>
                </a:solidFill>
              </a:rPr>
              <a:t>265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58941F5-9482-4969-85A4-AB58A76C1217}"/>
              </a:ext>
            </a:extLst>
          </p:cNvPr>
          <p:cNvSpPr txBox="1"/>
          <p:nvPr/>
        </p:nvSpPr>
        <p:spPr>
          <a:xfrm rot="16200000">
            <a:off x="8186037" y="2344933"/>
            <a:ext cx="699212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dirty="0">
                <a:solidFill>
                  <a:srgbClr val="0070C0"/>
                </a:solidFill>
              </a:rPr>
              <a:t>802,8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2158796-CCD6-4C5F-967A-398AB5FEE72C}"/>
              </a:ext>
            </a:extLst>
          </p:cNvPr>
          <p:cNvSpPr txBox="1"/>
          <p:nvPr/>
        </p:nvSpPr>
        <p:spPr>
          <a:xfrm rot="16200000">
            <a:off x="7709898" y="3336001"/>
            <a:ext cx="598276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dirty="0">
                <a:solidFill>
                  <a:schemeClr val="accent4">
                    <a:lumMod val="75000"/>
                  </a:schemeClr>
                </a:solidFill>
              </a:rPr>
              <a:t>185,5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66CEF87-C86A-439F-9B83-8F2609221450}"/>
              </a:ext>
            </a:extLst>
          </p:cNvPr>
          <p:cNvSpPr txBox="1"/>
          <p:nvPr/>
        </p:nvSpPr>
        <p:spPr>
          <a:xfrm rot="16200000">
            <a:off x="7755632" y="2334373"/>
            <a:ext cx="699215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dirty="0">
                <a:solidFill>
                  <a:schemeClr val="accent2">
                    <a:lumMod val="75000"/>
                  </a:schemeClr>
                </a:solidFill>
              </a:rPr>
              <a:t>431,8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A5C0515-F4D2-49A1-836D-8FF11494DE73}"/>
              </a:ext>
            </a:extLst>
          </p:cNvPr>
          <p:cNvSpPr txBox="1"/>
          <p:nvPr/>
        </p:nvSpPr>
        <p:spPr>
          <a:xfrm rot="16200000">
            <a:off x="7693896" y="1283172"/>
            <a:ext cx="598276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dirty="0">
                <a:solidFill>
                  <a:schemeClr val="accent4">
                    <a:lumMod val="75000"/>
                  </a:schemeClr>
                </a:solidFill>
              </a:rPr>
              <a:t>185,5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0A957DDB-8CDB-41C2-9111-213B358E9BC9}"/>
              </a:ext>
            </a:extLst>
          </p:cNvPr>
          <p:cNvSpPr/>
          <p:nvPr/>
        </p:nvSpPr>
        <p:spPr>
          <a:xfrm>
            <a:off x="336637" y="1169773"/>
            <a:ext cx="4572000" cy="3517373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800" i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Переведём значение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дюймов в мм: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= 17× 25,4 = 431,8 мм;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Найдём Н: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 = В×0,70 = 265×0,7 = 185,5 мм;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Напоминаю, что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= 2H + d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Найдём D = 2×185,5 + 431,8 = 802,8 мм.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1FCC0C44-7789-4994-83A5-B575404BFA02}"/>
              </a:ext>
            </a:extLst>
          </p:cNvPr>
          <p:cNvSpPr/>
          <p:nvPr/>
        </p:nvSpPr>
        <p:spPr>
          <a:xfrm>
            <a:off x="6635422" y="4694895"/>
            <a:ext cx="2216312" cy="464423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802,8</a:t>
            </a:r>
            <a:endParaRPr lang="ru-RU" sz="11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33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AC33B92-CED0-414E-B464-3ADF4A53B686}"/>
              </a:ext>
            </a:extLst>
          </p:cNvPr>
          <p:cNvSpPr/>
          <p:nvPr/>
        </p:nvSpPr>
        <p:spPr>
          <a:xfrm>
            <a:off x="171450" y="92145"/>
            <a:ext cx="8972550" cy="103528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1913"/>
              </a:spcBef>
              <a:spcAft>
                <a:spcPts val="338"/>
              </a:spcAft>
            </a:pPr>
            <a:r>
              <a:rPr lang="ru-RU" sz="1800" b="1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3</a:t>
            </a:r>
            <a:endParaRPr lang="ru-RU" sz="11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сколько миллиметров увеличится диаметр колеса, если заменить шины, установленные на заводе, на шины 275/70 R17?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5C1807D-DFDB-4FD6-8ADF-8FBAD478114B}"/>
              </a:ext>
            </a:extLst>
          </p:cNvPr>
          <p:cNvSpPr/>
          <p:nvPr/>
        </p:nvSpPr>
        <p:spPr>
          <a:xfrm>
            <a:off x="171450" y="1001010"/>
            <a:ext cx="8801100" cy="33381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u="sng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практически повторяет задание 2, опять нужно найти диаметр колеса D, но для шины 275/70 R17, а затем найти разницу между ним и диаметром колеса с завода (</a:t>
            </a:r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265/70 R17), найденным в задании </a:t>
            </a:r>
            <a:r>
              <a:rPr lang="ru-RU" sz="16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Из задания 2: 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= 802,8мм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(шина с завода);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Новая шина отличается только шириной шины 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= 275 мм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тогда рассчитаем 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 = В×0,70 = 275×0,7 = 192,5 мм и </a:t>
            </a:r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= 2H + d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2×192,5 +431,8 = 816,8 мм;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Найдём на сколько увеличится диаметр колеса: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816,8 – 802,8 = 14 мм.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A1B05FC-E244-4948-835B-C5376A688A99}"/>
              </a:ext>
            </a:extLst>
          </p:cNvPr>
          <p:cNvSpPr/>
          <p:nvPr/>
        </p:nvSpPr>
        <p:spPr>
          <a:xfrm>
            <a:off x="7184240" y="4598240"/>
            <a:ext cx="1788310" cy="464423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11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68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079629B-5AD4-46F3-AE6C-C983E1BBAAE5}"/>
              </a:ext>
            </a:extLst>
          </p:cNvPr>
          <p:cNvSpPr/>
          <p:nvPr/>
        </p:nvSpPr>
        <p:spPr>
          <a:xfrm>
            <a:off x="171450" y="375807"/>
            <a:ext cx="8970264" cy="123296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1913"/>
              </a:spcBef>
              <a:spcAft>
                <a:spcPts val="338"/>
              </a:spcAft>
            </a:pPr>
            <a:r>
              <a:rPr lang="ru-RU" sz="1800" b="1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4</a:t>
            </a:r>
            <a:endParaRPr lang="ru-RU" sz="11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сколько метров увеличится путь, пройденный автомобилем, когда колесо сделает 1000 оборотов, если заменить шины, установленные на заводе, шинами с маркировкой 275/70 R17? Округлите результат до целых.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B8B9EE0-E502-470C-AE8C-BF541D30BC27}"/>
              </a:ext>
            </a:extLst>
          </p:cNvPr>
          <p:cNvSpPr/>
          <p:nvPr/>
        </p:nvSpPr>
        <p:spPr>
          <a:xfrm>
            <a:off x="171450" y="1636418"/>
            <a:ext cx="8801100" cy="322921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этом задании нужно чётко понять, что 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оборот колеса — это длина окружности (колеса)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Из курса геометрии мы знаем, что длина окружности вычисляется по формуле: С = 2πr, где r в нашей задаче — радиус колеса, при этом, надеюсь все понимают, что диаметр колеса D = 2r.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Тогда формула перепишется в следующем виде: С = Dπ — это и есть путь 1 оборота колеса, а если колесо сделает 1000 оборотов, путь автомобиля будет равен 1000× Dπ.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Итак, наша задача заключается в том, чтобы найти путь автомобиля, равный 1000 оборотам колеса с завода (</a:t>
            </a:r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265/70 R17) и 1000 оборотам колеса с маркировкой 275/70 R17, и сравнить их.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72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1962150"/>
            <a:ext cx="8839200" cy="29718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1430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Какое из данных чисел  принадлежит  промежутку   [7; 8] ?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1)                   2)                    3)                  4)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№2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29" name="Объект 28"/>
          <p:cNvGraphicFramePr>
            <a:graphicFrameLocks noChangeAspect="1"/>
          </p:cNvGraphicFramePr>
          <p:nvPr/>
        </p:nvGraphicFramePr>
        <p:xfrm>
          <a:off x="1828800" y="1352550"/>
          <a:ext cx="3619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3" name="Equation" r:id="rId4" imgW="241200" imgH="228600" progId="Equation.DSMT4">
                  <p:embed/>
                </p:oleObj>
              </mc:Choice>
              <mc:Fallback>
                <p:oleObj name="Equation" r:id="rId4" imgW="24120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352550"/>
                        <a:ext cx="36195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0" name="Object 1"/>
          <p:cNvGraphicFramePr>
            <a:graphicFrameLocks noChangeAspect="1"/>
          </p:cNvGraphicFramePr>
          <p:nvPr/>
        </p:nvGraphicFramePr>
        <p:xfrm>
          <a:off x="3209925" y="1352550"/>
          <a:ext cx="342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4" name="Equation" r:id="rId6" imgW="228600" imgH="228600" progId="Equation.DSMT4">
                  <p:embed/>
                </p:oleObj>
              </mc:Choice>
              <mc:Fallback>
                <p:oleObj name="Equation" r:id="rId6" imgW="228600" imgH="2286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9925" y="1352550"/>
                        <a:ext cx="3429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1" name="Object 1"/>
          <p:cNvGraphicFramePr>
            <a:graphicFrameLocks noChangeAspect="1"/>
          </p:cNvGraphicFramePr>
          <p:nvPr/>
        </p:nvGraphicFramePr>
        <p:xfrm>
          <a:off x="4657725" y="1362075"/>
          <a:ext cx="47625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5" name="Equation" r:id="rId8" imgW="317160" imgH="215640" progId="Equation.DSMT4">
                  <p:embed/>
                </p:oleObj>
              </mc:Choice>
              <mc:Fallback>
                <p:oleObj name="Equation" r:id="rId8" imgW="317160" imgH="2156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7725" y="1362075"/>
                        <a:ext cx="476250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2" name="Object 1"/>
          <p:cNvGraphicFramePr>
            <a:graphicFrameLocks noChangeAspect="1"/>
          </p:cNvGraphicFramePr>
          <p:nvPr/>
        </p:nvGraphicFramePr>
        <p:xfrm>
          <a:off x="6038850" y="1352550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6" name="Equation" r:id="rId10" imgW="304560" imgH="228600" progId="Equation.DSMT4">
                  <p:embed/>
                </p:oleObj>
              </mc:Choice>
              <mc:Fallback>
                <p:oleObj name="Equation" r:id="rId10" imgW="304560" imgH="2286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1352550"/>
                        <a:ext cx="457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443D87D5-922F-46C9-BA8B-D86DC4FD71AC}"/>
              </a:ext>
            </a:extLst>
          </p:cNvPr>
          <p:cNvSpPr/>
          <p:nvPr/>
        </p:nvSpPr>
        <p:spPr>
          <a:xfrm>
            <a:off x="123444" y="45425"/>
            <a:ext cx="8935974" cy="43064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Для колеса с маркировкой </a:t>
            </a:r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265/70 R17: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1000 × Dπ = 1000 ×802,8π = 802 800π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(D = 802,8 мм — из задания 2)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Для колеса с маркировкой </a:t>
            </a:r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275/70 R17: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1000 × Dπ = 1000 ×816,8π = 816 800π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(D = 816,8 мм — из задания 3)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спешите умножать на значение π = 3,14, ещё успеется…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Их разница: 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816 800π - 802 800π = 14000π.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Умножим на π: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14000π = 14000 ×3,14 = 43 960 мм.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Переведём в м: 43960 мм = 43,96 м.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задаче требуется округлить до целых, итого 44 м.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E9D8439D-F019-4556-8E76-9CB6E9F7893A}"/>
              </a:ext>
            </a:extLst>
          </p:cNvPr>
          <p:cNvSpPr/>
          <p:nvPr/>
        </p:nvSpPr>
        <p:spPr>
          <a:xfrm>
            <a:off x="7162800" y="4582141"/>
            <a:ext cx="1788310" cy="464423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01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F0A5409D-26FC-41AA-9758-C1E6AA9EE837}"/>
              </a:ext>
            </a:extLst>
          </p:cNvPr>
          <p:cNvSpPr/>
          <p:nvPr/>
        </p:nvSpPr>
        <p:spPr>
          <a:xfrm>
            <a:off x="68580" y="209550"/>
            <a:ext cx="8894826" cy="162801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1913"/>
              </a:spcBef>
              <a:spcAft>
                <a:spcPts val="338"/>
              </a:spcAft>
            </a:pPr>
            <a:r>
              <a:rPr lang="ru-RU" sz="1800" b="1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5</a:t>
            </a:r>
            <a:endParaRPr lang="ru-RU" sz="11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Спидометр автомобиля, собранного на заводе, показывает скорость </a:t>
            </a:r>
            <a:r>
              <a:rPr lang="ru-RU" sz="18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точно</a:t>
            </a:r>
            <a:r>
              <a:rPr lang="ru-RU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На сколько процентов показания спидометра будут отличаться от реальной скорости, если заменить шины, установленные на заводе, шинами с маркировкой 275/70 R17? Округлите результат до десятых.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D406ECF-F49A-4C03-A086-CCE2D03D8AAB}"/>
              </a:ext>
            </a:extLst>
          </p:cNvPr>
          <p:cNvSpPr/>
          <p:nvPr/>
        </p:nvSpPr>
        <p:spPr>
          <a:xfrm>
            <a:off x="253746" y="2002003"/>
            <a:ext cx="8524494" cy="112293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800" i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Решим эту задачу, как обычную задачу на проценты, будем снова использовать значения диаметров колёс, найденных в заданиях 2 и 3.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0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8BDFEC9-DEFE-45AB-B8E2-2032EF6BB22A}"/>
              </a:ext>
            </a:extLst>
          </p:cNvPr>
          <p:cNvSpPr/>
          <p:nvPr/>
        </p:nvSpPr>
        <p:spPr>
          <a:xfrm>
            <a:off x="185166" y="561536"/>
            <a:ext cx="8750808" cy="39607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Пусть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автомобиля с колесом с завода (</a:t>
            </a:r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265/70 R17), D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= 802,8 мм 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скорость составляет 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100 %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для автомобиля с колесом маркировки </a:t>
            </a:r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275/70 R17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 </a:t>
            </a:r>
            <a:endParaRPr lang="ru-RU" sz="1600" i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816,8 мм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скорость 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%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802,8 — 100 %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816,8 — x %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Составим и решим уравнение: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802,8х = 816,8×100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 = 101,74 (приближенно до сотых)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38"/>
              </a:spcBef>
              <a:spcAft>
                <a:spcPts val="1125"/>
              </a:spcAft>
            </a:pP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Найдём изменение скорости 101,74 – 100 = 1,74 %, результат округлим до десятых, получим 1,7 %.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DAA8147-6A0D-49BC-8131-A5F84F9AA416}"/>
              </a:ext>
            </a:extLst>
          </p:cNvPr>
          <p:cNvSpPr/>
          <p:nvPr/>
        </p:nvSpPr>
        <p:spPr>
          <a:xfrm>
            <a:off x="7162800" y="4704642"/>
            <a:ext cx="1873270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Ответ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 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1,7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13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C:\Users\Tom\Desktop\slide-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1"/>
            <a:ext cx="8000999" cy="485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217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1962150"/>
            <a:ext cx="8839200" cy="29718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1430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Какое из данных чисел  принадлежит  промежутку   [7; 8] ?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1)                   2)                    3)                  4)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№2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590800" y="2190750"/>
            <a:ext cx="396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6477000" y="4400550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/>
        </p:nvGraphicFramePr>
        <p:xfrm>
          <a:off x="1828800" y="1352550"/>
          <a:ext cx="3619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1" name="Equation" r:id="rId4" imgW="241200" imgH="228600" progId="Equation.DSMT4">
                  <p:embed/>
                </p:oleObj>
              </mc:Choice>
              <mc:Fallback>
                <p:oleObj name="Equation" r:id="rId4" imgW="24120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352550"/>
                        <a:ext cx="36195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0" name="Object 1"/>
          <p:cNvGraphicFramePr>
            <a:graphicFrameLocks noChangeAspect="1"/>
          </p:cNvGraphicFramePr>
          <p:nvPr/>
        </p:nvGraphicFramePr>
        <p:xfrm>
          <a:off x="3209925" y="1352550"/>
          <a:ext cx="342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2" name="Equation" r:id="rId6" imgW="228600" imgH="228600" progId="Equation.DSMT4">
                  <p:embed/>
                </p:oleObj>
              </mc:Choice>
              <mc:Fallback>
                <p:oleObj name="Equation" r:id="rId6" imgW="2286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9925" y="1352550"/>
                        <a:ext cx="3429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1" name="Object 1"/>
          <p:cNvGraphicFramePr>
            <a:graphicFrameLocks noChangeAspect="1"/>
          </p:cNvGraphicFramePr>
          <p:nvPr/>
        </p:nvGraphicFramePr>
        <p:xfrm>
          <a:off x="4657725" y="1362075"/>
          <a:ext cx="47625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3" name="Equation" r:id="rId8" imgW="317160" imgH="215640" progId="Equation.DSMT4">
                  <p:embed/>
                </p:oleObj>
              </mc:Choice>
              <mc:Fallback>
                <p:oleObj name="Equation" r:id="rId8" imgW="317160" imgH="2156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7725" y="1362075"/>
                        <a:ext cx="476250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2" name="Object 1"/>
          <p:cNvGraphicFramePr>
            <a:graphicFrameLocks noChangeAspect="1"/>
          </p:cNvGraphicFramePr>
          <p:nvPr/>
        </p:nvGraphicFramePr>
        <p:xfrm>
          <a:off x="6038850" y="1352550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4" name="Equation" r:id="rId10" imgW="304560" imgH="228600" progId="Equation.DSMT4">
                  <p:embed/>
                </p:oleObj>
              </mc:Choice>
              <mc:Fallback>
                <p:oleObj name="Equation" r:id="rId10" imgW="30456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1352550"/>
                        <a:ext cx="457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1"/>
          <p:cNvGraphicFramePr>
            <a:graphicFrameLocks noChangeAspect="1"/>
          </p:cNvGraphicFramePr>
          <p:nvPr/>
        </p:nvGraphicFramePr>
        <p:xfrm>
          <a:off x="4495800" y="3257550"/>
          <a:ext cx="508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5" name="Equation" r:id="rId12" imgW="304560" imgH="228600" progId="Equation.DSMT4">
                  <p:embed/>
                </p:oleObj>
              </mc:Choice>
              <mc:Fallback>
                <p:oleObj name="Equation" r:id="rId12" imgW="304560" imgH="2286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257550"/>
                        <a:ext cx="508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1"/>
          <p:cNvGraphicFramePr>
            <a:graphicFrameLocks noChangeAspect="1"/>
          </p:cNvGraphicFramePr>
          <p:nvPr/>
        </p:nvGraphicFramePr>
        <p:xfrm>
          <a:off x="2514600" y="3257550"/>
          <a:ext cx="542925" cy="390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6" name="Equation" r:id="rId14" imgW="317160" imgH="228600" progId="Equation.DSMT4">
                  <p:embed/>
                </p:oleObj>
              </mc:Choice>
              <mc:Fallback>
                <p:oleObj name="Equation" r:id="rId14" imgW="31716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257550"/>
                        <a:ext cx="542925" cy="3909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1"/>
          <p:cNvGraphicFramePr>
            <a:graphicFrameLocks noChangeAspect="1"/>
          </p:cNvGraphicFramePr>
          <p:nvPr/>
        </p:nvGraphicFramePr>
        <p:xfrm>
          <a:off x="5638800" y="3257550"/>
          <a:ext cx="542925" cy="390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7" name="Equation" r:id="rId16" imgW="317160" imgH="228600" progId="Equation.DSMT4">
                  <p:embed/>
                </p:oleObj>
              </mc:Choice>
              <mc:Fallback>
                <p:oleObj name="Equation" r:id="rId16" imgW="31716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257550"/>
                        <a:ext cx="542925" cy="3909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" name="Прямая со стрелкой 23"/>
          <p:cNvCxnSpPr/>
          <p:nvPr/>
        </p:nvCxnSpPr>
        <p:spPr>
          <a:xfrm>
            <a:off x="1371600" y="3181350"/>
            <a:ext cx="61722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4724400" y="31051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743200" y="3105150"/>
            <a:ext cx="0" cy="15240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943600" y="3105150"/>
            <a:ext cx="0" cy="15240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Object 1"/>
          <p:cNvGraphicFramePr>
            <a:graphicFrameLocks noChangeAspect="1"/>
          </p:cNvGraphicFramePr>
          <p:nvPr/>
        </p:nvGraphicFramePr>
        <p:xfrm>
          <a:off x="2667000" y="2800350"/>
          <a:ext cx="217488" cy="30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8" name="Equation" r:id="rId18" imgW="126720" imgH="177480" progId="Equation.DSMT4">
                  <p:embed/>
                </p:oleObj>
              </mc:Choice>
              <mc:Fallback>
                <p:oleObj name="Equation" r:id="rId18" imgW="126720" imgH="17748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800350"/>
                        <a:ext cx="217488" cy="303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1"/>
          <p:cNvGraphicFramePr>
            <a:graphicFrameLocks noChangeAspect="1"/>
          </p:cNvGraphicFramePr>
          <p:nvPr/>
        </p:nvGraphicFramePr>
        <p:xfrm>
          <a:off x="5867400" y="2800350"/>
          <a:ext cx="195262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9" name="Equation" r:id="rId20" imgW="114120" imgH="177480" progId="Equation.DSMT4">
                  <p:embed/>
                </p:oleObj>
              </mc:Choice>
              <mc:Fallback>
                <p:oleObj name="Equation" r:id="rId20" imgW="114120" imgH="17748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800350"/>
                        <a:ext cx="195262" cy="303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647950"/>
            <a:ext cx="8839200" cy="22860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7526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На координатной прямой точки А, В, С и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соответствуют числам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0,0137;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0,021; –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0,103 ; – 0,03. Какой точке соответствует  – 0,03?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1) A                2) B               3) C              4) D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№3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Прямая со стрелкой 23"/>
          <p:cNvCxnSpPr/>
          <p:nvPr/>
        </p:nvCxnSpPr>
        <p:spPr>
          <a:xfrm>
            <a:off x="685800" y="2038350"/>
            <a:ext cx="73914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1143000" y="19621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37" name="Object 1"/>
          <p:cNvGraphicFramePr>
            <a:graphicFrameLocks noChangeAspect="1"/>
          </p:cNvGraphicFramePr>
          <p:nvPr/>
        </p:nvGraphicFramePr>
        <p:xfrm>
          <a:off x="6477000" y="2114550"/>
          <a:ext cx="2825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82" name="Equation" r:id="rId4" imgW="164880" imgH="164880" progId="Equation.DSMT4">
                  <p:embed/>
                </p:oleObj>
              </mc:Choice>
              <mc:Fallback>
                <p:oleObj name="Equation" r:id="rId4" imgW="164880" imgH="1648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2114550"/>
                        <a:ext cx="2825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Овал 26"/>
          <p:cNvSpPr/>
          <p:nvPr/>
        </p:nvSpPr>
        <p:spPr>
          <a:xfrm>
            <a:off x="2209800" y="19621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 27"/>
          <p:cNvSpPr/>
          <p:nvPr/>
        </p:nvSpPr>
        <p:spPr>
          <a:xfrm>
            <a:off x="3048000" y="19621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/>
          <p:cNvSpPr/>
          <p:nvPr/>
        </p:nvSpPr>
        <p:spPr>
          <a:xfrm>
            <a:off x="6553200" y="19621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95244" name="Object 12"/>
          <p:cNvGraphicFramePr>
            <a:graphicFrameLocks noChangeAspect="1"/>
          </p:cNvGraphicFramePr>
          <p:nvPr/>
        </p:nvGraphicFramePr>
        <p:xfrm>
          <a:off x="2971800" y="2114550"/>
          <a:ext cx="2603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83" name="Equation" r:id="rId6" imgW="152280" imgH="177480" progId="Equation.DSMT4">
                  <p:embed/>
                </p:oleObj>
              </mc:Choice>
              <mc:Fallback>
                <p:oleObj name="Equation" r:id="rId6" imgW="152280" imgH="177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114550"/>
                        <a:ext cx="26035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5" name="Object 13"/>
          <p:cNvGraphicFramePr>
            <a:graphicFrameLocks noChangeAspect="1"/>
          </p:cNvGraphicFramePr>
          <p:nvPr/>
        </p:nvGraphicFramePr>
        <p:xfrm>
          <a:off x="2133600" y="2114550"/>
          <a:ext cx="2603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84" name="Equation" r:id="rId8" imgW="152280" imgH="164880" progId="Equation.DSMT4">
                  <p:embed/>
                </p:oleObj>
              </mc:Choice>
              <mc:Fallback>
                <p:oleObj name="Equation" r:id="rId8" imgW="152280" imgH="1648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114550"/>
                        <a:ext cx="2603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6" name="Object 14"/>
          <p:cNvGraphicFramePr>
            <a:graphicFrameLocks noChangeAspect="1"/>
          </p:cNvGraphicFramePr>
          <p:nvPr/>
        </p:nvGraphicFramePr>
        <p:xfrm>
          <a:off x="1066800" y="2114550"/>
          <a:ext cx="2603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85" name="Equation" r:id="rId10" imgW="152280" imgH="164880" progId="Equation.DSMT4">
                  <p:embed/>
                </p:oleObj>
              </mc:Choice>
              <mc:Fallback>
                <p:oleObj name="Equation" r:id="rId10" imgW="152280" imgH="1648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114550"/>
                        <a:ext cx="2603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647950"/>
            <a:ext cx="8839200" cy="22860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7526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На координатной прямой точки А, В, С и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соответствуют числам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0,0137;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0,021; –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0,103 ; – 0,03. Какой точке соответствует  – 0,03?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1) A                2) B               3) C              4) D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№3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514600" y="2647950"/>
            <a:ext cx="396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6477000" y="4400550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685800" y="2038350"/>
            <a:ext cx="73914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1143000" y="19621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37" name="Object 1"/>
          <p:cNvGraphicFramePr>
            <a:graphicFrameLocks noChangeAspect="1"/>
          </p:cNvGraphicFramePr>
          <p:nvPr/>
        </p:nvGraphicFramePr>
        <p:xfrm>
          <a:off x="6477000" y="2114550"/>
          <a:ext cx="2825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4" name="Equation" r:id="rId4" imgW="164880" imgH="164880" progId="Equation.DSMT4">
                  <p:embed/>
                </p:oleObj>
              </mc:Choice>
              <mc:Fallback>
                <p:oleObj name="Equation" r:id="rId4" imgW="164880" imgH="1648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2114550"/>
                        <a:ext cx="2825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Овал 26"/>
          <p:cNvSpPr/>
          <p:nvPr/>
        </p:nvSpPr>
        <p:spPr>
          <a:xfrm>
            <a:off x="2209800" y="19621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 27"/>
          <p:cNvSpPr/>
          <p:nvPr/>
        </p:nvSpPr>
        <p:spPr>
          <a:xfrm>
            <a:off x="3048000" y="19621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/>
          <p:cNvSpPr/>
          <p:nvPr/>
        </p:nvSpPr>
        <p:spPr>
          <a:xfrm>
            <a:off x="6553200" y="19621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95244" name="Object 12"/>
          <p:cNvGraphicFramePr>
            <a:graphicFrameLocks noChangeAspect="1"/>
          </p:cNvGraphicFramePr>
          <p:nvPr/>
        </p:nvGraphicFramePr>
        <p:xfrm>
          <a:off x="2971800" y="2114550"/>
          <a:ext cx="2603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5" name="Equation" r:id="rId6" imgW="152280" imgH="177480" progId="Equation.DSMT4">
                  <p:embed/>
                </p:oleObj>
              </mc:Choice>
              <mc:Fallback>
                <p:oleObj name="Equation" r:id="rId6" imgW="152280" imgH="177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114550"/>
                        <a:ext cx="26035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5" name="Object 13"/>
          <p:cNvGraphicFramePr>
            <a:graphicFrameLocks noChangeAspect="1"/>
          </p:cNvGraphicFramePr>
          <p:nvPr/>
        </p:nvGraphicFramePr>
        <p:xfrm>
          <a:off x="2133600" y="2114550"/>
          <a:ext cx="2603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6" name="Equation" r:id="rId8" imgW="152280" imgH="164880" progId="Equation.DSMT4">
                  <p:embed/>
                </p:oleObj>
              </mc:Choice>
              <mc:Fallback>
                <p:oleObj name="Equation" r:id="rId8" imgW="152280" imgH="1648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114550"/>
                        <a:ext cx="2603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6" name="Object 14"/>
          <p:cNvGraphicFramePr>
            <a:graphicFrameLocks noChangeAspect="1"/>
          </p:cNvGraphicFramePr>
          <p:nvPr/>
        </p:nvGraphicFramePr>
        <p:xfrm>
          <a:off x="1066800" y="2114550"/>
          <a:ext cx="2603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7" name="Equation" r:id="rId10" imgW="152280" imgH="164880" progId="Equation.DSMT4">
                  <p:embed/>
                </p:oleObj>
              </mc:Choice>
              <mc:Fallback>
                <p:oleObj name="Equation" r:id="rId10" imgW="152280" imgH="1648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114550"/>
                        <a:ext cx="2603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762000" y="3105150"/>
            <a:ext cx="472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0,0137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762000" y="3562350"/>
            <a:ext cx="472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0,0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21  &lt;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0,0137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685800" y="4095750"/>
            <a:ext cx="472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–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0,103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&lt;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0,03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0,0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21  &lt;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0,0137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0" grpId="0"/>
      <p:bldP spid="21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952750"/>
            <a:ext cx="8839200" cy="1981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9812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На координатной прямой отмечены точки А,  В,  С и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Одна из них соответствует числу         .  Какая  это точка? </a:t>
            </a: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1)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точка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        2) точка  В            3) точка  С            4) точка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№4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Прямая со стрелкой 23"/>
          <p:cNvCxnSpPr/>
          <p:nvPr/>
        </p:nvCxnSpPr>
        <p:spPr>
          <a:xfrm>
            <a:off x="381000" y="1428750"/>
            <a:ext cx="76962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16002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37" name="Object 1"/>
          <p:cNvGraphicFramePr>
            <a:graphicFrameLocks noChangeAspect="1"/>
          </p:cNvGraphicFramePr>
          <p:nvPr/>
        </p:nvGraphicFramePr>
        <p:xfrm>
          <a:off x="6477000" y="1581150"/>
          <a:ext cx="2825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58" name="Equation" r:id="rId4" imgW="164880" imgH="164880" progId="Equation.DSMT4">
                  <p:embed/>
                </p:oleObj>
              </mc:Choice>
              <mc:Fallback>
                <p:oleObj name="Equation" r:id="rId4" imgW="164880" imgH="1648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1581150"/>
                        <a:ext cx="2825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Овал 26"/>
          <p:cNvSpPr/>
          <p:nvPr/>
        </p:nvSpPr>
        <p:spPr>
          <a:xfrm>
            <a:off x="32004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 27"/>
          <p:cNvSpPr/>
          <p:nvPr/>
        </p:nvSpPr>
        <p:spPr>
          <a:xfrm>
            <a:off x="48768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/>
          <p:cNvSpPr/>
          <p:nvPr/>
        </p:nvSpPr>
        <p:spPr>
          <a:xfrm>
            <a:off x="65532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95247" name="Object 15"/>
          <p:cNvGraphicFramePr>
            <a:graphicFrameLocks noChangeAspect="1"/>
          </p:cNvGraphicFramePr>
          <p:nvPr/>
        </p:nvGraphicFramePr>
        <p:xfrm>
          <a:off x="1524000" y="1504950"/>
          <a:ext cx="2603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59" name="Equation" r:id="rId6" imgW="152280" imgH="164880" progId="Equation.DSMT4">
                  <p:embed/>
                </p:oleObj>
              </mc:Choice>
              <mc:Fallback>
                <p:oleObj name="Equation" r:id="rId6" imgW="152280" imgH="1648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504950"/>
                        <a:ext cx="2603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3"/>
          <p:cNvGraphicFramePr>
            <a:graphicFrameLocks noChangeAspect="1"/>
          </p:cNvGraphicFramePr>
          <p:nvPr/>
        </p:nvGraphicFramePr>
        <p:xfrm>
          <a:off x="3124200" y="1504950"/>
          <a:ext cx="2603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60" name="Equation" r:id="rId8" imgW="152280" imgH="164880" progId="Equation.DSMT4">
                  <p:embed/>
                </p:oleObj>
              </mc:Choice>
              <mc:Fallback>
                <p:oleObj name="Equation" r:id="rId8" imgW="152280" imgH="1648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504950"/>
                        <a:ext cx="2603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9" name="Object 17"/>
          <p:cNvGraphicFramePr>
            <a:graphicFrameLocks noChangeAspect="1"/>
          </p:cNvGraphicFramePr>
          <p:nvPr/>
        </p:nvGraphicFramePr>
        <p:xfrm>
          <a:off x="4800600" y="1504950"/>
          <a:ext cx="2603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61" name="Equation" r:id="rId10" imgW="152280" imgH="177480" progId="Equation.DSMT4">
                  <p:embed/>
                </p:oleObj>
              </mc:Choice>
              <mc:Fallback>
                <p:oleObj name="Equation" r:id="rId10" imgW="152280" imgH="177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504950"/>
                        <a:ext cx="26035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3"/>
          <p:cNvGraphicFramePr>
            <a:graphicFrameLocks noChangeAspect="1"/>
          </p:cNvGraphicFramePr>
          <p:nvPr/>
        </p:nvGraphicFramePr>
        <p:xfrm>
          <a:off x="4267200" y="1657350"/>
          <a:ext cx="339306" cy="620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62" name="Equation" r:id="rId12" imgW="215640" imgH="393480" progId="Equation.DSMT4">
                  <p:embed/>
                </p:oleObj>
              </mc:Choice>
              <mc:Fallback>
                <p:oleObj name="Equation" r:id="rId12" imgW="215640" imgH="393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657350"/>
                        <a:ext cx="339306" cy="6201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Прямая соединительная линия 31"/>
          <p:cNvCxnSpPr/>
          <p:nvPr/>
        </p:nvCxnSpPr>
        <p:spPr>
          <a:xfrm>
            <a:off x="990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038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73914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Object 15"/>
          <p:cNvGraphicFramePr>
            <a:graphicFrameLocks noChangeAspect="1"/>
          </p:cNvGraphicFramePr>
          <p:nvPr/>
        </p:nvGraphicFramePr>
        <p:xfrm>
          <a:off x="869950" y="1493838"/>
          <a:ext cx="1952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63" name="Equation" r:id="rId14" imgW="114120" imgH="177480" progId="Equation.DSMT4">
                  <p:embed/>
                </p:oleObj>
              </mc:Choice>
              <mc:Fallback>
                <p:oleObj name="Equation" r:id="rId14" imgW="114120" imgH="17748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950" y="1493838"/>
                        <a:ext cx="195263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6" name="Object 15"/>
          <p:cNvGraphicFramePr>
            <a:graphicFrameLocks noChangeAspect="1"/>
          </p:cNvGraphicFramePr>
          <p:nvPr/>
        </p:nvGraphicFramePr>
        <p:xfrm>
          <a:off x="3962400" y="1504950"/>
          <a:ext cx="2174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64" name="Equation" r:id="rId16" imgW="126720" imgH="177480" progId="Equation.DSMT4">
                  <p:embed/>
                </p:oleObj>
              </mc:Choice>
              <mc:Fallback>
                <p:oleObj name="Equation" r:id="rId16" imgW="126720" imgH="17748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504950"/>
                        <a:ext cx="217487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7" name="Object 15"/>
          <p:cNvGraphicFramePr>
            <a:graphicFrameLocks noChangeAspect="1"/>
          </p:cNvGraphicFramePr>
          <p:nvPr/>
        </p:nvGraphicFramePr>
        <p:xfrm>
          <a:off x="7304088" y="1504950"/>
          <a:ext cx="2174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65" name="Equation" r:id="rId18" imgW="126720" imgH="177480" progId="Equation.DSMT4">
                  <p:embed/>
                </p:oleObj>
              </mc:Choice>
              <mc:Fallback>
                <p:oleObj name="Equation" r:id="rId18" imgW="126720" imgH="17748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4088" y="1504950"/>
                        <a:ext cx="217487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952750"/>
            <a:ext cx="8839200" cy="1981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9812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На координатной прямой отмечены точки А,  В,  С и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Одна из них соответствует числу         .  Какая  это точка? </a:t>
            </a: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1)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точка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        2) точка  В            3) точка  С            4) точка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№4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438400" y="3105150"/>
            <a:ext cx="396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6477000" y="4400550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381000" y="1428750"/>
            <a:ext cx="76962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16002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37" name="Object 1"/>
          <p:cNvGraphicFramePr>
            <a:graphicFrameLocks noChangeAspect="1"/>
          </p:cNvGraphicFramePr>
          <p:nvPr/>
        </p:nvGraphicFramePr>
        <p:xfrm>
          <a:off x="6477000" y="1581150"/>
          <a:ext cx="2825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08" name="Equation" r:id="rId4" imgW="164880" imgH="164880" progId="Equation.DSMT4">
                  <p:embed/>
                </p:oleObj>
              </mc:Choice>
              <mc:Fallback>
                <p:oleObj name="Equation" r:id="rId4" imgW="164880" imgH="1648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1581150"/>
                        <a:ext cx="2825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Овал 26"/>
          <p:cNvSpPr/>
          <p:nvPr/>
        </p:nvSpPr>
        <p:spPr>
          <a:xfrm>
            <a:off x="32004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 27"/>
          <p:cNvSpPr/>
          <p:nvPr/>
        </p:nvSpPr>
        <p:spPr>
          <a:xfrm>
            <a:off x="48768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/>
          <p:cNvSpPr/>
          <p:nvPr/>
        </p:nvSpPr>
        <p:spPr>
          <a:xfrm>
            <a:off x="65532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95247" name="Object 15"/>
          <p:cNvGraphicFramePr>
            <a:graphicFrameLocks noChangeAspect="1"/>
          </p:cNvGraphicFramePr>
          <p:nvPr/>
        </p:nvGraphicFramePr>
        <p:xfrm>
          <a:off x="1524000" y="1504950"/>
          <a:ext cx="2603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09" name="Equation" r:id="rId6" imgW="152280" imgH="164880" progId="Equation.DSMT4">
                  <p:embed/>
                </p:oleObj>
              </mc:Choice>
              <mc:Fallback>
                <p:oleObj name="Equation" r:id="rId6" imgW="152280" imgH="1648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504950"/>
                        <a:ext cx="2603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3"/>
          <p:cNvGraphicFramePr>
            <a:graphicFrameLocks noChangeAspect="1"/>
          </p:cNvGraphicFramePr>
          <p:nvPr/>
        </p:nvGraphicFramePr>
        <p:xfrm>
          <a:off x="3124200" y="1504950"/>
          <a:ext cx="2603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0" name="Equation" r:id="rId8" imgW="152280" imgH="164880" progId="Equation.DSMT4">
                  <p:embed/>
                </p:oleObj>
              </mc:Choice>
              <mc:Fallback>
                <p:oleObj name="Equation" r:id="rId8" imgW="152280" imgH="1648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504950"/>
                        <a:ext cx="2603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9" name="Object 17"/>
          <p:cNvGraphicFramePr>
            <a:graphicFrameLocks noChangeAspect="1"/>
          </p:cNvGraphicFramePr>
          <p:nvPr/>
        </p:nvGraphicFramePr>
        <p:xfrm>
          <a:off x="4800600" y="1504950"/>
          <a:ext cx="2603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1" name="Equation" r:id="rId10" imgW="152280" imgH="177480" progId="Equation.DSMT4">
                  <p:embed/>
                </p:oleObj>
              </mc:Choice>
              <mc:Fallback>
                <p:oleObj name="Equation" r:id="rId10" imgW="152280" imgH="177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504950"/>
                        <a:ext cx="26035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3"/>
          <p:cNvGraphicFramePr>
            <a:graphicFrameLocks noChangeAspect="1"/>
          </p:cNvGraphicFramePr>
          <p:nvPr/>
        </p:nvGraphicFramePr>
        <p:xfrm>
          <a:off x="4267200" y="1657350"/>
          <a:ext cx="381000" cy="696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2" name="Equation" r:id="rId12" imgW="215640" imgH="393480" progId="Equation.DSMT4">
                  <p:embed/>
                </p:oleObj>
              </mc:Choice>
              <mc:Fallback>
                <p:oleObj name="Equation" r:id="rId12" imgW="21564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657350"/>
                        <a:ext cx="381000" cy="6963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Прямая соединительная линия 31"/>
          <p:cNvCxnSpPr/>
          <p:nvPr/>
        </p:nvCxnSpPr>
        <p:spPr>
          <a:xfrm>
            <a:off x="990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038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73914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Object 15"/>
          <p:cNvGraphicFramePr>
            <a:graphicFrameLocks noChangeAspect="1"/>
          </p:cNvGraphicFramePr>
          <p:nvPr/>
        </p:nvGraphicFramePr>
        <p:xfrm>
          <a:off x="869950" y="1493838"/>
          <a:ext cx="1952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3" name="Equation" r:id="rId14" imgW="114120" imgH="177480" progId="Equation.DSMT4">
                  <p:embed/>
                </p:oleObj>
              </mc:Choice>
              <mc:Fallback>
                <p:oleObj name="Equation" r:id="rId14" imgW="114120" imgH="177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950" y="1493838"/>
                        <a:ext cx="195263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6" name="Object 15"/>
          <p:cNvGraphicFramePr>
            <a:graphicFrameLocks noChangeAspect="1"/>
          </p:cNvGraphicFramePr>
          <p:nvPr/>
        </p:nvGraphicFramePr>
        <p:xfrm>
          <a:off x="3962400" y="1504950"/>
          <a:ext cx="2174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4" name="Equation" r:id="rId16" imgW="126720" imgH="177480" progId="Equation.DSMT4">
                  <p:embed/>
                </p:oleObj>
              </mc:Choice>
              <mc:Fallback>
                <p:oleObj name="Equation" r:id="rId16" imgW="126720" imgH="177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504950"/>
                        <a:ext cx="217487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7" name="Object 15"/>
          <p:cNvGraphicFramePr>
            <a:graphicFrameLocks noChangeAspect="1"/>
          </p:cNvGraphicFramePr>
          <p:nvPr/>
        </p:nvGraphicFramePr>
        <p:xfrm>
          <a:off x="7304088" y="1504950"/>
          <a:ext cx="2174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5" name="Equation" r:id="rId18" imgW="126720" imgH="177480" progId="Equation.DSMT4">
                  <p:embed/>
                </p:oleObj>
              </mc:Choice>
              <mc:Fallback>
                <p:oleObj name="Equation" r:id="rId18" imgW="126720" imgH="177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4088" y="1504950"/>
                        <a:ext cx="217487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8" name="Object 7"/>
          <p:cNvGraphicFramePr>
            <a:graphicFrameLocks noChangeAspect="1"/>
          </p:cNvGraphicFramePr>
          <p:nvPr/>
        </p:nvGraphicFramePr>
        <p:xfrm>
          <a:off x="1600200" y="3638550"/>
          <a:ext cx="1096962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6" name="Equation" r:id="rId20" imgW="622080" imgH="393480" progId="Equation.DSMT4">
                  <p:embed/>
                </p:oleObj>
              </mc:Choice>
              <mc:Fallback>
                <p:oleObj name="Equation" r:id="rId20" imgW="622080" imgH="39348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638550"/>
                        <a:ext cx="1096962" cy="69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2400" y="2952750"/>
            <a:ext cx="8839200" cy="1981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2400" y="742950"/>
            <a:ext cx="8763000" cy="19812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Одно из чисел        ,        ,        ,        отмечено на прямой точкой.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Какое  это число? </a:t>
            </a:r>
          </a:p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1)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            3)             4)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90550"/>
          </a:xfrm>
          <a:solidFill>
            <a:srgbClr val="00B0F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Задача №</a:t>
            </a:r>
            <a:r>
              <a:rPr lang="en-US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2209801" y="3371850"/>
            <a:ext cx="76529" cy="820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endCxn id="5" idx="5"/>
          </p:cNvCxnSpPr>
          <p:nvPr/>
        </p:nvCxnSpPr>
        <p:spPr bwMode="auto">
          <a:xfrm>
            <a:off x="838529" y="3396712"/>
            <a:ext cx="2209142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Прямая со стрелкой 23"/>
          <p:cNvCxnSpPr/>
          <p:nvPr/>
        </p:nvCxnSpPr>
        <p:spPr>
          <a:xfrm>
            <a:off x="381000" y="1428750"/>
            <a:ext cx="769620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3733800" y="1352550"/>
            <a:ext cx="152400" cy="152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23" name="Object 13"/>
          <p:cNvGraphicFramePr>
            <a:graphicFrameLocks noChangeAspect="1"/>
          </p:cNvGraphicFramePr>
          <p:nvPr/>
        </p:nvGraphicFramePr>
        <p:xfrm>
          <a:off x="2295525" y="742950"/>
          <a:ext cx="3206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4" name="Equation" r:id="rId4" imgW="203040" imgH="393480" progId="Equation.DSMT4">
                  <p:embed/>
                </p:oleObj>
              </mc:Choice>
              <mc:Fallback>
                <p:oleObj name="Equation" r:id="rId4" imgW="20304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5525" y="742950"/>
                        <a:ext cx="3206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Прямая соединительная линия 31"/>
          <p:cNvCxnSpPr/>
          <p:nvPr/>
        </p:nvCxnSpPr>
        <p:spPr>
          <a:xfrm>
            <a:off x="990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752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514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Object 15"/>
          <p:cNvGraphicFramePr>
            <a:graphicFrameLocks noChangeAspect="1"/>
          </p:cNvGraphicFramePr>
          <p:nvPr/>
        </p:nvGraphicFramePr>
        <p:xfrm>
          <a:off x="858838" y="1493838"/>
          <a:ext cx="2174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5" name="Equation" r:id="rId6" imgW="126720" imgH="177480" progId="Equation.DSMT4">
                  <p:embed/>
                </p:oleObj>
              </mc:Choice>
              <mc:Fallback>
                <p:oleObj name="Equation" r:id="rId6" imgW="126720" imgH="177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838" y="1493838"/>
                        <a:ext cx="217487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6" name="Object 15"/>
          <p:cNvGraphicFramePr>
            <a:graphicFrameLocks noChangeAspect="1"/>
          </p:cNvGraphicFramePr>
          <p:nvPr/>
        </p:nvGraphicFramePr>
        <p:xfrm>
          <a:off x="1708150" y="1514475"/>
          <a:ext cx="152400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6" name="Equation" r:id="rId8" imgW="88560" imgH="164880" progId="Equation.DSMT4">
                  <p:embed/>
                </p:oleObj>
              </mc:Choice>
              <mc:Fallback>
                <p:oleObj name="Equation" r:id="rId8" imgW="88560" imgH="1648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8150" y="1514475"/>
                        <a:ext cx="152400" cy="28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7" name="Object 11"/>
          <p:cNvGraphicFramePr>
            <a:graphicFrameLocks noChangeAspect="1"/>
          </p:cNvGraphicFramePr>
          <p:nvPr/>
        </p:nvGraphicFramePr>
        <p:xfrm>
          <a:off x="2895600" y="742950"/>
          <a:ext cx="33972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7" name="Equation" r:id="rId10" imgW="215640" imgH="393480" progId="Equation.DSMT4">
                  <p:embed/>
                </p:oleObj>
              </mc:Choice>
              <mc:Fallback>
                <p:oleObj name="Equation" r:id="rId10" imgW="215640" imgH="39348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742950"/>
                        <a:ext cx="33972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8" name="Object 12"/>
          <p:cNvGraphicFramePr>
            <a:graphicFrameLocks noChangeAspect="1"/>
          </p:cNvGraphicFramePr>
          <p:nvPr/>
        </p:nvGraphicFramePr>
        <p:xfrm>
          <a:off x="3429000" y="742950"/>
          <a:ext cx="33972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8" name="Equation" r:id="rId12" imgW="215640" imgH="393480" progId="Equation.DSMT4">
                  <p:embed/>
                </p:oleObj>
              </mc:Choice>
              <mc:Fallback>
                <p:oleObj name="Equation" r:id="rId12" imgW="215640" imgH="39348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742950"/>
                        <a:ext cx="33972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9" name="Object 13"/>
          <p:cNvGraphicFramePr>
            <a:graphicFrameLocks noChangeAspect="1"/>
          </p:cNvGraphicFramePr>
          <p:nvPr/>
        </p:nvGraphicFramePr>
        <p:xfrm>
          <a:off x="4029075" y="742950"/>
          <a:ext cx="3587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9" name="Equation" r:id="rId14" imgW="228600" imgH="393480" progId="Equation.DSMT4">
                  <p:embed/>
                </p:oleObj>
              </mc:Choice>
              <mc:Fallback>
                <p:oleObj name="Equation" r:id="rId14" imgW="228600" imgH="39348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9075" y="742950"/>
                        <a:ext cx="3587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3276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038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800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5626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2484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934200" y="1352550"/>
            <a:ext cx="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1390" name="Object 14"/>
          <p:cNvGraphicFramePr>
            <a:graphicFrameLocks noChangeAspect="1"/>
          </p:cNvGraphicFramePr>
          <p:nvPr/>
        </p:nvGraphicFramePr>
        <p:xfrm>
          <a:off x="3429000" y="2038350"/>
          <a:ext cx="3206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50" name="Equation" r:id="rId16" imgW="203040" imgH="393480" progId="Equation.DSMT4">
                  <p:embed/>
                </p:oleObj>
              </mc:Choice>
              <mc:Fallback>
                <p:oleObj name="Equation" r:id="rId16" imgW="203040" imgH="39348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038350"/>
                        <a:ext cx="3206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1" name="Object 15"/>
          <p:cNvGraphicFramePr>
            <a:graphicFrameLocks noChangeAspect="1"/>
          </p:cNvGraphicFramePr>
          <p:nvPr/>
        </p:nvGraphicFramePr>
        <p:xfrm>
          <a:off x="4495800" y="2038350"/>
          <a:ext cx="33972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51" name="Equation" r:id="rId18" imgW="215640" imgH="393480" progId="Equation.DSMT4">
                  <p:embed/>
                </p:oleObj>
              </mc:Choice>
              <mc:Fallback>
                <p:oleObj name="Equation" r:id="rId18" imgW="215640" imgH="39348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038350"/>
                        <a:ext cx="33972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2" name="Object 16"/>
          <p:cNvGraphicFramePr>
            <a:graphicFrameLocks noChangeAspect="1"/>
          </p:cNvGraphicFramePr>
          <p:nvPr/>
        </p:nvGraphicFramePr>
        <p:xfrm>
          <a:off x="5562600" y="2038350"/>
          <a:ext cx="33972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52" name="Equation" r:id="rId20" imgW="215640" imgH="393480" progId="Equation.DSMT4">
                  <p:embed/>
                </p:oleObj>
              </mc:Choice>
              <mc:Fallback>
                <p:oleObj name="Equation" r:id="rId20" imgW="215640" imgH="39348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038350"/>
                        <a:ext cx="33972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3" name="Object 17"/>
          <p:cNvGraphicFramePr>
            <a:graphicFrameLocks noChangeAspect="1"/>
          </p:cNvGraphicFramePr>
          <p:nvPr/>
        </p:nvGraphicFramePr>
        <p:xfrm>
          <a:off x="6553200" y="2038350"/>
          <a:ext cx="3587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53" name="Equation" r:id="rId22" imgW="228600" imgH="393480" progId="Equation.DSMT4">
                  <p:embed/>
                </p:oleObj>
              </mc:Choice>
              <mc:Fallback>
                <p:oleObj name="Equation" r:id="rId22" imgW="228600" imgH="39348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2038350"/>
                        <a:ext cx="3587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2490</TotalTime>
  <Words>1641</Words>
  <Application>Microsoft Office PowerPoint</Application>
  <PresentationFormat>Экран (16:9)</PresentationFormat>
  <Paragraphs>450</Paragraphs>
  <Slides>33</Slides>
  <Notes>20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Главная</vt:lpstr>
      <vt:lpstr>Equation</vt:lpstr>
      <vt:lpstr>Числовая ось,  сравнение чисел</vt:lpstr>
      <vt:lpstr>Задача №1</vt:lpstr>
      <vt:lpstr>Задача №2</vt:lpstr>
      <vt:lpstr>Задача №2</vt:lpstr>
      <vt:lpstr>Задача №3</vt:lpstr>
      <vt:lpstr>Задача №3</vt:lpstr>
      <vt:lpstr>Задача №4</vt:lpstr>
      <vt:lpstr>Задача №4</vt:lpstr>
      <vt:lpstr>Задача №5</vt:lpstr>
      <vt:lpstr>Задача №5</vt:lpstr>
      <vt:lpstr>Задача №6</vt:lpstr>
      <vt:lpstr>Задача №6</vt:lpstr>
      <vt:lpstr>Задача №7</vt:lpstr>
      <vt:lpstr>Задача №7</vt:lpstr>
      <vt:lpstr>Задача №8</vt:lpstr>
      <vt:lpstr>Задача №8</vt:lpstr>
      <vt:lpstr>Задача №9</vt:lpstr>
      <vt:lpstr>Задача №9</vt:lpstr>
      <vt:lpstr>Задача №10</vt:lpstr>
      <vt:lpstr>Задача №10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Templates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SmileTemplates.com</dc:creator>
  <cp:lastModifiedBy>Certified Windows</cp:lastModifiedBy>
  <cp:revision>397</cp:revision>
  <dcterms:created xsi:type="dcterms:W3CDTF">2007-04-02T02:11:51Z</dcterms:created>
  <dcterms:modified xsi:type="dcterms:W3CDTF">2021-11-06T18:46:56Z</dcterms:modified>
</cp:coreProperties>
</file>