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62" r:id="rId2"/>
    <p:sldId id="283" r:id="rId3"/>
    <p:sldId id="284" r:id="rId4"/>
    <p:sldId id="285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19D"/>
    <a:srgbClr val="56460A"/>
    <a:srgbClr val="424B25"/>
    <a:srgbClr val="000000"/>
    <a:srgbClr val="4D4D4D"/>
    <a:srgbClr val="B92D14"/>
    <a:srgbClr val="35759D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6" autoAdjust="0"/>
    <p:restoredTop sz="95652" autoAdjust="0"/>
  </p:normalViewPr>
  <p:slideViewPr>
    <p:cSldViewPr>
      <p:cViewPr>
        <p:scale>
          <a:sx n="90" d="100"/>
          <a:sy n="90" d="100"/>
        </p:scale>
        <p:origin x="-94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8.wmf"/><Relationship Id="rId7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7.wmf"/><Relationship Id="rId21" Type="http://schemas.openxmlformats.org/officeDocument/2006/relationships/image" Target="../media/image51.wmf"/><Relationship Id="rId7" Type="http://schemas.openxmlformats.org/officeDocument/2006/relationships/image" Target="../media/image41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6.wmf"/><Relationship Id="rId16" Type="http://schemas.openxmlformats.org/officeDocument/2006/relationships/image" Target="../media/image46.wmf"/><Relationship Id="rId20" Type="http://schemas.openxmlformats.org/officeDocument/2006/relationships/image" Target="../media/image50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34.wmf"/><Relationship Id="rId5" Type="http://schemas.openxmlformats.org/officeDocument/2006/relationships/image" Target="../media/image39.wmf"/><Relationship Id="rId15" Type="http://schemas.openxmlformats.org/officeDocument/2006/relationships/image" Target="../media/image45.wmf"/><Relationship Id="rId10" Type="http://schemas.openxmlformats.org/officeDocument/2006/relationships/image" Target="../media/image33.wmf"/><Relationship Id="rId19" Type="http://schemas.openxmlformats.org/officeDocument/2006/relationships/image" Target="../media/image49.wmf"/><Relationship Id="rId4" Type="http://schemas.openxmlformats.org/officeDocument/2006/relationships/image" Target="../media/image38.wmf"/><Relationship Id="rId9" Type="http://schemas.openxmlformats.org/officeDocument/2006/relationships/image" Target="../media/image32.wmf"/><Relationship Id="rId1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7550C-1FA3-435B-9E86-BB5BA65168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54DD-3620-4A3A-BA2D-AE8A68320E2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F305-D788-40F6-AC2F-F850490CB4B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9" Type="http://schemas.openxmlformats.org/officeDocument/2006/relationships/image" Target="../media/image48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2.wmf"/><Relationship Id="rId34" Type="http://schemas.openxmlformats.org/officeDocument/2006/relationships/oleObject" Target="../embeddings/oleObject69.bin"/><Relationship Id="rId42" Type="http://schemas.openxmlformats.org/officeDocument/2006/relationships/oleObject" Target="../embeddings/oleObject73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41.wmf"/><Relationship Id="rId25" Type="http://schemas.openxmlformats.org/officeDocument/2006/relationships/image" Target="../media/image34.wmf"/><Relationship Id="rId33" Type="http://schemas.openxmlformats.org/officeDocument/2006/relationships/image" Target="../media/image45.wmf"/><Relationship Id="rId38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43.wmf"/><Relationship Id="rId41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64.bin"/><Relationship Id="rId32" Type="http://schemas.openxmlformats.org/officeDocument/2006/relationships/oleObject" Target="../embeddings/oleObject68.bin"/><Relationship Id="rId37" Type="http://schemas.openxmlformats.org/officeDocument/2006/relationships/image" Target="../media/image47.wmf"/><Relationship Id="rId40" Type="http://schemas.openxmlformats.org/officeDocument/2006/relationships/oleObject" Target="../embeddings/oleObject72.bin"/><Relationship Id="rId45" Type="http://schemas.openxmlformats.org/officeDocument/2006/relationships/image" Target="../media/image51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66.bin"/><Relationship Id="rId36" Type="http://schemas.openxmlformats.org/officeDocument/2006/relationships/oleObject" Target="../embeddings/oleObject70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31.wmf"/><Relationship Id="rId31" Type="http://schemas.openxmlformats.org/officeDocument/2006/relationships/image" Target="../media/image44.wmf"/><Relationship Id="rId44" Type="http://schemas.openxmlformats.org/officeDocument/2006/relationships/oleObject" Target="../embeddings/oleObject74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67.bin"/><Relationship Id="rId35" Type="http://schemas.openxmlformats.org/officeDocument/2006/relationships/image" Target="../media/image46.wmf"/><Relationship Id="rId43" Type="http://schemas.openxmlformats.org/officeDocument/2006/relationships/image" Target="../media/image5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multiurok.ru/index.php/files/oge-reshenie-zadach-markirovka-avtomobilnykh-shin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7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7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571500"/>
            <a:ext cx="7772400" cy="19431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Числовая ось, </a:t>
            </a:r>
            <a:b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сравнение чисел</a:t>
            </a:r>
            <a:endParaRPr lang="ru-RU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43200"/>
            <a:ext cx="9144000" cy="800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Одно из чисел        ,        ,        ,        отмечено на прямой точкой.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 это число?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         3)             4)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38400" y="31051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733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2295525" y="742950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8" name="Equation" r:id="rId4" imgW="203040" imgH="393480" progId="Equation.DSMT4">
                  <p:embed/>
                </p:oleObj>
              </mc:Choice>
              <mc:Fallback>
                <p:oleObj name="Equation" r:id="rId4" imgW="2030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742950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5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4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58838" y="149383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9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9383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1708150" y="1514475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514475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7"/>
          <p:cNvGraphicFramePr>
            <a:graphicFrameLocks noChangeAspect="1"/>
          </p:cNvGraphicFramePr>
          <p:nvPr/>
        </p:nvGraphicFramePr>
        <p:xfrm>
          <a:off x="762000" y="3562350"/>
          <a:ext cx="12763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1" name="Equation" r:id="rId10" imgW="723600" imgH="393480" progId="Equation.DSMT4">
                  <p:embed/>
                </p:oleObj>
              </mc:Choice>
              <mc:Fallback>
                <p:oleObj name="Equation" r:id="rId10" imgW="7236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62350"/>
                        <a:ext cx="127635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2895600" y="7429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2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429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3429000" y="7429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3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429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4029075" y="742950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4" name="Equation" r:id="rId16" imgW="228600" imgH="393480" progId="Equation.DSMT4">
                  <p:embed/>
                </p:oleObj>
              </mc:Choice>
              <mc:Fallback>
                <p:oleObj name="Equation" r:id="rId16" imgW="2286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742950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3276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0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6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8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342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3429000" y="2038350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5" name="Equation" r:id="rId18" imgW="203040" imgH="393480" progId="Equation.DSMT4">
                  <p:embed/>
                </p:oleObj>
              </mc:Choice>
              <mc:Fallback>
                <p:oleObj name="Equation" r:id="rId18" imgW="20304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38350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4495800" y="20383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6" name="Equation" r:id="rId20" imgW="215640" imgH="393480" progId="Equation.DSMT4">
                  <p:embed/>
                </p:oleObj>
              </mc:Choice>
              <mc:Fallback>
                <p:oleObj name="Equation" r:id="rId20" imgW="2156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383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5562600" y="20383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7" name="Equation" r:id="rId22" imgW="215640" imgH="393480" progId="Equation.DSMT4">
                  <p:embed/>
                </p:oleObj>
              </mc:Choice>
              <mc:Fallback>
                <p:oleObj name="Equation" r:id="rId22" imgW="2156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383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6553200" y="2038350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8" name="Equation" r:id="rId24" imgW="228600" imgH="393480" progId="Equation.DSMT4">
                  <p:embed/>
                </p:oleObj>
              </mc:Choice>
              <mc:Fallback>
                <p:oleObj name="Equation" r:id="rId24" imgW="2286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38350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4" name="Object 18"/>
          <p:cNvGraphicFramePr>
            <a:graphicFrameLocks noChangeAspect="1"/>
          </p:cNvGraphicFramePr>
          <p:nvPr/>
        </p:nvGraphicFramePr>
        <p:xfrm>
          <a:off x="2743200" y="3562350"/>
          <a:ext cx="13208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9" name="Equation" r:id="rId26" imgW="749160" imgH="393480" progId="Equation.DSMT4">
                  <p:embed/>
                </p:oleObj>
              </mc:Choice>
              <mc:Fallback>
                <p:oleObj name="Equation" r:id="rId26" imgW="74916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62350"/>
                        <a:ext cx="13208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4876800" y="3562350"/>
          <a:ext cx="12985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0" name="Equation" r:id="rId28" imgW="736560" imgH="393480" progId="Equation.DSMT4">
                  <p:embed/>
                </p:oleObj>
              </mc:Choice>
              <mc:Fallback>
                <p:oleObj name="Equation" r:id="rId28" imgW="73656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62350"/>
                        <a:ext cx="129857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6705600" y="3562350"/>
          <a:ext cx="13684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1" name="Equation" r:id="rId30" imgW="774360" imgH="393480" progId="Equation.DSMT4">
                  <p:embed/>
                </p:oleObj>
              </mc:Choice>
              <mc:Fallback>
                <p:oleObj name="Equation" r:id="rId30" imgW="7743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62350"/>
                        <a:ext cx="136842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6" name="Object 12"/>
          <p:cNvGraphicFramePr>
            <a:graphicFrameLocks noChangeAspect="1"/>
          </p:cNvGraphicFramePr>
          <p:nvPr/>
        </p:nvGraphicFramePr>
        <p:xfrm>
          <a:off x="2438400" y="1504950"/>
          <a:ext cx="2174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2" name="Equation" r:id="rId32" imgW="126720" imgH="164880" progId="Equation.DSMT4">
                  <p:embed/>
                </p:oleObj>
              </mc:Choice>
              <mc:Fallback>
                <p:oleObj name="Equation" r:id="rId32" imgW="126720" imgH="164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4950"/>
                        <a:ext cx="217488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7" name="Object 12"/>
          <p:cNvGraphicFramePr>
            <a:graphicFrameLocks noChangeAspect="1"/>
          </p:cNvGraphicFramePr>
          <p:nvPr/>
        </p:nvGraphicFramePr>
        <p:xfrm>
          <a:off x="3200400" y="1504950"/>
          <a:ext cx="1952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3" name="Equation" r:id="rId34" imgW="114120" imgH="177480" progId="Equation.DSMT4">
                  <p:embed/>
                </p:oleObj>
              </mc:Choice>
              <mc:Fallback>
                <p:oleObj name="Equation" r:id="rId34" imgW="114120" imgH="177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04950"/>
                        <a:ext cx="19526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8" name="Object 12"/>
          <p:cNvGraphicFramePr>
            <a:graphicFrameLocks noChangeAspect="1"/>
          </p:cNvGraphicFramePr>
          <p:nvPr/>
        </p:nvGraphicFramePr>
        <p:xfrm>
          <a:off x="3930650" y="1504950"/>
          <a:ext cx="21748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4" name="Equation" r:id="rId36" imgW="126720" imgH="164880" progId="Equation.DSMT4">
                  <p:embed/>
                </p:oleObj>
              </mc:Choice>
              <mc:Fallback>
                <p:oleObj name="Equation" r:id="rId36" imgW="126720" imgH="164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1504950"/>
                        <a:ext cx="217488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9" name="Object 12"/>
          <p:cNvGraphicFramePr>
            <a:graphicFrameLocks noChangeAspect="1"/>
          </p:cNvGraphicFramePr>
          <p:nvPr/>
        </p:nvGraphicFramePr>
        <p:xfrm>
          <a:off x="4702175" y="1493838"/>
          <a:ext cx="1968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5" name="Equation" r:id="rId38" imgW="114120" imgH="177480" progId="Equation.DSMT4">
                  <p:embed/>
                </p:oleObj>
              </mc:Choice>
              <mc:Fallback>
                <p:oleObj name="Equation" r:id="rId38" imgW="114120" imgH="177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1493838"/>
                        <a:ext cx="19685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0" name="Object 12"/>
          <p:cNvGraphicFramePr>
            <a:graphicFrameLocks noChangeAspect="1"/>
          </p:cNvGraphicFramePr>
          <p:nvPr/>
        </p:nvGraphicFramePr>
        <p:xfrm>
          <a:off x="5454650" y="1493838"/>
          <a:ext cx="2174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6" name="Equation" r:id="rId40" imgW="126720" imgH="177480" progId="Equation.DSMT4">
                  <p:embed/>
                </p:oleObj>
              </mc:Choice>
              <mc:Fallback>
                <p:oleObj name="Equation" r:id="rId40" imgW="12672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1493838"/>
                        <a:ext cx="2174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1" name="Object 12"/>
          <p:cNvGraphicFramePr>
            <a:graphicFrameLocks noChangeAspect="1"/>
          </p:cNvGraphicFramePr>
          <p:nvPr/>
        </p:nvGraphicFramePr>
        <p:xfrm>
          <a:off x="6140450" y="1493838"/>
          <a:ext cx="2174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7" name="Equation" r:id="rId42" imgW="126720" imgH="177480" progId="Equation.DSMT4">
                  <p:embed/>
                </p:oleObj>
              </mc:Choice>
              <mc:Fallback>
                <p:oleObj name="Equation" r:id="rId42" imgW="126720" imgH="1774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1493838"/>
                        <a:ext cx="2174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2" name="Object 12"/>
          <p:cNvGraphicFramePr>
            <a:graphicFrameLocks noChangeAspect="1"/>
          </p:cNvGraphicFramePr>
          <p:nvPr/>
        </p:nvGraphicFramePr>
        <p:xfrm>
          <a:off x="6835775" y="1493838"/>
          <a:ext cx="1968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8" name="Equation" r:id="rId44" imgW="114120" imgH="177480" progId="Equation.DSMT4">
                  <p:embed/>
                </p:oleObj>
              </mc:Choice>
              <mc:Fallback>
                <p:oleObj name="Equation" r:id="rId44" imgW="11412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1493838"/>
                        <a:ext cx="19685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числа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у,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Какая из разностей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у,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 – x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3)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– x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4) ни одна из них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609600" y="1428750"/>
            <a:ext cx="6629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447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1447800" y="1504950"/>
          <a:ext cx="2159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04950"/>
                        <a:ext cx="21590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2438400" y="1504950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4950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41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146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3441" name="Object 12"/>
          <p:cNvGraphicFramePr>
            <a:graphicFrameLocks noChangeAspect="1"/>
          </p:cNvGraphicFramePr>
          <p:nvPr/>
        </p:nvGraphicFramePr>
        <p:xfrm>
          <a:off x="5334000" y="1504950"/>
          <a:ext cx="2397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9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04950"/>
                        <a:ext cx="23971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числа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у,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Какая из разностей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у,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 – x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3)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– x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4) ни одна из них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38400" y="29527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09600" y="1428750"/>
            <a:ext cx="6629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447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1447800" y="1504950"/>
          <a:ext cx="2159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04950"/>
                        <a:ext cx="21590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2438400" y="1504950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4950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41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146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3441" name="Object 12"/>
          <p:cNvGraphicFramePr>
            <a:graphicFrameLocks noChangeAspect="1"/>
          </p:cNvGraphicFramePr>
          <p:nvPr/>
        </p:nvGraphicFramePr>
        <p:xfrm>
          <a:off x="5334000" y="1504950"/>
          <a:ext cx="2397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04950"/>
                        <a:ext cx="23971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533400" y="333375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&lt;  у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у &lt; 0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3400" y="379095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 &gt;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у –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&gt; 0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533400" y="417195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&lt;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&lt; 0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отмечено  число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 из утверждений относительно этого числа  является  верным?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1)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 &gt; 0            2)  7 –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&lt; 0         3)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&gt; 0            4) 2 –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№7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3434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5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4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58838" y="149383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9383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1708150" y="1514475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514475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3276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0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6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8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342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4311650" y="1525588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6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1525588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отмечено  число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 из утверждений относительно этого числа  является  верным?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1)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 &gt; 0            2)  7 –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&lt; 0         3)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&gt; 0            4) 2 –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№7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3434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5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4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58838" y="149383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9383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1708150" y="1514475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514475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3276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0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6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8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342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4311650" y="1525588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1525588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438400" y="29527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33400" y="31051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4,5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33400" y="348615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4,5 – 8 &gt; 0  неверно 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33400" y="386715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7 – 4,5 &lt; 0  неверно 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810000" y="348615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4,5 – 3 &gt; 0  верно 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3810000" y="394335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2 – 4,5 &gt; 0  неверно 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40" grpId="0"/>
      <p:bldP spid="42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1962150"/>
            <a:ext cx="8839200" cy="297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143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Какому из данных промежутков принадлежит число          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1) [0,1; 0,2]          2) [0,2; 0,3]          3) [0,3; 0,4]           4) [0,4; 0,5]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№8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391400" y="742950"/>
          <a:ext cx="285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4" imgW="190440" imgH="393480" progId="Equation.DSMT4">
                  <p:embed/>
                </p:oleObj>
              </mc:Choice>
              <mc:Fallback>
                <p:oleObj name="Equation" r:id="rId4" imgW="1904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742950"/>
                        <a:ext cx="285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1962150"/>
            <a:ext cx="8839200" cy="297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143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Какому из данных промежутков принадлежит число          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1) [0,1; 0,2]          2) [0,2; 0,3]          3) [0,3; 0,4]           4) [0,4; 0,5]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№8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38400" y="21145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391400" y="742950"/>
          <a:ext cx="285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4" imgW="190440" imgH="393480" progId="Equation.DSMT4">
                  <p:embed/>
                </p:oleObj>
              </mc:Choice>
              <mc:Fallback>
                <p:oleObj name="Equation" r:id="rId4" imgW="1904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742950"/>
                        <a:ext cx="285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066800" y="2571750"/>
          <a:ext cx="1999164" cy="2346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332924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1828800" y="264795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28800" y="287655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43000" y="318135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19200" y="39433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219200" y="46291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86200" y="3486150"/>
            <a:ext cx="32766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486400" y="34099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9092" name="Object 1"/>
          <p:cNvGraphicFramePr>
            <a:graphicFrameLocks noChangeAspect="1"/>
          </p:cNvGraphicFramePr>
          <p:nvPr/>
        </p:nvGraphicFramePr>
        <p:xfrm>
          <a:off x="5419724" y="2780665"/>
          <a:ext cx="295275" cy="6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Equation" r:id="rId6" imgW="190440" imgH="393480" progId="Equation.DSMT4">
                  <p:embed/>
                </p:oleObj>
              </mc:Choice>
              <mc:Fallback>
                <p:oleObj name="Equation" r:id="rId6" imgW="1904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4" y="2780665"/>
                        <a:ext cx="295275" cy="6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4572000" y="3409950"/>
            <a:ext cx="0" cy="1524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333875" y="35623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Equation" r:id="rId8" imgW="253800" imgH="203040" progId="Equation.DSMT4">
                  <p:embed/>
                </p:oleObj>
              </mc:Choice>
              <mc:Fallback>
                <p:oleObj name="Equation" r:id="rId8" imgW="2538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3562350"/>
                        <a:ext cx="381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6019800" y="3409950"/>
            <a:ext cx="0" cy="1524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5867400" y="356235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62350"/>
                        <a:ext cx="3619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38200" y="2571750"/>
            <a:ext cx="2590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86200" y="264795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8765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числа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из приведенных ниже утверждений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+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№9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609600" y="1428750"/>
            <a:ext cx="6629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2438400" y="1504950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4950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41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146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3441" name="Object 12"/>
          <p:cNvGraphicFramePr>
            <a:graphicFrameLocks noChangeAspect="1"/>
          </p:cNvGraphicFramePr>
          <p:nvPr/>
        </p:nvGraphicFramePr>
        <p:xfrm>
          <a:off x="5345113" y="1493838"/>
          <a:ext cx="2174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1493838"/>
                        <a:ext cx="2174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3581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1" name="Object 12"/>
          <p:cNvGraphicFramePr>
            <a:graphicFrameLocks noChangeAspect="1"/>
          </p:cNvGraphicFramePr>
          <p:nvPr/>
        </p:nvGraphicFramePr>
        <p:xfrm>
          <a:off x="3505200" y="1504950"/>
          <a:ext cx="217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04950"/>
                        <a:ext cx="2174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8765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числа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из приведенных ниже утверждений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+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–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№9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38400" y="29527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09600" y="1428750"/>
            <a:ext cx="6629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2438400" y="1504950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0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4950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541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5146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3441" name="Object 12"/>
          <p:cNvGraphicFramePr>
            <a:graphicFrameLocks noChangeAspect="1"/>
          </p:cNvGraphicFramePr>
          <p:nvPr/>
        </p:nvGraphicFramePr>
        <p:xfrm>
          <a:off x="5345113" y="1493838"/>
          <a:ext cx="2174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1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1493838"/>
                        <a:ext cx="2174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57200" y="310515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а =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       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57200" y="356235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+ 2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81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1" name="Object 12"/>
          <p:cNvGraphicFramePr>
            <a:graphicFrameLocks noChangeAspect="1"/>
          </p:cNvGraphicFramePr>
          <p:nvPr/>
        </p:nvGraphicFramePr>
        <p:xfrm>
          <a:off x="3505200" y="1504950"/>
          <a:ext cx="217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04950"/>
                        <a:ext cx="2174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57200" y="401955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657600" y="363855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657600" y="409575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9" grpId="0"/>
      <p:bldP spid="50" grpId="0"/>
      <p:bldP spid="23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724150"/>
            <a:ext cx="88392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7526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Какое из данных ниже чисел принадлежит отрезку  [– 6; – 5] ?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           3)               4)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№10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1371600" y="1657350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name="Equation" r:id="rId4" imgW="330120" imgH="393480" progId="Equation.DSMT4">
                  <p:embed/>
                </p:oleObj>
              </mc:Choice>
              <mc:Fallback>
                <p:oleObj name="Equation" r:id="rId4" imgW="33012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57350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2590800" y="1657350"/>
          <a:ext cx="5000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0"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57350"/>
                        <a:ext cx="5000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3733800" y="1657350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Equation" r:id="rId8" imgW="330120" imgH="393480" progId="Equation.DSMT4">
                  <p:embed/>
                </p:oleObj>
              </mc:Choice>
              <mc:Fallback>
                <p:oleObj name="Equation" r:id="rId8" imgW="33012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57350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4876800" y="1657350"/>
          <a:ext cx="501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2" name="Equation" r:id="rId10" imgW="317160" imgH="393480" progId="Equation.DSMT4">
                  <p:embed/>
                </p:oleObj>
              </mc:Choice>
              <mc:Fallback>
                <p:oleObj name="Equation" r:id="rId10" imgW="31716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57350"/>
                        <a:ext cx="501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1962150"/>
            <a:ext cx="8839200" cy="297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143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Какое из следующих чисел заключено между числами         и         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1) 0,6          2) 0,7          3) 0,8           4) 0,9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590800" y="19621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7086600" y="8953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4" imgW="203040" imgH="393480" progId="Equation.DSMT4">
                  <p:embed/>
                </p:oleObj>
              </mc:Choice>
              <mc:Fallback>
                <p:oleObj name="Equation" r:id="rId4" imgW="2030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95350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772400" y="8953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895350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066800" y="2571750"/>
          <a:ext cx="1999164" cy="2346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332924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1828800" y="264795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28800" y="287655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43000" y="318135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19200" y="39433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733800" y="2495550"/>
          <a:ext cx="1999164" cy="2346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332924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>
            <a:off x="1219200" y="46291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95800" y="287655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495800" y="2571750"/>
            <a:ext cx="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810000" y="310515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10000" y="38671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810000" y="455295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19800" y="3333750"/>
            <a:ext cx="2819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477000" y="3257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9092" name="Object 1"/>
          <p:cNvGraphicFramePr>
            <a:graphicFrameLocks noChangeAspect="1"/>
          </p:cNvGraphicFramePr>
          <p:nvPr/>
        </p:nvGraphicFramePr>
        <p:xfrm>
          <a:off x="6400800" y="3409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09950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8001000" y="3409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3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409950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7086600" y="3257550"/>
            <a:ext cx="0" cy="1524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6934200" y="295275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52750"/>
                        <a:ext cx="3619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Овал 37"/>
          <p:cNvSpPr/>
          <p:nvPr/>
        </p:nvSpPr>
        <p:spPr>
          <a:xfrm>
            <a:off x="8077200" y="3257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2343150"/>
            <a:ext cx="2667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124200" y="2343150"/>
            <a:ext cx="2667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867400" y="295275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2" grpId="0" animBg="1"/>
      <p:bldP spid="35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724150"/>
            <a:ext cx="88392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7526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Какое из данных ниже чисел принадлежит отрезку  [– 6; – 5] ?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           3)               4)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№10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1371600" y="1657350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4" name="Equation" r:id="rId5" imgW="330120" imgH="393480" progId="Equation.DSMT4">
                  <p:embed/>
                </p:oleObj>
              </mc:Choice>
              <mc:Fallback>
                <p:oleObj name="Equation" r:id="rId5" imgW="3301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57350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2590800" y="1657350"/>
          <a:ext cx="5000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5" name="Equation" r:id="rId7" imgW="317160" imgH="393480" progId="Equation.DSMT4">
                  <p:embed/>
                </p:oleObj>
              </mc:Choice>
              <mc:Fallback>
                <p:oleObj name="Equation" r:id="rId7" imgW="31716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57350"/>
                        <a:ext cx="5000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3733800" y="1657350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6" name="Equation" r:id="rId9" imgW="330120" imgH="393480" progId="Equation.DSMT4">
                  <p:embed/>
                </p:oleObj>
              </mc:Choice>
              <mc:Fallback>
                <p:oleObj name="Equation" r:id="rId9" imgW="3301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57350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4876800" y="1657350"/>
          <a:ext cx="501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7" name="Equation" r:id="rId11" imgW="317160" imgH="393480" progId="Equation.DSMT4">
                  <p:embed/>
                </p:oleObj>
              </mc:Choice>
              <mc:Fallback>
                <p:oleObj name="Equation" r:id="rId11" imgW="3171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57350"/>
                        <a:ext cx="501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514600" y="28003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14"/>
          <p:cNvGraphicFramePr>
            <a:graphicFrameLocks noChangeAspect="1"/>
          </p:cNvGraphicFramePr>
          <p:nvPr/>
        </p:nvGraphicFramePr>
        <p:xfrm>
          <a:off x="533400" y="3333750"/>
          <a:ext cx="1403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8" name="Equation" r:id="rId13" imgW="888840" imgH="393480" progId="Equation.DSMT4">
                  <p:embed/>
                </p:oleObj>
              </mc:Choice>
              <mc:Fallback>
                <p:oleObj name="Equation" r:id="rId13" imgW="8888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33750"/>
                        <a:ext cx="14033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0" name="Object 8"/>
          <p:cNvGraphicFramePr>
            <a:graphicFrameLocks noChangeAspect="1"/>
          </p:cNvGraphicFramePr>
          <p:nvPr/>
        </p:nvGraphicFramePr>
        <p:xfrm>
          <a:off x="2514600" y="3333750"/>
          <a:ext cx="14414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9" name="Equation" r:id="rId15" imgW="914400" imgH="393480" progId="Equation.DSMT4">
                  <p:embed/>
                </p:oleObj>
              </mc:Choice>
              <mc:Fallback>
                <p:oleObj name="Equation" r:id="rId15" imgW="9144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33750"/>
                        <a:ext cx="14414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1" name="Object 8"/>
          <p:cNvGraphicFramePr>
            <a:graphicFrameLocks noChangeAspect="1"/>
          </p:cNvGraphicFramePr>
          <p:nvPr/>
        </p:nvGraphicFramePr>
        <p:xfrm>
          <a:off x="4495800" y="3333750"/>
          <a:ext cx="14239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0" name="Equation" r:id="rId17" imgW="901440" imgH="393480" progId="Equation.DSMT4">
                  <p:embed/>
                </p:oleObj>
              </mc:Choice>
              <mc:Fallback>
                <p:oleObj name="Equation" r:id="rId17" imgW="90144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33750"/>
                        <a:ext cx="142398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2" name="Object 8"/>
          <p:cNvGraphicFramePr>
            <a:graphicFrameLocks noChangeAspect="1"/>
          </p:cNvGraphicFramePr>
          <p:nvPr/>
        </p:nvGraphicFramePr>
        <p:xfrm>
          <a:off x="6629400" y="3409950"/>
          <a:ext cx="14430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1" name="Equation" r:id="rId19" imgW="914400" imgH="393480" progId="Equation.DSMT4">
                  <p:embed/>
                </p:oleObj>
              </mc:Choice>
              <mc:Fallback>
                <p:oleObj name="Equation" r:id="rId19" imgW="9144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09950"/>
                        <a:ext cx="14430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3" name="Object 19"/>
          <p:cNvGraphicFramePr>
            <a:graphicFrameLocks noChangeAspect="1"/>
          </p:cNvGraphicFramePr>
          <p:nvPr/>
        </p:nvGraphicFramePr>
        <p:xfrm>
          <a:off x="2895600" y="4095750"/>
          <a:ext cx="501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95750"/>
                        <a:ext cx="50165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2133600" y="417195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6  &lt;            &lt;   –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CBB8EB-1A07-47D6-808B-DA36D33103BB}"/>
              </a:ext>
            </a:extLst>
          </p:cNvPr>
          <p:cNvSpPr txBox="1"/>
          <p:nvPr/>
        </p:nvSpPr>
        <p:spPr>
          <a:xfrm>
            <a:off x="447485" y="555499"/>
            <a:ext cx="8777097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 автомобильных шин</a:t>
            </a:r>
            <a:endParaRPr lang="ru-RU" sz="33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ru-RU" sz="33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E749B75-EA73-4383-9059-3C676F06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952872"/>
            <a:ext cx="5881878" cy="39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C60ECA-15E6-4906-A133-947E579A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" y="101727"/>
            <a:ext cx="4034790" cy="403479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F7BDAE6-01D5-4904-8BA3-1A644EBB0955}"/>
              </a:ext>
            </a:extLst>
          </p:cNvPr>
          <p:cNvCxnSpPr>
            <a:cxnSpLocks/>
          </p:cNvCxnSpPr>
          <p:nvPr/>
        </p:nvCxnSpPr>
        <p:spPr>
          <a:xfrm>
            <a:off x="1360170" y="3961638"/>
            <a:ext cx="0" cy="630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826D93A-6256-44EA-ABBE-BCD4BCF39268}"/>
              </a:ext>
            </a:extLst>
          </p:cNvPr>
          <p:cNvCxnSpPr>
            <a:cxnSpLocks/>
          </p:cNvCxnSpPr>
          <p:nvPr/>
        </p:nvCxnSpPr>
        <p:spPr>
          <a:xfrm>
            <a:off x="2784348" y="3961638"/>
            <a:ext cx="0" cy="630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4857A700-BB42-4AA7-881E-A1846AB4ABE7}"/>
              </a:ext>
            </a:extLst>
          </p:cNvPr>
          <p:cNvCxnSpPr>
            <a:cxnSpLocks/>
          </p:cNvCxnSpPr>
          <p:nvPr/>
        </p:nvCxnSpPr>
        <p:spPr>
          <a:xfrm>
            <a:off x="1353312" y="4533138"/>
            <a:ext cx="14241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878B1F-0C89-485E-88B7-8C4588885697}"/>
              </a:ext>
            </a:extLst>
          </p:cNvPr>
          <p:cNvSpPr txBox="1"/>
          <p:nvPr/>
        </p:nvSpPr>
        <p:spPr>
          <a:xfrm>
            <a:off x="1911098" y="4069371"/>
            <a:ext cx="3863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B</a:t>
            </a:r>
            <a:endParaRPr lang="ru-RU" sz="27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5E9622D3-6602-4B53-A4C2-FC4497735B15}"/>
              </a:ext>
            </a:extLst>
          </p:cNvPr>
          <p:cNvCxnSpPr>
            <a:cxnSpLocks/>
          </p:cNvCxnSpPr>
          <p:nvPr/>
        </p:nvCxnSpPr>
        <p:spPr>
          <a:xfrm flipH="1" flipV="1">
            <a:off x="2132839" y="4144519"/>
            <a:ext cx="2539748" cy="16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432D26EF-0728-4E8C-AB09-72EA7C053674}"/>
              </a:ext>
            </a:extLst>
          </p:cNvPr>
          <p:cNvCxnSpPr>
            <a:cxnSpLocks/>
          </p:cNvCxnSpPr>
          <p:nvPr/>
        </p:nvCxnSpPr>
        <p:spPr>
          <a:xfrm flipH="1" flipV="1">
            <a:off x="2132839" y="101727"/>
            <a:ext cx="2539748" cy="16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B67D7C25-F779-46EE-AF97-E6249F6BEA61}"/>
              </a:ext>
            </a:extLst>
          </p:cNvPr>
          <p:cNvCxnSpPr>
            <a:cxnSpLocks/>
          </p:cNvCxnSpPr>
          <p:nvPr/>
        </p:nvCxnSpPr>
        <p:spPr>
          <a:xfrm>
            <a:off x="4485132" y="101727"/>
            <a:ext cx="0" cy="4050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262BF829-D43E-4E6A-865C-A0B703DEC94D}"/>
              </a:ext>
            </a:extLst>
          </p:cNvPr>
          <p:cNvCxnSpPr>
            <a:cxnSpLocks/>
          </p:cNvCxnSpPr>
          <p:nvPr/>
        </p:nvCxnSpPr>
        <p:spPr>
          <a:xfrm flipH="1">
            <a:off x="2590039" y="962842"/>
            <a:ext cx="13298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33557BB7-AF8C-4587-B524-37D004F9FB87}"/>
              </a:ext>
            </a:extLst>
          </p:cNvPr>
          <p:cNvCxnSpPr>
            <a:cxnSpLocks/>
          </p:cNvCxnSpPr>
          <p:nvPr/>
        </p:nvCxnSpPr>
        <p:spPr>
          <a:xfrm flipH="1">
            <a:off x="2571751" y="3285418"/>
            <a:ext cx="13298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B1127C89-3856-4903-998D-F6D92E45057E}"/>
              </a:ext>
            </a:extLst>
          </p:cNvPr>
          <p:cNvCxnSpPr>
            <a:cxnSpLocks/>
          </p:cNvCxnSpPr>
          <p:nvPr/>
        </p:nvCxnSpPr>
        <p:spPr>
          <a:xfrm>
            <a:off x="3803904" y="969700"/>
            <a:ext cx="0" cy="23225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D740401A-6FA0-4FAB-B580-248F5533BA9E}"/>
              </a:ext>
            </a:extLst>
          </p:cNvPr>
          <p:cNvCxnSpPr>
            <a:cxnSpLocks/>
          </p:cNvCxnSpPr>
          <p:nvPr/>
        </p:nvCxnSpPr>
        <p:spPr>
          <a:xfrm>
            <a:off x="3637026" y="3285418"/>
            <a:ext cx="0" cy="867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DF8D2418-4458-4908-B895-DF6A21ABFDA7}"/>
              </a:ext>
            </a:extLst>
          </p:cNvPr>
          <p:cNvCxnSpPr>
            <a:cxnSpLocks/>
          </p:cNvCxnSpPr>
          <p:nvPr/>
        </p:nvCxnSpPr>
        <p:spPr>
          <a:xfrm>
            <a:off x="3637026" y="95741"/>
            <a:ext cx="0" cy="867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27FADD-2FED-4C43-9440-5B7965CE3F1F}"/>
              </a:ext>
            </a:extLst>
          </p:cNvPr>
          <p:cNvSpPr txBox="1"/>
          <p:nvPr/>
        </p:nvSpPr>
        <p:spPr>
          <a:xfrm rot="16200000">
            <a:off x="4015079" y="1888749"/>
            <a:ext cx="3863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D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6C415C5-30CB-4A03-9A2F-ED8405AB114B}"/>
              </a:ext>
            </a:extLst>
          </p:cNvPr>
          <p:cNvSpPr txBox="1"/>
          <p:nvPr/>
        </p:nvSpPr>
        <p:spPr>
          <a:xfrm rot="16200000">
            <a:off x="3178403" y="3476594"/>
            <a:ext cx="3863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D93426D-06B8-45AC-9B39-264F4507AC51}"/>
              </a:ext>
            </a:extLst>
          </p:cNvPr>
          <p:cNvSpPr txBox="1"/>
          <p:nvPr/>
        </p:nvSpPr>
        <p:spPr>
          <a:xfrm rot="16200000">
            <a:off x="3163264" y="286919"/>
            <a:ext cx="3863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chemeClr val="accent4">
                    <a:lumMod val="75000"/>
                  </a:schemeClr>
                </a:solidFill>
              </a:rPr>
              <a:t>H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F3D2189-FC69-4745-A72B-A414C6313076}"/>
              </a:ext>
            </a:extLst>
          </p:cNvPr>
          <p:cNvSpPr txBox="1"/>
          <p:nvPr/>
        </p:nvSpPr>
        <p:spPr>
          <a:xfrm rot="16200000">
            <a:off x="3381577" y="1888749"/>
            <a:ext cx="3863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8CC303-C6A7-4016-A586-93134FAAAD4C}"/>
              </a:ext>
            </a:extLst>
          </p:cNvPr>
          <p:cNvSpPr txBox="1"/>
          <p:nvPr/>
        </p:nvSpPr>
        <p:spPr>
          <a:xfrm>
            <a:off x="4834890" y="389651"/>
            <a:ext cx="410792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ширина протектора (ширина шины), в мм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9DBCB95-0DE3-49E1-B6E4-1FC1BBC4EC6D}"/>
              </a:ext>
            </a:extLst>
          </p:cNvPr>
          <p:cNvSpPr txBox="1"/>
          <p:nvPr/>
        </p:nvSpPr>
        <p:spPr>
          <a:xfrm>
            <a:off x="4819633" y="1311209"/>
            <a:ext cx="431303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высота боковины, в % от ширины протектора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846D9B9-3B69-4E65-A482-3D2F984BD7A8}"/>
              </a:ext>
            </a:extLst>
          </p:cNvPr>
          <p:cNvSpPr txBox="1"/>
          <p:nvPr/>
        </p:nvSpPr>
        <p:spPr>
          <a:xfrm>
            <a:off x="4819634" y="2703653"/>
            <a:ext cx="410792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диаметр внутреннего отверстия в шине (диаметр диска), в дюймах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24EC79D-3DF0-494C-8684-795F588D6222}"/>
              </a:ext>
            </a:extLst>
          </p:cNvPr>
          <p:cNvSpPr txBox="1"/>
          <p:nvPr/>
        </p:nvSpPr>
        <p:spPr>
          <a:xfrm>
            <a:off x="4819633" y="2131734"/>
            <a:ext cx="410792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диаметр колеса, в мм</a:t>
            </a:r>
          </a:p>
        </p:txBody>
      </p:sp>
    </p:spTree>
    <p:extLst>
      <p:ext uri="{BB962C8B-B14F-4D97-AF65-F5344CB8AC3E}">
        <p14:creationId xmlns:p14="http://schemas.microsoft.com/office/powerpoint/2010/main" val="23263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39" y="177034"/>
            <a:ext cx="9006839" cy="47474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Для маркировки автомобильных шин применяется единая система обозначений. Первое число означает ширину В шины (ширину протектора) в миллиметрах (см. рисунок). Второе число — отношение высоты боковины Н к ширине шины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процентах. Последующая буква указывает конструкцию шины. Например, буква R 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 За обозначением типа конструкции шины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 Возможны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дополнительные маркировки, означающие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допустимую нагрузку на шину, сезонность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использования, тип дорожного покрытия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 другие. Завод производит внедорожники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 устанавливает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них шины с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маркировкой    </a:t>
            </a:r>
            <a:r>
              <a:rPr lang="ru-RU" sz="1600" b="1" dirty="0">
                <a:solidFill>
                  <a:srgbClr val="C00000"/>
                </a:solidFill>
              </a:rPr>
              <a:t>265/70 R17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Завод допускает установку шин с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другими маркировками. В таблице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показаны разрешённые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размеры шин.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8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95ED1CC-FC37-49AF-8603-ACAE79031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1885950"/>
            <a:ext cx="3081528" cy="306552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3043"/>
              </p:ext>
            </p:extLst>
          </p:nvPr>
        </p:nvGraphicFramePr>
        <p:xfrm>
          <a:off x="514350" y="692659"/>
          <a:ext cx="7348880" cy="19600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37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250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265/70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275/70, 275/65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275/65, 275/60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275/55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285/65, 285/60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285/50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E51475A-B0EB-4B03-8EBE-489D2369897B}"/>
              </a:ext>
            </a:extLst>
          </p:cNvPr>
          <p:cNvCxnSpPr/>
          <p:nvPr/>
        </p:nvCxnSpPr>
        <p:spPr>
          <a:xfrm>
            <a:off x="514350" y="692658"/>
            <a:ext cx="1837944" cy="96012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93C7713-AA31-43ED-A186-CD8ADD280861}"/>
              </a:ext>
            </a:extLst>
          </p:cNvPr>
          <p:cNvSpPr/>
          <p:nvPr/>
        </p:nvSpPr>
        <p:spPr>
          <a:xfrm>
            <a:off x="685800" y="474200"/>
            <a:ext cx="2108782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Диаметр диска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(дюймы)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A18E8E2-21F1-437E-B4D8-A9AF82B063D0}"/>
              </a:ext>
            </a:extLst>
          </p:cNvPr>
          <p:cNvSpPr/>
          <p:nvPr/>
        </p:nvSpPr>
        <p:spPr>
          <a:xfrm>
            <a:off x="152400" y="971166"/>
            <a:ext cx="1475404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шины (мм)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04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3275BFE-2707-4958-9173-618D0AFE9D3E}"/>
              </a:ext>
            </a:extLst>
          </p:cNvPr>
          <p:cNvSpPr/>
          <p:nvPr/>
        </p:nvSpPr>
        <p:spPr>
          <a:xfrm>
            <a:off x="308890" y="287356"/>
            <a:ext cx="5705856" cy="40446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Прежде, чем решать задачи, давайте выпишем все величины и формулы, которые нам понадобятся, из условия задачи: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условию шина с завода имеет маркировку 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— ширина протектора, в мм, В = 265 мм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— высота боковины, при этом Н/В = 70% или 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— диаметр диска в дюймах, d = 17 дюймов, 1 дюйм = 25,4 мм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— диаметр колеса, в мм, по можно понять, что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CFE041B-A91F-4139-9B55-F42596F8F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1" y="731073"/>
            <a:ext cx="2580731" cy="2580731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3BFF1B2-51F3-42AD-82A0-F65C13ECAAAB}"/>
              </a:ext>
            </a:extLst>
          </p:cNvPr>
          <p:cNvCxnSpPr>
            <a:cxnSpLocks/>
          </p:cNvCxnSpPr>
          <p:nvPr/>
        </p:nvCxnSpPr>
        <p:spPr>
          <a:xfrm>
            <a:off x="6941303" y="3199948"/>
            <a:ext cx="0" cy="403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FF2174D3-F069-4B72-912D-D41B2D48B0A2}"/>
              </a:ext>
            </a:extLst>
          </p:cNvPr>
          <p:cNvCxnSpPr>
            <a:cxnSpLocks/>
          </p:cNvCxnSpPr>
          <p:nvPr/>
        </p:nvCxnSpPr>
        <p:spPr>
          <a:xfrm>
            <a:off x="7852236" y="3199948"/>
            <a:ext cx="0" cy="403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23FD5346-49D5-43D3-A4E0-6E144493F2A2}"/>
              </a:ext>
            </a:extLst>
          </p:cNvPr>
          <p:cNvCxnSpPr>
            <a:cxnSpLocks/>
          </p:cNvCxnSpPr>
          <p:nvPr/>
        </p:nvCxnSpPr>
        <p:spPr>
          <a:xfrm>
            <a:off x="6936918" y="3565490"/>
            <a:ext cx="9109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49BB3A9-09FE-4459-83C8-4CF73D3E6B4C}"/>
              </a:ext>
            </a:extLst>
          </p:cNvPr>
          <p:cNvCxnSpPr>
            <a:cxnSpLocks/>
          </p:cNvCxnSpPr>
          <p:nvPr/>
        </p:nvCxnSpPr>
        <p:spPr>
          <a:xfrm flipH="1">
            <a:off x="7435518" y="3311804"/>
            <a:ext cx="1131360" cy="51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C4F5AFA4-C322-49FC-B2FC-EB0EB4E4AC37}"/>
              </a:ext>
            </a:extLst>
          </p:cNvPr>
          <p:cNvCxnSpPr>
            <a:cxnSpLocks/>
          </p:cNvCxnSpPr>
          <p:nvPr/>
        </p:nvCxnSpPr>
        <p:spPr>
          <a:xfrm flipH="1">
            <a:off x="7435519" y="731072"/>
            <a:ext cx="11430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6BF5FFCF-68A9-4D65-9415-B9BDCB731DCE}"/>
              </a:ext>
            </a:extLst>
          </p:cNvPr>
          <p:cNvCxnSpPr>
            <a:cxnSpLocks/>
          </p:cNvCxnSpPr>
          <p:nvPr/>
        </p:nvCxnSpPr>
        <p:spPr>
          <a:xfrm flipH="1">
            <a:off x="7727953" y="1281859"/>
            <a:ext cx="8506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F3ABDFA7-2FF1-4038-83AD-AFA0DC8028D3}"/>
              </a:ext>
            </a:extLst>
          </p:cNvPr>
          <p:cNvCxnSpPr>
            <a:cxnSpLocks/>
          </p:cNvCxnSpPr>
          <p:nvPr/>
        </p:nvCxnSpPr>
        <p:spPr>
          <a:xfrm flipH="1">
            <a:off x="7716255" y="2767424"/>
            <a:ext cx="8506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26D547F6-0396-41D6-915A-67993DF864C3}"/>
              </a:ext>
            </a:extLst>
          </p:cNvPr>
          <p:cNvCxnSpPr>
            <a:cxnSpLocks/>
          </p:cNvCxnSpPr>
          <p:nvPr/>
        </p:nvCxnSpPr>
        <p:spPr>
          <a:xfrm>
            <a:off x="8504364" y="1286245"/>
            <a:ext cx="0" cy="14855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10EB8B00-BBA0-4B35-8FF8-651EC603966A}"/>
              </a:ext>
            </a:extLst>
          </p:cNvPr>
          <p:cNvCxnSpPr>
            <a:cxnSpLocks/>
          </p:cNvCxnSpPr>
          <p:nvPr/>
        </p:nvCxnSpPr>
        <p:spPr>
          <a:xfrm>
            <a:off x="8397626" y="2767425"/>
            <a:ext cx="0" cy="55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A6FB2573-B252-4D2A-AB8E-5773C6857D8A}"/>
              </a:ext>
            </a:extLst>
          </p:cNvPr>
          <p:cNvCxnSpPr>
            <a:cxnSpLocks/>
          </p:cNvCxnSpPr>
          <p:nvPr/>
        </p:nvCxnSpPr>
        <p:spPr>
          <a:xfrm>
            <a:off x="8397626" y="727244"/>
            <a:ext cx="0" cy="55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BA6BDE-E8B4-4F2C-9430-2C9D4C1C4CA7}"/>
              </a:ext>
            </a:extLst>
          </p:cNvPr>
          <p:cNvSpPr txBox="1"/>
          <p:nvPr/>
        </p:nvSpPr>
        <p:spPr>
          <a:xfrm>
            <a:off x="7200902" y="3524299"/>
            <a:ext cx="5725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rgbClr val="C00000"/>
                </a:solidFill>
              </a:rPr>
              <a:t>265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976E72D-BD7D-4FA9-A7A8-0103EBFEB161}"/>
              </a:ext>
            </a:extLst>
          </p:cNvPr>
          <p:cNvSpPr txBox="1"/>
          <p:nvPr/>
        </p:nvSpPr>
        <p:spPr>
          <a:xfrm rot="16200000">
            <a:off x="7997934" y="2785689"/>
            <a:ext cx="5982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6C2473-980C-4C69-AFC9-5D8858EA1AB8}"/>
              </a:ext>
            </a:extLst>
          </p:cNvPr>
          <p:cNvSpPr txBox="1"/>
          <p:nvPr/>
        </p:nvSpPr>
        <p:spPr>
          <a:xfrm rot="16200000">
            <a:off x="8043668" y="1784062"/>
            <a:ext cx="69921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431,8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166E15A-FAA7-415C-92E5-CA7DECF8D8AC}"/>
              </a:ext>
            </a:extLst>
          </p:cNvPr>
          <p:cNvSpPr txBox="1"/>
          <p:nvPr/>
        </p:nvSpPr>
        <p:spPr>
          <a:xfrm rot="16200000">
            <a:off x="7981932" y="732861"/>
            <a:ext cx="5982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</p:spTree>
    <p:extLst>
      <p:ext uri="{BB962C8B-B14F-4D97-AF65-F5344CB8AC3E}">
        <p14:creationId xmlns:p14="http://schemas.microsoft.com/office/powerpoint/2010/main" val="8124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E82408B-2AD5-4282-A163-6A838BF328CA}"/>
              </a:ext>
            </a:extLst>
          </p:cNvPr>
          <p:cNvSpPr/>
          <p:nvPr/>
        </p:nvSpPr>
        <p:spPr>
          <a:xfrm>
            <a:off x="290322" y="181954"/>
            <a:ext cx="8487918" cy="11011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1913"/>
              </a:spcBef>
              <a:spcAft>
                <a:spcPts val="338"/>
              </a:spcAft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endParaRPr lang="ru-RU" sz="1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наименьшей ширины шины можно устанавливать на автомобиль, если диаметр диска равен 20 дюймов?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835D406-50AA-4DF0-95C7-27387D85A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84126"/>
              </p:ext>
            </p:extLst>
          </p:nvPr>
        </p:nvGraphicFramePr>
        <p:xfrm>
          <a:off x="703032" y="1581150"/>
          <a:ext cx="7348880" cy="22358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37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7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3835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265/70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265/65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275/70, 275/65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275/65, 275/60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275/55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285/65, 285/60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285/60</a:t>
                      </a:r>
                    </a:p>
                  </a:txBody>
                  <a:tcPr marL="5715" marR="5715" marT="5715" marB="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285/50</a:t>
                      </a:r>
                    </a:p>
                  </a:txBody>
                  <a:tcPr marL="5715" marR="5715" marT="5715" marB="571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9852ECC-AC8F-464A-AE51-70E48BE0B816}"/>
              </a:ext>
            </a:extLst>
          </p:cNvPr>
          <p:cNvCxnSpPr/>
          <p:nvPr/>
        </p:nvCxnSpPr>
        <p:spPr>
          <a:xfrm>
            <a:off x="733806" y="1806846"/>
            <a:ext cx="1837944" cy="96012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C349649-D716-4CE7-8F25-5299332A92A8}"/>
              </a:ext>
            </a:extLst>
          </p:cNvPr>
          <p:cNvSpPr/>
          <p:nvPr/>
        </p:nvSpPr>
        <p:spPr>
          <a:xfrm>
            <a:off x="541955" y="2180560"/>
            <a:ext cx="111082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Диаметр диска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(дюймы)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88BBBA-A6E2-4E13-AD55-CAF9702A025A}"/>
              </a:ext>
            </a:extLst>
          </p:cNvPr>
          <p:cNvSpPr/>
          <p:nvPr/>
        </p:nvSpPr>
        <p:spPr>
          <a:xfrm>
            <a:off x="1524000" y="1685642"/>
            <a:ext cx="1215717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шины (мм)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69A02C-6658-4D84-96D8-5440574624B8}"/>
              </a:ext>
            </a:extLst>
          </p:cNvPr>
          <p:cNvSpPr txBox="1"/>
          <p:nvPr/>
        </p:nvSpPr>
        <p:spPr>
          <a:xfrm>
            <a:off x="6629400" y="4180940"/>
            <a:ext cx="214884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625A7AE-D24C-4B2F-9CDF-A59AA986FDF3}"/>
              </a:ext>
            </a:extLst>
          </p:cNvPr>
          <p:cNvSpPr/>
          <p:nvPr/>
        </p:nvSpPr>
        <p:spPr>
          <a:xfrm>
            <a:off x="233172" y="147192"/>
            <a:ext cx="8716518" cy="9694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1913"/>
              </a:spcBef>
              <a:spcAft>
                <a:spcPts val="338"/>
              </a:spcAft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1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диаметр колеса автомобиля, выходящего с завода. Ответ дайте в миллиметрах.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E86D24-8592-423F-BD63-0981D509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55" y="1281385"/>
            <a:ext cx="2580731" cy="258073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E1CBF33-F938-400B-80E0-3B9B17E1CF58}"/>
              </a:ext>
            </a:extLst>
          </p:cNvPr>
          <p:cNvCxnSpPr>
            <a:cxnSpLocks/>
          </p:cNvCxnSpPr>
          <p:nvPr/>
        </p:nvCxnSpPr>
        <p:spPr>
          <a:xfrm>
            <a:off x="6653267" y="3750260"/>
            <a:ext cx="0" cy="403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5C3C77D-1662-42F2-A7A7-6C737AE20704}"/>
              </a:ext>
            </a:extLst>
          </p:cNvPr>
          <p:cNvCxnSpPr>
            <a:cxnSpLocks/>
          </p:cNvCxnSpPr>
          <p:nvPr/>
        </p:nvCxnSpPr>
        <p:spPr>
          <a:xfrm>
            <a:off x="7564200" y="3750260"/>
            <a:ext cx="0" cy="403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BDFA3269-BA7B-4B48-9DD4-0F4A06E91CBD}"/>
              </a:ext>
            </a:extLst>
          </p:cNvPr>
          <p:cNvCxnSpPr>
            <a:cxnSpLocks/>
          </p:cNvCxnSpPr>
          <p:nvPr/>
        </p:nvCxnSpPr>
        <p:spPr>
          <a:xfrm>
            <a:off x="6648882" y="4115802"/>
            <a:ext cx="9109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60DF091-28CB-41E2-AF14-FCD346186C87}"/>
              </a:ext>
            </a:extLst>
          </p:cNvPr>
          <p:cNvCxnSpPr>
            <a:cxnSpLocks/>
          </p:cNvCxnSpPr>
          <p:nvPr/>
        </p:nvCxnSpPr>
        <p:spPr>
          <a:xfrm flipH="1" flipV="1">
            <a:off x="7147482" y="3867234"/>
            <a:ext cx="1624473" cy="10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BAA47A1-AA41-48E0-8CCB-A2393B6B4860}"/>
              </a:ext>
            </a:extLst>
          </p:cNvPr>
          <p:cNvCxnSpPr>
            <a:cxnSpLocks/>
          </p:cNvCxnSpPr>
          <p:nvPr/>
        </p:nvCxnSpPr>
        <p:spPr>
          <a:xfrm flipH="1" flipV="1">
            <a:off x="7147482" y="1281384"/>
            <a:ext cx="1624473" cy="10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F62CDFE6-C413-4CBB-9FA3-81D6136B00CA}"/>
              </a:ext>
            </a:extLst>
          </p:cNvPr>
          <p:cNvCxnSpPr>
            <a:cxnSpLocks/>
          </p:cNvCxnSpPr>
          <p:nvPr/>
        </p:nvCxnSpPr>
        <p:spPr>
          <a:xfrm>
            <a:off x="8652055" y="1295275"/>
            <a:ext cx="0" cy="2577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C4D9536-0C5F-442C-9760-9FDD4CDCC4D0}"/>
              </a:ext>
            </a:extLst>
          </p:cNvPr>
          <p:cNvCxnSpPr>
            <a:cxnSpLocks/>
          </p:cNvCxnSpPr>
          <p:nvPr/>
        </p:nvCxnSpPr>
        <p:spPr>
          <a:xfrm flipH="1">
            <a:off x="7439917" y="1832171"/>
            <a:ext cx="8506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669B4C2-DA2B-450E-8487-7C2279048075}"/>
              </a:ext>
            </a:extLst>
          </p:cNvPr>
          <p:cNvCxnSpPr>
            <a:cxnSpLocks/>
          </p:cNvCxnSpPr>
          <p:nvPr/>
        </p:nvCxnSpPr>
        <p:spPr>
          <a:xfrm flipH="1">
            <a:off x="7428219" y="3317736"/>
            <a:ext cx="8506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B590790A-87D0-415C-97D2-806BA4163641}"/>
              </a:ext>
            </a:extLst>
          </p:cNvPr>
          <p:cNvCxnSpPr>
            <a:cxnSpLocks/>
          </p:cNvCxnSpPr>
          <p:nvPr/>
        </p:nvCxnSpPr>
        <p:spPr>
          <a:xfrm>
            <a:off x="8216328" y="1836556"/>
            <a:ext cx="0" cy="14855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0200C58D-C5DC-4F90-A425-4FE40504A687}"/>
              </a:ext>
            </a:extLst>
          </p:cNvPr>
          <p:cNvCxnSpPr>
            <a:cxnSpLocks/>
          </p:cNvCxnSpPr>
          <p:nvPr/>
        </p:nvCxnSpPr>
        <p:spPr>
          <a:xfrm>
            <a:off x="8109590" y="3317737"/>
            <a:ext cx="0" cy="55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9A48FB5A-5D62-4B1F-B716-220891717ED8}"/>
              </a:ext>
            </a:extLst>
          </p:cNvPr>
          <p:cNvCxnSpPr>
            <a:cxnSpLocks/>
          </p:cNvCxnSpPr>
          <p:nvPr/>
        </p:nvCxnSpPr>
        <p:spPr>
          <a:xfrm>
            <a:off x="8109590" y="1277556"/>
            <a:ext cx="0" cy="55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D41C2F-C4DC-47F9-99C7-84FA7479AED8}"/>
              </a:ext>
            </a:extLst>
          </p:cNvPr>
          <p:cNvSpPr txBox="1"/>
          <p:nvPr/>
        </p:nvSpPr>
        <p:spPr>
          <a:xfrm>
            <a:off x="6912866" y="4074611"/>
            <a:ext cx="57256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rgbClr val="C00000"/>
                </a:solidFill>
              </a:rPr>
              <a:t>265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8941F5-9482-4969-85A4-AB58A76C1217}"/>
              </a:ext>
            </a:extLst>
          </p:cNvPr>
          <p:cNvSpPr txBox="1"/>
          <p:nvPr/>
        </p:nvSpPr>
        <p:spPr>
          <a:xfrm rot="16200000">
            <a:off x="8186037" y="2344933"/>
            <a:ext cx="69921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rgbClr val="0070C0"/>
                </a:solidFill>
              </a:rPr>
              <a:t>802,8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158796-CCD6-4C5F-967A-398AB5FEE72C}"/>
              </a:ext>
            </a:extLst>
          </p:cNvPr>
          <p:cNvSpPr txBox="1"/>
          <p:nvPr/>
        </p:nvSpPr>
        <p:spPr>
          <a:xfrm rot="16200000">
            <a:off x="7709898" y="3336001"/>
            <a:ext cx="5982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6CEF87-C86A-439F-9B83-8F2609221450}"/>
              </a:ext>
            </a:extLst>
          </p:cNvPr>
          <p:cNvSpPr txBox="1"/>
          <p:nvPr/>
        </p:nvSpPr>
        <p:spPr>
          <a:xfrm rot="16200000">
            <a:off x="7755632" y="2334373"/>
            <a:ext cx="69921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2">
                    <a:lumMod val="75000"/>
                  </a:schemeClr>
                </a:solidFill>
              </a:rPr>
              <a:t>431,8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A5C0515-F4D2-49A1-836D-8FF11494DE73}"/>
              </a:ext>
            </a:extLst>
          </p:cNvPr>
          <p:cNvSpPr txBox="1"/>
          <p:nvPr/>
        </p:nvSpPr>
        <p:spPr>
          <a:xfrm rot="16200000">
            <a:off x="7693896" y="1283172"/>
            <a:ext cx="5982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75000"/>
                  </a:schemeClr>
                </a:solidFill>
              </a:rPr>
              <a:t>185,5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957DDB-8CDB-41C2-9111-213B358E9BC9}"/>
              </a:ext>
            </a:extLst>
          </p:cNvPr>
          <p:cNvSpPr/>
          <p:nvPr/>
        </p:nvSpPr>
        <p:spPr>
          <a:xfrm>
            <a:off x="336637" y="1169773"/>
            <a:ext cx="4572000" cy="35173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Переведём значение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дюймов в мм: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17× 25,4 = 431,8 мм;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Н: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 = 265×0,7 = 185,5 мм;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Напоминаю, что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D = 2×185,5 + 431,8 = 802,8 мм.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FCC0C44-7789-4994-83A5-B575404BFA02}"/>
              </a:ext>
            </a:extLst>
          </p:cNvPr>
          <p:cNvSpPr/>
          <p:nvPr/>
        </p:nvSpPr>
        <p:spPr>
          <a:xfrm>
            <a:off x="6635422" y="4694895"/>
            <a:ext cx="2216312" cy="46442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C33B92-CED0-414E-B464-3ADF4A53B686}"/>
              </a:ext>
            </a:extLst>
          </p:cNvPr>
          <p:cNvSpPr/>
          <p:nvPr/>
        </p:nvSpPr>
        <p:spPr>
          <a:xfrm>
            <a:off x="171450" y="92145"/>
            <a:ext cx="8972550" cy="10352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1913"/>
              </a:spcBef>
              <a:spcAft>
                <a:spcPts val="338"/>
              </a:spcAft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1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сколько миллиметров увеличится диаметр колеса, если заменить шины, установленные на заводе, на шины 275/70 R17?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C1807D-DFDB-4FD6-8ADF-8FBAD478114B}"/>
              </a:ext>
            </a:extLst>
          </p:cNvPr>
          <p:cNvSpPr/>
          <p:nvPr/>
        </p:nvSpPr>
        <p:spPr>
          <a:xfrm>
            <a:off x="171450" y="1001010"/>
            <a:ext cx="8801100" cy="33381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практически повторяет задание 2, опять нужно найти диаметр колеса D, но для шины 275/70 R17, а затем найти разницу между ним и диаметром колеса с завода (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R17), найденным в задании 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задания 2: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802,8мм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(шина с завода);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Новая шина отличается только шириной шины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= 275 мм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тогда рассчитаем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= В×0,70 = 275×0,7 = 192,5 мм и 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2H + d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2×192,5 +431,8 = 816,8 мм;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Найдём на сколько увеличится диаметр колеса: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816,8 – 802,8 = 14 мм.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1B05FC-E244-4948-835B-C5376A688A99}"/>
              </a:ext>
            </a:extLst>
          </p:cNvPr>
          <p:cNvSpPr/>
          <p:nvPr/>
        </p:nvSpPr>
        <p:spPr>
          <a:xfrm>
            <a:off x="7184240" y="4598240"/>
            <a:ext cx="1788310" cy="46442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079629B-5AD4-46F3-AE6C-C983E1BBAAE5}"/>
              </a:ext>
            </a:extLst>
          </p:cNvPr>
          <p:cNvSpPr/>
          <p:nvPr/>
        </p:nvSpPr>
        <p:spPr>
          <a:xfrm>
            <a:off x="171450" y="375807"/>
            <a:ext cx="8970264" cy="12329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1913"/>
              </a:spcBef>
              <a:spcAft>
                <a:spcPts val="338"/>
              </a:spcAft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sz="1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сколько метров увеличится путь, пройденный автомобилем, когда колесо сделает 1000 оборотов, если заменить шины, установленные на заводе, шинами с маркировкой 275/70 R17? Округлите результат до целых.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B8B9EE0-E502-470C-AE8C-BF541D30BC27}"/>
              </a:ext>
            </a:extLst>
          </p:cNvPr>
          <p:cNvSpPr/>
          <p:nvPr/>
        </p:nvSpPr>
        <p:spPr>
          <a:xfrm>
            <a:off x="171450" y="1636418"/>
            <a:ext cx="8801100" cy="322921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задании нужно чётко понять, что 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оборот колеса — это длина окружности (колеса)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 курса геометрии мы знаем, что длина окружности вычисляется по формуле: С = 2πr, где r в нашей задаче — радиус колеса, при этом, надеюсь все понимают, что диаметр колеса D = 2r.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формула перепишется в следующем виде: С = Dπ — это и есть путь 1 оборота колеса, а если колесо сделает 1000 оборотов, путь автомобиля будет равен 1000× Dπ.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наша задача заключается в том, чтобы найти путь автомобиля, равный 1000 оборотам колеса с завода (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 и 1000 оборотам колеса с маркировкой 275/70 R17, и сравнить их.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1962150"/>
            <a:ext cx="8839200" cy="297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143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Какое из данных чисел  принадлежит  промежутку   [7; 8] 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1)                   2)                    3)                  4)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828800" y="1352550"/>
          <a:ext cx="361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52550"/>
                        <a:ext cx="361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1"/>
          <p:cNvGraphicFramePr>
            <a:graphicFrameLocks noChangeAspect="1"/>
          </p:cNvGraphicFramePr>
          <p:nvPr/>
        </p:nvGraphicFramePr>
        <p:xfrm>
          <a:off x="3209925" y="135255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352550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1"/>
          <p:cNvGraphicFramePr>
            <a:graphicFrameLocks noChangeAspect="1"/>
          </p:cNvGraphicFramePr>
          <p:nvPr/>
        </p:nvGraphicFramePr>
        <p:xfrm>
          <a:off x="4657725" y="1362075"/>
          <a:ext cx="476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1362075"/>
                        <a:ext cx="4762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1"/>
          <p:cNvGraphicFramePr>
            <a:graphicFrameLocks noChangeAspect="1"/>
          </p:cNvGraphicFramePr>
          <p:nvPr/>
        </p:nvGraphicFramePr>
        <p:xfrm>
          <a:off x="6038850" y="1352550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Equation" r:id="rId10" imgW="304560" imgH="228600" progId="Equation.DSMT4">
                  <p:embed/>
                </p:oleObj>
              </mc:Choice>
              <mc:Fallback>
                <p:oleObj name="Equation" r:id="rId10" imgW="3045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1352550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3D87D5-922F-46C9-BA8B-D86DC4FD71AC}"/>
              </a:ext>
            </a:extLst>
          </p:cNvPr>
          <p:cNvSpPr/>
          <p:nvPr/>
        </p:nvSpPr>
        <p:spPr>
          <a:xfrm>
            <a:off x="123444" y="45425"/>
            <a:ext cx="8935974" cy="43064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Для колеса с маркировкой 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 × Dπ = 1000 ×802,8π = 802 800π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 = 802,8 мм — из задания 2)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Для колеса с маркировкой 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275/70 R17: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 × Dπ = 1000 ×816,8π = 816 800π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 = 816,8 мм — из задания 3)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спешите умножать на значение π = 3,14, ещё успеется…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Их разница: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816 800π - 802 800π = 14000π.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Умножим на 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14000π = 14000 ×3,14 = 43 960 мм.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Переведём в м: 43960 мм = 43,96 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задаче требуется округлить до целых, итого 44 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9D8439D-F019-4556-8E76-9CB6E9F7893A}"/>
              </a:ext>
            </a:extLst>
          </p:cNvPr>
          <p:cNvSpPr/>
          <p:nvPr/>
        </p:nvSpPr>
        <p:spPr>
          <a:xfrm>
            <a:off x="7162800" y="4582141"/>
            <a:ext cx="1788310" cy="46442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0A5409D-26FC-41AA-9758-C1E6AA9EE837}"/>
              </a:ext>
            </a:extLst>
          </p:cNvPr>
          <p:cNvSpPr/>
          <p:nvPr/>
        </p:nvSpPr>
        <p:spPr>
          <a:xfrm>
            <a:off x="68580" y="209550"/>
            <a:ext cx="8894826" cy="16280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1913"/>
              </a:spcBef>
              <a:spcAft>
                <a:spcPts val="338"/>
              </a:spcAft>
            </a:pPr>
            <a:r>
              <a:rPr lang="ru-RU" sz="1800" b="1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11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Спидометр автомобиля, собранного на заводе, показывает скорость </a:t>
            </a:r>
            <a:r>
              <a:rPr lang="ru-RU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сколько процентов показания спидометра будут отличаться от реальной скорости, если заменить шины, установленные на заводе, шинами с маркировкой 275/70 R17? Округлите результат до десятых.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D406ECF-F49A-4C03-A086-CCE2D03D8AAB}"/>
              </a:ext>
            </a:extLst>
          </p:cNvPr>
          <p:cNvSpPr/>
          <p:nvPr/>
        </p:nvSpPr>
        <p:spPr>
          <a:xfrm>
            <a:off x="253746" y="2002003"/>
            <a:ext cx="8524494" cy="11229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Решим эту задачу, как обычную задачу на проценты, будем снова использовать значения диаметров колёс, найденных в заданиях 2 и 3.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BDFEC9-DEFE-45AB-B8E2-2032EF6BB22A}"/>
              </a:ext>
            </a:extLst>
          </p:cNvPr>
          <p:cNvSpPr/>
          <p:nvPr/>
        </p:nvSpPr>
        <p:spPr>
          <a:xfrm>
            <a:off x="185166" y="561536"/>
            <a:ext cx="8750808" cy="39607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Пусть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автомобиля с колесом с завода (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265/70 R17), D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802,8 мм 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составляет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для автомобиля с колесом маркировки 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275/70 R17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endParaRPr lang="ru-RU" sz="16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816,8 мм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скорость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%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 — 100 %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816,8 — x 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и решим уравнение: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802,8х = 816,8×100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= 101,74 (приближенно до сотых)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spcAft>
                <a:spcPts val="1125"/>
              </a:spcAft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Найдём изменение скорости 101,74 – 100 = 1,74 %, результат округлим до десятых, получим 1,7 %.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DAA8147-6A0D-49BC-8131-A5F84F9AA416}"/>
              </a:ext>
            </a:extLst>
          </p:cNvPr>
          <p:cNvSpPr/>
          <p:nvPr/>
        </p:nvSpPr>
        <p:spPr>
          <a:xfrm>
            <a:off x="7162800" y="4704642"/>
            <a:ext cx="187327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1,7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Tom\Desktop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1"/>
            <a:ext cx="8000999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1962150"/>
            <a:ext cx="8839200" cy="2971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143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Какое из данных чисел  принадлежит  промежутку   [7; 8] 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1)                   2)                    3)                  4)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590800" y="21907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828800" y="1352550"/>
          <a:ext cx="361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1"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52550"/>
                        <a:ext cx="361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1"/>
          <p:cNvGraphicFramePr>
            <a:graphicFrameLocks noChangeAspect="1"/>
          </p:cNvGraphicFramePr>
          <p:nvPr/>
        </p:nvGraphicFramePr>
        <p:xfrm>
          <a:off x="3209925" y="135255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2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352550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1"/>
          <p:cNvGraphicFramePr>
            <a:graphicFrameLocks noChangeAspect="1"/>
          </p:cNvGraphicFramePr>
          <p:nvPr/>
        </p:nvGraphicFramePr>
        <p:xfrm>
          <a:off x="4657725" y="1362075"/>
          <a:ext cx="476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3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1362075"/>
                        <a:ext cx="4762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1"/>
          <p:cNvGraphicFramePr>
            <a:graphicFrameLocks noChangeAspect="1"/>
          </p:cNvGraphicFramePr>
          <p:nvPr/>
        </p:nvGraphicFramePr>
        <p:xfrm>
          <a:off x="6038850" y="1352550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4" name="Equation" r:id="rId10" imgW="304560" imgH="228600" progId="Equation.DSMT4">
                  <p:embed/>
                </p:oleObj>
              </mc:Choice>
              <mc:Fallback>
                <p:oleObj name="Equation" r:id="rId10" imgW="3045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1352550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4495800" y="325755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5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57550"/>
                        <a:ext cx="508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"/>
          <p:cNvGraphicFramePr>
            <a:graphicFrameLocks noChangeAspect="1"/>
          </p:cNvGraphicFramePr>
          <p:nvPr/>
        </p:nvGraphicFramePr>
        <p:xfrm>
          <a:off x="2514600" y="3257550"/>
          <a:ext cx="542925" cy="39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6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57550"/>
                        <a:ext cx="542925" cy="39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"/>
          <p:cNvGraphicFramePr>
            <a:graphicFrameLocks noChangeAspect="1"/>
          </p:cNvGraphicFramePr>
          <p:nvPr/>
        </p:nvGraphicFramePr>
        <p:xfrm>
          <a:off x="5638800" y="3257550"/>
          <a:ext cx="542925" cy="39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7" name="Equation" r:id="rId16" imgW="317160" imgH="228600" progId="Equation.DSMT4">
                  <p:embed/>
                </p:oleObj>
              </mc:Choice>
              <mc:Fallback>
                <p:oleObj name="Equation" r:id="rId16" imgW="3171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57550"/>
                        <a:ext cx="542925" cy="39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>
            <a:off x="1371600" y="3181350"/>
            <a:ext cx="6172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724400" y="3105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743200" y="3105150"/>
            <a:ext cx="0" cy="152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43600" y="3105150"/>
            <a:ext cx="0" cy="152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2667000" y="2800350"/>
          <a:ext cx="2174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8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17488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5867400" y="2800350"/>
          <a:ext cx="1952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9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00350"/>
                        <a:ext cx="195262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647950"/>
            <a:ext cx="8839200" cy="228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7526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координатной прямой точки А, В, С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соответствуют числам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0,0137;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0,021; –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0,103 ; – 0,03. Какой точке соответствует  – 0,03?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1) A                2) B               3) C              4) D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685800" y="2038350"/>
            <a:ext cx="7391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1430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6477000" y="2114550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14550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22098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0480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532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2971800" y="211455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1455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2133600" y="21145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145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1066800" y="21145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145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647950"/>
            <a:ext cx="8839200" cy="228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7526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координатной прямой точки А, В, С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соответствуют числам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0,0137;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0,021; –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0,103 ; – 0,03. Какой точке соответствует  – 0,03?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1) A                2) B               3) C              4) D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№3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514600" y="26479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85800" y="2038350"/>
            <a:ext cx="73914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1430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6477000" y="2114550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14550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22098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0480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53200" y="19621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2971800" y="211455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1455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2133600" y="21145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145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1066800" y="21145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145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762000" y="310515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0,0137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62000" y="356235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0,0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  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0,0137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85800" y="409575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–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0,103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0,03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0,0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  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0,0137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0" grpId="0"/>
      <p:bldP spid="21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точки А,  В,  С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Одна из них соответствует числу         .  Какая  это точка?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       2) точка  В            3) точка  С            4) точка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60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6477000" y="1581150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81150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32004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876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53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1524000" y="15049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049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3124200" y="15049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049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9" name="Object 17"/>
          <p:cNvGraphicFramePr>
            <a:graphicFrameLocks noChangeAspect="1"/>
          </p:cNvGraphicFramePr>
          <p:nvPr/>
        </p:nvGraphicFramePr>
        <p:xfrm>
          <a:off x="4800600" y="150495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495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4267200" y="1657350"/>
          <a:ext cx="339306" cy="62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57350"/>
                        <a:ext cx="339306" cy="620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91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69950" y="1493838"/>
          <a:ext cx="1952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493838"/>
                        <a:ext cx="1952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3962400" y="1504950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04950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5"/>
          <p:cNvGraphicFramePr>
            <a:graphicFrameLocks noChangeAspect="1"/>
          </p:cNvGraphicFramePr>
          <p:nvPr/>
        </p:nvGraphicFramePr>
        <p:xfrm>
          <a:off x="7304088" y="1504950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1504950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координатной прямой отмечены точки А,  В,  С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Одна из них соответствует числу         .  Какая  это точка?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       2) точка  В            3) точка  С            4) точка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38400" y="310515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6477000" y="440055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600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6477000" y="1581150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81150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Овал 26"/>
          <p:cNvSpPr/>
          <p:nvPr/>
        </p:nvSpPr>
        <p:spPr>
          <a:xfrm>
            <a:off x="32004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876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5532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5247" name="Object 15"/>
          <p:cNvGraphicFramePr>
            <a:graphicFrameLocks noChangeAspect="1"/>
          </p:cNvGraphicFramePr>
          <p:nvPr/>
        </p:nvGraphicFramePr>
        <p:xfrm>
          <a:off x="1524000" y="15049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9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049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3124200" y="1504950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0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04950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9" name="Object 17"/>
          <p:cNvGraphicFramePr>
            <a:graphicFrameLocks noChangeAspect="1"/>
          </p:cNvGraphicFramePr>
          <p:nvPr/>
        </p:nvGraphicFramePr>
        <p:xfrm>
          <a:off x="4800600" y="1504950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1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4950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4267200" y="1657350"/>
          <a:ext cx="381000" cy="69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2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57350"/>
                        <a:ext cx="381000" cy="6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91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69950" y="1493838"/>
          <a:ext cx="1952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493838"/>
                        <a:ext cx="1952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3962400" y="1504950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4"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04950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5"/>
          <p:cNvGraphicFramePr>
            <a:graphicFrameLocks noChangeAspect="1"/>
          </p:cNvGraphicFramePr>
          <p:nvPr/>
        </p:nvGraphicFramePr>
        <p:xfrm>
          <a:off x="7304088" y="1504950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5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1504950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7"/>
          <p:cNvGraphicFramePr>
            <a:graphicFrameLocks noChangeAspect="1"/>
          </p:cNvGraphicFramePr>
          <p:nvPr/>
        </p:nvGraphicFramePr>
        <p:xfrm>
          <a:off x="1600200" y="3638550"/>
          <a:ext cx="10969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Equation" r:id="rId20" imgW="622080" imgH="393480" progId="Equation.DSMT4">
                  <p:embed/>
                </p:oleObj>
              </mc:Choice>
              <mc:Fallback>
                <p:oleObj name="Equation" r:id="rId20" imgW="62208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38550"/>
                        <a:ext cx="109696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52400" y="2952750"/>
            <a:ext cx="8839200" cy="198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400" y="742950"/>
            <a:ext cx="8763000" cy="19812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Одно из чисел        ,        ,        ,        отмечено на прямой точкой.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Какое  это число? 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1)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         3)             4)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90550"/>
          </a:xfrm>
          <a:solidFill>
            <a:srgbClr val="00B0F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09801" y="3371850"/>
            <a:ext cx="76529" cy="8201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5" idx="5"/>
          </p:cNvCxnSpPr>
          <p:nvPr/>
        </p:nvCxnSpPr>
        <p:spPr bwMode="auto">
          <a:xfrm>
            <a:off x="838529" y="3396712"/>
            <a:ext cx="220914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381000" y="1428750"/>
            <a:ext cx="76962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733800" y="1352550"/>
            <a:ext cx="152400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2295525" y="742950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4" name="Equation" r:id="rId4" imgW="203040" imgH="393480" progId="Equation.DSMT4">
                  <p:embed/>
                </p:oleObj>
              </mc:Choice>
              <mc:Fallback>
                <p:oleObj name="Equation" r:id="rId4" imgW="2030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742950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99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5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4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858838" y="149383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5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9383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5"/>
          <p:cNvGraphicFramePr>
            <a:graphicFrameLocks noChangeAspect="1"/>
          </p:cNvGraphicFramePr>
          <p:nvPr/>
        </p:nvGraphicFramePr>
        <p:xfrm>
          <a:off x="1708150" y="1514475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6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514475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2895600" y="7429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7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429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3429000" y="7429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8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429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4029075" y="742950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742950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3276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38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00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626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84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34200" y="1352550"/>
            <a:ext cx="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3429000" y="2038350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0" name="Equation" r:id="rId16" imgW="203040" imgH="393480" progId="Equation.DSMT4">
                  <p:embed/>
                </p:oleObj>
              </mc:Choice>
              <mc:Fallback>
                <p:oleObj name="Equation" r:id="rId16" imgW="20304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38350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4495800" y="20383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1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383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5562600" y="2038350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Equation" r:id="rId20" imgW="215640" imgH="393480" progId="Equation.DSMT4">
                  <p:embed/>
                </p:oleObj>
              </mc:Choice>
              <mc:Fallback>
                <p:oleObj name="Equation" r:id="rId20" imgW="2156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38350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6553200" y="2038350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22" imgW="228600" imgH="393480" progId="Equation.DSMT4">
                  <p:embed/>
                </p:oleObj>
              </mc:Choice>
              <mc:Fallback>
                <p:oleObj name="Equation" r:id="rId22" imgW="228600" imgH="393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38350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2490</TotalTime>
  <Words>1641</Words>
  <Application>Microsoft Office PowerPoint</Application>
  <PresentationFormat>Экран (16:9)</PresentationFormat>
  <Paragraphs>450</Paragraphs>
  <Slides>33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Главная</vt:lpstr>
      <vt:lpstr>Equation</vt:lpstr>
      <vt:lpstr>Числовая ось,  сравнение чисел</vt:lpstr>
      <vt:lpstr>Задача №1</vt:lpstr>
      <vt:lpstr>Задача №2</vt:lpstr>
      <vt:lpstr>Задача №2</vt:lpstr>
      <vt:lpstr>Задача №3</vt:lpstr>
      <vt:lpstr>Задача №3</vt:lpstr>
      <vt:lpstr>Задача №4</vt:lpstr>
      <vt:lpstr>Задача №4</vt:lpstr>
      <vt:lpstr>Задача №5</vt:lpstr>
      <vt:lpstr>Задача №5</vt:lpstr>
      <vt:lpstr>Задача №6</vt:lpstr>
      <vt:lpstr>Задача №6</vt:lpstr>
      <vt:lpstr>Задача №7</vt:lpstr>
      <vt:lpstr>Задача №7</vt:lpstr>
      <vt:lpstr>Задача №8</vt:lpstr>
      <vt:lpstr>Задача №8</vt:lpstr>
      <vt:lpstr>Задача №9</vt:lpstr>
      <vt:lpstr>Задача №9</vt:lpstr>
      <vt:lpstr>Задача №10</vt:lpstr>
      <vt:lpstr>Задача №10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Certified Windows</cp:lastModifiedBy>
  <cp:revision>397</cp:revision>
  <dcterms:created xsi:type="dcterms:W3CDTF">2007-04-02T02:11:51Z</dcterms:created>
  <dcterms:modified xsi:type="dcterms:W3CDTF">2021-11-06T18:46:56Z</dcterms:modified>
</cp:coreProperties>
</file>