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3" r:id="rId3"/>
    <p:sldId id="275" r:id="rId4"/>
    <p:sldId id="257" r:id="rId5"/>
    <p:sldId id="262" r:id="rId6"/>
    <p:sldId id="277" r:id="rId7"/>
    <p:sldId id="279" r:id="rId8"/>
    <p:sldId id="280" r:id="rId9"/>
    <p:sldId id="281" r:id="rId10"/>
    <p:sldId id="282" r:id="rId11"/>
    <p:sldId id="261" r:id="rId12"/>
    <p:sldId id="267" r:id="rId13"/>
    <p:sldId id="271" r:id="rId14"/>
    <p:sldId id="268" r:id="rId15"/>
    <p:sldId id="283" r:id="rId16"/>
    <p:sldId id="269" r:id="rId17"/>
    <p:sldId id="270" r:id="rId18"/>
    <p:sldId id="274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C3E87-2D9A-47CA-90CF-399112EBBE4C}" type="doc">
      <dgm:prSet loTypeId="urn:microsoft.com/office/officeart/2005/8/layout/hProcess9" loCatId="process" qsTypeId="urn:microsoft.com/office/officeart/2005/8/quickstyle/3d3" qsCatId="3D" csTypeId="urn:microsoft.com/office/officeart/2005/8/colors/colorful2" csCatId="colorful" phldr="1"/>
      <dgm:spPr/>
    </dgm:pt>
    <dgm:pt modelId="{AD868A3F-EBFB-48B7-AC7C-235B8B1615E2}">
      <dgm:prSet phldrT="[Текст]" custT="1"/>
      <dgm:spPr>
        <a:xfrm>
          <a:off x="3706" y="1504643"/>
          <a:ext cx="1224065" cy="2006192"/>
        </a:xfrm>
        <a:solidFill>
          <a:srgbClr val="9B2D1F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обрабатываем информацию</a:t>
          </a:r>
          <a:endParaRPr lang="ru-RU" sz="1400" b="1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716440BA-7F69-434F-AAEF-585F4EFAF04E}" type="parTrans" cxnId="{BD1DF1A8-B17C-402D-8140-7B9791BC7701}">
      <dgm:prSet/>
      <dgm:spPr/>
      <dgm:t>
        <a:bodyPr/>
        <a:lstStyle/>
        <a:p>
          <a:endParaRPr lang="ru-RU"/>
        </a:p>
      </dgm:t>
    </dgm:pt>
    <dgm:pt modelId="{9C559D8B-8DE3-4F30-996A-008A449A7130}" type="sibTrans" cxnId="{BD1DF1A8-B17C-402D-8140-7B9791BC7701}">
      <dgm:prSet/>
      <dgm:spPr/>
      <dgm:t>
        <a:bodyPr/>
        <a:lstStyle/>
        <a:p>
          <a:endParaRPr lang="ru-RU"/>
        </a:p>
      </dgm:t>
    </dgm:pt>
    <dgm:pt modelId="{7DB36177-1C32-463D-8527-D07991342148}">
      <dgm:prSet phldrT="[Текст]" custT="1"/>
      <dgm:spPr>
        <a:xfrm>
          <a:off x="4287935" y="1504643"/>
          <a:ext cx="1224065" cy="2006192"/>
        </a:xfrm>
        <a:solidFill>
          <a:srgbClr val="9B2D1F">
            <a:hueOff val="1144674"/>
            <a:satOff val="-26117"/>
            <a:lumOff val="9647"/>
            <a:alphaOff val="0"/>
          </a:srgb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развиваем память</a:t>
          </a:r>
          <a:endParaRPr lang="ru-RU" sz="1400" b="1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F4E2A324-921A-4637-850C-36046B24DCBE}" type="parTrans" cxnId="{08E1B9DB-84F3-4617-AC49-382335D327FC}">
      <dgm:prSet/>
      <dgm:spPr/>
      <dgm:t>
        <a:bodyPr/>
        <a:lstStyle/>
        <a:p>
          <a:endParaRPr lang="ru-RU"/>
        </a:p>
      </dgm:t>
    </dgm:pt>
    <dgm:pt modelId="{B57E5F1F-5AEC-48C5-ADD5-482993FCA5AF}" type="sibTrans" cxnId="{08E1B9DB-84F3-4617-AC49-382335D327FC}">
      <dgm:prSet/>
      <dgm:spPr/>
      <dgm:t>
        <a:bodyPr/>
        <a:lstStyle/>
        <a:p>
          <a:endParaRPr lang="ru-RU"/>
        </a:p>
      </dgm:t>
    </dgm:pt>
    <dgm:pt modelId="{3A820DCB-C9AF-4928-9F81-DAA0C16587D7}">
      <dgm:prSet phldrT="[Текст]" custT="1"/>
      <dgm:spPr>
        <a:xfrm>
          <a:off x="7144087" y="1253869"/>
          <a:ext cx="1639048" cy="2507740"/>
        </a:xfrm>
        <a:solidFill>
          <a:srgbClr val="9B2D1F">
            <a:hueOff val="1907789"/>
            <a:satOff val="-43528"/>
            <a:lumOff val="16079"/>
            <a:alphaOff val="0"/>
          </a:srgb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задействуем весь потенциал своего мозга</a:t>
          </a:r>
          <a:endParaRPr lang="ru-RU" sz="1400" b="1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F1C2A922-4A22-4872-A058-BA302FB11F04}" type="parTrans" cxnId="{427961E0-1B7E-4D1D-98A4-EE90DDD507C3}">
      <dgm:prSet/>
      <dgm:spPr/>
      <dgm:t>
        <a:bodyPr/>
        <a:lstStyle/>
        <a:p>
          <a:endParaRPr lang="ru-RU"/>
        </a:p>
      </dgm:t>
    </dgm:pt>
    <dgm:pt modelId="{25904BF7-707C-44D2-9414-1CD5ACDB79A4}" type="sibTrans" cxnId="{427961E0-1B7E-4D1D-98A4-EE90DDD507C3}">
      <dgm:prSet/>
      <dgm:spPr/>
      <dgm:t>
        <a:bodyPr/>
        <a:lstStyle/>
        <a:p>
          <a:endParaRPr lang="ru-RU"/>
        </a:p>
      </dgm:t>
    </dgm:pt>
    <dgm:pt modelId="{0BAEA770-6272-49DD-97A4-32B544FB4ACA}">
      <dgm:prSet custT="1"/>
      <dgm:spPr>
        <a:xfrm>
          <a:off x="1431782" y="1504643"/>
          <a:ext cx="1224065" cy="2006192"/>
        </a:xfrm>
        <a:solidFill>
          <a:srgbClr val="9B2D1F">
            <a:hueOff val="381558"/>
            <a:satOff val="-8706"/>
            <a:lumOff val="3216"/>
            <a:alphaOff val="0"/>
          </a:srgb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развиваем мелкую моторику</a:t>
          </a:r>
        </a:p>
      </dgm:t>
    </dgm:pt>
    <dgm:pt modelId="{125C0E19-6671-4B5F-AF50-2723B1FC5CD6}" type="parTrans" cxnId="{1069817E-5E75-4AD5-B833-F3D6F92EB7EB}">
      <dgm:prSet/>
      <dgm:spPr/>
      <dgm:t>
        <a:bodyPr/>
        <a:lstStyle/>
        <a:p>
          <a:endParaRPr lang="ru-RU"/>
        </a:p>
      </dgm:t>
    </dgm:pt>
    <dgm:pt modelId="{C6B86CE1-1DBE-4F3A-8011-7EC7B193EB26}" type="sibTrans" cxnId="{1069817E-5E75-4AD5-B833-F3D6F92EB7EB}">
      <dgm:prSet/>
      <dgm:spPr/>
      <dgm:t>
        <a:bodyPr/>
        <a:lstStyle/>
        <a:p>
          <a:endParaRPr lang="ru-RU"/>
        </a:p>
      </dgm:t>
    </dgm:pt>
    <dgm:pt modelId="{18A46009-5DBF-47BD-86CA-28EE21F20CFE}">
      <dgm:prSet custT="1"/>
      <dgm:spPr>
        <a:xfrm>
          <a:off x="2859858" y="1504643"/>
          <a:ext cx="1224065" cy="2006192"/>
        </a:xfrm>
        <a:solidFill>
          <a:srgbClr val="9B2D1F">
            <a:hueOff val="763116"/>
            <a:satOff val="-17411"/>
            <a:lumOff val="6432"/>
            <a:alphaOff val="0"/>
          </a:srgb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развиваем мышление</a:t>
          </a:r>
          <a:endParaRPr lang="ru-RU" sz="1400" b="1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E6F59509-93D6-4E1B-99E1-D7D62BA891AE}" type="parTrans" cxnId="{DB54B613-F54F-4EE9-9A9A-EE478356FB65}">
      <dgm:prSet/>
      <dgm:spPr/>
      <dgm:t>
        <a:bodyPr/>
        <a:lstStyle/>
        <a:p>
          <a:endParaRPr lang="ru-RU"/>
        </a:p>
      </dgm:t>
    </dgm:pt>
    <dgm:pt modelId="{E6D45BF1-94E5-4319-99E4-581C6E6297A0}" type="sibTrans" cxnId="{DB54B613-F54F-4EE9-9A9A-EE478356FB65}">
      <dgm:prSet/>
      <dgm:spPr/>
      <dgm:t>
        <a:bodyPr/>
        <a:lstStyle/>
        <a:p>
          <a:endParaRPr lang="ru-RU"/>
        </a:p>
      </dgm:t>
    </dgm:pt>
    <dgm:pt modelId="{259671D2-1DC9-422B-A86D-A089275B26BD}">
      <dgm:prSet custT="1"/>
      <dgm:spPr>
        <a:xfrm>
          <a:off x="5716011" y="1504643"/>
          <a:ext cx="1224065" cy="2006192"/>
        </a:xfrm>
        <a:solidFill>
          <a:srgbClr val="9B2D1F">
            <a:hueOff val="1526231"/>
            <a:satOff val="-34822"/>
            <a:lumOff val="12863"/>
            <a:alphaOff val="0"/>
          </a:srgb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развиваем коммуникативные качества</a:t>
          </a:r>
        </a:p>
      </dgm:t>
    </dgm:pt>
    <dgm:pt modelId="{7BFF82B9-726E-4EA4-A0E8-84FE9C9AE15E}" type="parTrans" cxnId="{B9F40ECB-2961-4C43-B57D-B8CF342EECE5}">
      <dgm:prSet/>
      <dgm:spPr/>
      <dgm:t>
        <a:bodyPr/>
        <a:lstStyle/>
        <a:p>
          <a:endParaRPr lang="ru-RU"/>
        </a:p>
      </dgm:t>
    </dgm:pt>
    <dgm:pt modelId="{A857A00F-4E41-4F36-921F-8E5F4281AAD6}" type="sibTrans" cxnId="{B9F40ECB-2961-4C43-B57D-B8CF342EECE5}">
      <dgm:prSet/>
      <dgm:spPr/>
      <dgm:t>
        <a:bodyPr/>
        <a:lstStyle/>
        <a:p>
          <a:endParaRPr lang="ru-RU"/>
        </a:p>
      </dgm:t>
    </dgm:pt>
    <dgm:pt modelId="{039DB049-9FE5-44F9-926A-F944EB7E5041}" type="pres">
      <dgm:prSet presAssocID="{EECC3E87-2D9A-47CA-90CF-399112EBBE4C}" presName="CompostProcess" presStyleCnt="0">
        <dgm:presLayoutVars>
          <dgm:dir/>
          <dgm:resizeHandles val="exact"/>
        </dgm:presLayoutVars>
      </dgm:prSet>
      <dgm:spPr/>
    </dgm:pt>
    <dgm:pt modelId="{68AECF0B-E517-4EF6-9DFD-828792547F58}" type="pres">
      <dgm:prSet presAssocID="{EECC3E87-2D9A-47CA-90CF-399112EBBE4C}" presName="arrow" presStyleLbl="bgShp" presStyleIdx="0" presStyleCnt="1" custScaleX="117647" custLinFactNeighborX="-2006" custLinFactNeighborY="-220"/>
      <dgm:spPr>
        <a:xfrm>
          <a:off x="659013" y="0"/>
          <a:ext cx="7468815" cy="5015480"/>
        </a:xfrm>
        <a:prstGeom prst="rightArrow">
          <a:avLst/>
        </a:prstGeom>
        <a:solidFill>
          <a:srgbClr val="9B2D1F"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gm:spPr>
    </dgm:pt>
    <dgm:pt modelId="{44CF4079-2301-4A23-858D-22B48FED1C45}" type="pres">
      <dgm:prSet presAssocID="{EECC3E87-2D9A-47CA-90CF-399112EBBE4C}" presName="linearProcess" presStyleCnt="0"/>
      <dgm:spPr/>
    </dgm:pt>
    <dgm:pt modelId="{8046B6C3-046D-42F5-914E-1BFE88FAD875}" type="pres">
      <dgm:prSet presAssocID="{AD868A3F-EBFB-48B7-AC7C-235B8B1615E2}" presName="textNode" presStyleLbl="node1" presStyleIdx="0" presStyleCnt="6" custScaleX="1234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93AB0B4-E084-4541-9F55-803FC0D44E1C}" type="pres">
      <dgm:prSet presAssocID="{9C559D8B-8DE3-4F30-996A-008A449A7130}" presName="sibTrans" presStyleCnt="0"/>
      <dgm:spPr/>
    </dgm:pt>
    <dgm:pt modelId="{0C7D8422-BB96-48A5-82FD-EBE308FA0F49}" type="pres">
      <dgm:prSet presAssocID="{0BAEA770-6272-49DD-97A4-32B544FB4ACA}" presName="text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2B83F6C-790B-4F92-8E47-C2E390152ECF}" type="pres">
      <dgm:prSet presAssocID="{C6B86CE1-1DBE-4F3A-8011-7EC7B193EB26}" presName="sibTrans" presStyleCnt="0"/>
      <dgm:spPr/>
    </dgm:pt>
    <dgm:pt modelId="{0E48BF44-E3CA-45B7-A6D1-54AF870D3937}" type="pres">
      <dgm:prSet presAssocID="{18A46009-5DBF-47BD-86CA-28EE21F20CFE}" presName="text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F6021DA-0235-427D-8E8F-5CB96E31001D}" type="pres">
      <dgm:prSet presAssocID="{E6D45BF1-94E5-4319-99E4-581C6E6297A0}" presName="sibTrans" presStyleCnt="0"/>
      <dgm:spPr/>
    </dgm:pt>
    <dgm:pt modelId="{FC3C7610-A638-43FD-B014-650FC334B44D}" type="pres">
      <dgm:prSet presAssocID="{7DB36177-1C32-463D-8527-D07991342148}" presName="text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AB8A45D-FDB9-48A0-BE41-F7A6F3561445}" type="pres">
      <dgm:prSet presAssocID="{B57E5F1F-5AEC-48C5-ADD5-482993FCA5AF}" presName="sibTrans" presStyleCnt="0"/>
      <dgm:spPr/>
    </dgm:pt>
    <dgm:pt modelId="{FFE2A217-A5C1-42C6-9A5E-95CDE08C226E}" type="pres">
      <dgm:prSet presAssocID="{259671D2-1DC9-422B-A86D-A089275B26BD}" presName="text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95F506E-8AD2-4F3A-8F24-B7DC3379CB45}" type="pres">
      <dgm:prSet presAssocID="{A857A00F-4E41-4F36-921F-8E5F4281AAD6}" presName="sibTrans" presStyleCnt="0"/>
      <dgm:spPr/>
    </dgm:pt>
    <dgm:pt modelId="{5F398156-95D1-43EB-81F3-9749E87F3724}" type="pres">
      <dgm:prSet presAssocID="{3A820DCB-C9AF-4928-9F81-DAA0C16587D7}" presName="textNode" presStyleLbl="node1" presStyleIdx="5" presStyleCnt="6" custScaleX="133902" custScaleY="125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B54B613-F54F-4EE9-9A9A-EE478356FB65}" srcId="{EECC3E87-2D9A-47CA-90CF-399112EBBE4C}" destId="{18A46009-5DBF-47BD-86CA-28EE21F20CFE}" srcOrd="2" destOrd="0" parTransId="{E6F59509-93D6-4E1B-99E1-D7D62BA891AE}" sibTransId="{E6D45BF1-94E5-4319-99E4-581C6E6297A0}"/>
    <dgm:cxn modelId="{52D92E3B-FC6A-42E4-82E0-67B13EB18805}" type="presOf" srcId="{18A46009-5DBF-47BD-86CA-28EE21F20CFE}" destId="{0E48BF44-E3CA-45B7-A6D1-54AF870D3937}" srcOrd="0" destOrd="0" presId="urn:microsoft.com/office/officeart/2005/8/layout/hProcess9"/>
    <dgm:cxn modelId="{BD1DF1A8-B17C-402D-8140-7B9791BC7701}" srcId="{EECC3E87-2D9A-47CA-90CF-399112EBBE4C}" destId="{AD868A3F-EBFB-48B7-AC7C-235B8B1615E2}" srcOrd="0" destOrd="0" parTransId="{716440BA-7F69-434F-AAEF-585F4EFAF04E}" sibTransId="{9C559D8B-8DE3-4F30-996A-008A449A7130}"/>
    <dgm:cxn modelId="{B9F40ECB-2961-4C43-B57D-B8CF342EECE5}" srcId="{EECC3E87-2D9A-47CA-90CF-399112EBBE4C}" destId="{259671D2-1DC9-422B-A86D-A089275B26BD}" srcOrd="4" destOrd="0" parTransId="{7BFF82B9-726E-4EA4-A0E8-84FE9C9AE15E}" sibTransId="{A857A00F-4E41-4F36-921F-8E5F4281AAD6}"/>
    <dgm:cxn modelId="{1DA74136-D976-4966-AB42-62948AA03286}" type="presOf" srcId="{0BAEA770-6272-49DD-97A4-32B544FB4ACA}" destId="{0C7D8422-BB96-48A5-82FD-EBE308FA0F49}" srcOrd="0" destOrd="0" presId="urn:microsoft.com/office/officeart/2005/8/layout/hProcess9"/>
    <dgm:cxn modelId="{076C6C1E-0C84-48D5-A625-EA858E151FCF}" type="presOf" srcId="{3A820DCB-C9AF-4928-9F81-DAA0C16587D7}" destId="{5F398156-95D1-43EB-81F3-9749E87F3724}" srcOrd="0" destOrd="0" presId="urn:microsoft.com/office/officeart/2005/8/layout/hProcess9"/>
    <dgm:cxn modelId="{437FECD9-828D-4CDE-B23B-26E4CD65E415}" type="presOf" srcId="{259671D2-1DC9-422B-A86D-A089275B26BD}" destId="{FFE2A217-A5C1-42C6-9A5E-95CDE08C226E}" srcOrd="0" destOrd="0" presId="urn:microsoft.com/office/officeart/2005/8/layout/hProcess9"/>
    <dgm:cxn modelId="{E68C2789-0A0A-43AA-B915-985A8F9AA0EF}" type="presOf" srcId="{EECC3E87-2D9A-47CA-90CF-399112EBBE4C}" destId="{039DB049-9FE5-44F9-926A-F944EB7E5041}" srcOrd="0" destOrd="0" presId="urn:microsoft.com/office/officeart/2005/8/layout/hProcess9"/>
    <dgm:cxn modelId="{D862DC2A-E8F4-4BA7-A830-D77A50F77519}" type="presOf" srcId="{AD868A3F-EBFB-48B7-AC7C-235B8B1615E2}" destId="{8046B6C3-046D-42F5-914E-1BFE88FAD875}" srcOrd="0" destOrd="0" presId="urn:microsoft.com/office/officeart/2005/8/layout/hProcess9"/>
    <dgm:cxn modelId="{427961E0-1B7E-4D1D-98A4-EE90DDD507C3}" srcId="{EECC3E87-2D9A-47CA-90CF-399112EBBE4C}" destId="{3A820DCB-C9AF-4928-9F81-DAA0C16587D7}" srcOrd="5" destOrd="0" parTransId="{F1C2A922-4A22-4872-A058-BA302FB11F04}" sibTransId="{25904BF7-707C-44D2-9414-1CD5ACDB79A4}"/>
    <dgm:cxn modelId="{1069817E-5E75-4AD5-B833-F3D6F92EB7EB}" srcId="{EECC3E87-2D9A-47CA-90CF-399112EBBE4C}" destId="{0BAEA770-6272-49DD-97A4-32B544FB4ACA}" srcOrd="1" destOrd="0" parTransId="{125C0E19-6671-4B5F-AF50-2723B1FC5CD6}" sibTransId="{C6B86CE1-1DBE-4F3A-8011-7EC7B193EB26}"/>
    <dgm:cxn modelId="{9DC4C01F-2FD9-4B2C-B06A-4A1D81B61655}" type="presOf" srcId="{7DB36177-1C32-463D-8527-D07991342148}" destId="{FC3C7610-A638-43FD-B014-650FC334B44D}" srcOrd="0" destOrd="0" presId="urn:microsoft.com/office/officeart/2005/8/layout/hProcess9"/>
    <dgm:cxn modelId="{08E1B9DB-84F3-4617-AC49-382335D327FC}" srcId="{EECC3E87-2D9A-47CA-90CF-399112EBBE4C}" destId="{7DB36177-1C32-463D-8527-D07991342148}" srcOrd="3" destOrd="0" parTransId="{F4E2A324-921A-4637-850C-36046B24DCBE}" sibTransId="{B57E5F1F-5AEC-48C5-ADD5-482993FCA5AF}"/>
    <dgm:cxn modelId="{55D90999-F56E-4F49-AF98-2BCBE2494142}" type="presParOf" srcId="{039DB049-9FE5-44F9-926A-F944EB7E5041}" destId="{68AECF0B-E517-4EF6-9DFD-828792547F58}" srcOrd="0" destOrd="0" presId="urn:microsoft.com/office/officeart/2005/8/layout/hProcess9"/>
    <dgm:cxn modelId="{2EC0F9AA-D19C-4EAA-AF82-A401833BE78B}" type="presParOf" srcId="{039DB049-9FE5-44F9-926A-F944EB7E5041}" destId="{44CF4079-2301-4A23-858D-22B48FED1C45}" srcOrd="1" destOrd="0" presId="urn:microsoft.com/office/officeart/2005/8/layout/hProcess9"/>
    <dgm:cxn modelId="{6C297629-1A42-43A2-9486-3DBB04E4755B}" type="presParOf" srcId="{44CF4079-2301-4A23-858D-22B48FED1C45}" destId="{8046B6C3-046D-42F5-914E-1BFE88FAD875}" srcOrd="0" destOrd="0" presId="urn:microsoft.com/office/officeart/2005/8/layout/hProcess9"/>
    <dgm:cxn modelId="{64D1BF8F-FD9E-4C93-9B7D-E88A03C2E883}" type="presParOf" srcId="{44CF4079-2301-4A23-858D-22B48FED1C45}" destId="{193AB0B4-E084-4541-9F55-803FC0D44E1C}" srcOrd="1" destOrd="0" presId="urn:microsoft.com/office/officeart/2005/8/layout/hProcess9"/>
    <dgm:cxn modelId="{39E9044C-FF93-4F16-A5FA-E728C2E7D06F}" type="presParOf" srcId="{44CF4079-2301-4A23-858D-22B48FED1C45}" destId="{0C7D8422-BB96-48A5-82FD-EBE308FA0F49}" srcOrd="2" destOrd="0" presId="urn:microsoft.com/office/officeart/2005/8/layout/hProcess9"/>
    <dgm:cxn modelId="{1238CC4D-E5F4-43D5-87AB-272ED2291C85}" type="presParOf" srcId="{44CF4079-2301-4A23-858D-22B48FED1C45}" destId="{C2B83F6C-790B-4F92-8E47-C2E390152ECF}" srcOrd="3" destOrd="0" presId="urn:microsoft.com/office/officeart/2005/8/layout/hProcess9"/>
    <dgm:cxn modelId="{10BC612B-744A-4E91-891C-7C0A8141E51A}" type="presParOf" srcId="{44CF4079-2301-4A23-858D-22B48FED1C45}" destId="{0E48BF44-E3CA-45B7-A6D1-54AF870D3937}" srcOrd="4" destOrd="0" presId="urn:microsoft.com/office/officeart/2005/8/layout/hProcess9"/>
    <dgm:cxn modelId="{F3487D87-DFAB-424D-8A3B-B54E070C674A}" type="presParOf" srcId="{44CF4079-2301-4A23-858D-22B48FED1C45}" destId="{8F6021DA-0235-427D-8E8F-5CB96E31001D}" srcOrd="5" destOrd="0" presId="urn:microsoft.com/office/officeart/2005/8/layout/hProcess9"/>
    <dgm:cxn modelId="{F5B18BDD-F3A9-4010-AFAB-3BC41E9DA1DB}" type="presParOf" srcId="{44CF4079-2301-4A23-858D-22B48FED1C45}" destId="{FC3C7610-A638-43FD-B014-650FC334B44D}" srcOrd="6" destOrd="0" presId="urn:microsoft.com/office/officeart/2005/8/layout/hProcess9"/>
    <dgm:cxn modelId="{EC75B480-0D8E-47BD-8991-ECFEEDE347C2}" type="presParOf" srcId="{44CF4079-2301-4A23-858D-22B48FED1C45}" destId="{BAB8A45D-FDB9-48A0-BE41-F7A6F3561445}" srcOrd="7" destOrd="0" presId="urn:microsoft.com/office/officeart/2005/8/layout/hProcess9"/>
    <dgm:cxn modelId="{DA83C397-54A9-406E-9386-95EFC04A7159}" type="presParOf" srcId="{44CF4079-2301-4A23-858D-22B48FED1C45}" destId="{FFE2A217-A5C1-42C6-9A5E-95CDE08C226E}" srcOrd="8" destOrd="0" presId="urn:microsoft.com/office/officeart/2005/8/layout/hProcess9"/>
    <dgm:cxn modelId="{0176CED0-6B9D-4DFF-B380-A89D1F10C639}" type="presParOf" srcId="{44CF4079-2301-4A23-858D-22B48FED1C45}" destId="{C95F506E-8AD2-4F3A-8F24-B7DC3379CB45}" srcOrd="9" destOrd="0" presId="urn:microsoft.com/office/officeart/2005/8/layout/hProcess9"/>
    <dgm:cxn modelId="{8BB2257D-67A9-4C85-A8B2-A3C202151102}" type="presParOf" srcId="{44CF4079-2301-4A23-858D-22B48FED1C45}" destId="{5F398156-95D1-43EB-81F3-9749E87F372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ECF0B-E517-4EF6-9DFD-828792547F58}">
      <dsp:nvSpPr>
        <dsp:cNvPr id="0" name=""/>
        <dsp:cNvSpPr/>
      </dsp:nvSpPr>
      <dsp:spPr>
        <a:xfrm>
          <a:off x="0" y="0"/>
          <a:ext cx="9044844" cy="5015480"/>
        </a:xfrm>
        <a:prstGeom prst="rightArrow">
          <a:avLst/>
        </a:prstGeom>
        <a:solidFill>
          <a:srgbClr val="9B2D1F"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6B6C3-046D-42F5-914E-1BFE88FAD875}">
      <dsp:nvSpPr>
        <dsp:cNvPr id="0" name=""/>
        <dsp:cNvSpPr/>
      </dsp:nvSpPr>
      <dsp:spPr>
        <a:xfrm>
          <a:off x="3087" y="1504643"/>
          <a:ext cx="1506801" cy="2006192"/>
        </a:xfrm>
        <a:prstGeom prst="roundRect">
          <a:avLst/>
        </a:prstGeom>
        <a:solidFill>
          <a:srgbClr val="9B2D1F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обрабатываем информацию</a:t>
          </a:r>
          <a:endParaRPr lang="ru-RU" sz="1400" b="1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76643" y="1578199"/>
        <a:ext cx="1359689" cy="1859080"/>
      </dsp:txXfrm>
    </dsp:sp>
    <dsp:sp modelId="{0C7D8422-BB96-48A5-82FD-EBE308FA0F49}">
      <dsp:nvSpPr>
        <dsp:cNvPr id="0" name=""/>
        <dsp:cNvSpPr/>
      </dsp:nvSpPr>
      <dsp:spPr>
        <a:xfrm>
          <a:off x="1713264" y="1504643"/>
          <a:ext cx="1220259" cy="2006192"/>
        </a:xfrm>
        <a:prstGeom prst="roundRect">
          <a:avLst/>
        </a:prstGeom>
        <a:solidFill>
          <a:srgbClr val="9B2D1F">
            <a:hueOff val="381558"/>
            <a:satOff val="-8706"/>
            <a:lumOff val="3216"/>
            <a:alphaOff val="0"/>
          </a:srgb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развиваем мелкую моторику</a:t>
          </a:r>
        </a:p>
      </dsp:txBody>
      <dsp:txXfrm>
        <a:off x="1772832" y="1564211"/>
        <a:ext cx="1101123" cy="1887056"/>
      </dsp:txXfrm>
    </dsp:sp>
    <dsp:sp modelId="{0E48BF44-E3CA-45B7-A6D1-54AF870D3937}">
      <dsp:nvSpPr>
        <dsp:cNvPr id="0" name=""/>
        <dsp:cNvSpPr/>
      </dsp:nvSpPr>
      <dsp:spPr>
        <a:xfrm>
          <a:off x="3136901" y="1504643"/>
          <a:ext cx="1220259" cy="2006192"/>
        </a:xfrm>
        <a:prstGeom prst="roundRect">
          <a:avLst/>
        </a:prstGeom>
        <a:solidFill>
          <a:srgbClr val="9B2D1F">
            <a:hueOff val="763116"/>
            <a:satOff val="-17411"/>
            <a:lumOff val="6432"/>
            <a:alphaOff val="0"/>
          </a:srgb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развиваем мышление</a:t>
          </a:r>
          <a:endParaRPr lang="ru-RU" sz="1400" b="1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3196469" y="1564211"/>
        <a:ext cx="1101123" cy="1887056"/>
      </dsp:txXfrm>
    </dsp:sp>
    <dsp:sp modelId="{FC3C7610-A638-43FD-B014-650FC334B44D}">
      <dsp:nvSpPr>
        <dsp:cNvPr id="0" name=""/>
        <dsp:cNvSpPr/>
      </dsp:nvSpPr>
      <dsp:spPr>
        <a:xfrm>
          <a:off x="4560537" y="1504643"/>
          <a:ext cx="1220259" cy="2006192"/>
        </a:xfrm>
        <a:prstGeom prst="roundRect">
          <a:avLst/>
        </a:prstGeom>
        <a:solidFill>
          <a:srgbClr val="9B2D1F">
            <a:hueOff val="1144674"/>
            <a:satOff val="-26117"/>
            <a:lumOff val="9647"/>
            <a:alphaOff val="0"/>
          </a:srgb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развиваем память</a:t>
          </a:r>
          <a:endParaRPr lang="ru-RU" sz="1400" b="1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4620105" y="1564211"/>
        <a:ext cx="1101123" cy="1887056"/>
      </dsp:txXfrm>
    </dsp:sp>
    <dsp:sp modelId="{FFE2A217-A5C1-42C6-9A5E-95CDE08C226E}">
      <dsp:nvSpPr>
        <dsp:cNvPr id="0" name=""/>
        <dsp:cNvSpPr/>
      </dsp:nvSpPr>
      <dsp:spPr>
        <a:xfrm>
          <a:off x="5984173" y="1504643"/>
          <a:ext cx="1220259" cy="2006192"/>
        </a:xfrm>
        <a:prstGeom prst="roundRect">
          <a:avLst/>
        </a:prstGeom>
        <a:solidFill>
          <a:srgbClr val="9B2D1F">
            <a:hueOff val="1526231"/>
            <a:satOff val="-34822"/>
            <a:lumOff val="12863"/>
            <a:alphaOff val="0"/>
          </a:srgb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развиваем коммуникативные качества</a:t>
          </a:r>
        </a:p>
      </dsp:txBody>
      <dsp:txXfrm>
        <a:off x="6043741" y="1564211"/>
        <a:ext cx="1101123" cy="1887056"/>
      </dsp:txXfrm>
    </dsp:sp>
    <dsp:sp modelId="{5F398156-95D1-43EB-81F3-9749E87F3724}">
      <dsp:nvSpPr>
        <dsp:cNvPr id="0" name=""/>
        <dsp:cNvSpPr/>
      </dsp:nvSpPr>
      <dsp:spPr>
        <a:xfrm>
          <a:off x="7407809" y="1253869"/>
          <a:ext cx="1633952" cy="2507740"/>
        </a:xfrm>
        <a:prstGeom prst="roundRect">
          <a:avLst/>
        </a:prstGeom>
        <a:solidFill>
          <a:srgbClr val="9B2D1F">
            <a:hueOff val="1907789"/>
            <a:satOff val="-43528"/>
            <a:lumOff val="16079"/>
            <a:alphaOff val="0"/>
          </a:srgb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задействуем весь потенциал своего мозга</a:t>
          </a:r>
          <a:endParaRPr lang="ru-RU" sz="1400" b="1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7487572" y="1333632"/>
        <a:ext cx="1474426" cy="2348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70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64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69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4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512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29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045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7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6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34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8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97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0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0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42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8D98F5-3E95-4C1F-8A2B-E8D4DE945EB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AB3F02-90C1-412E-BE15-70C5213A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2229" y="1672828"/>
            <a:ext cx="7079563" cy="15155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метода интеллект-карт для развития </a:t>
            </a:r>
            <a:r>
              <a:rPr lang="ru-R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 </a:t>
            </a:r>
            <a:r>
              <a:rPr lang="ru-RU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в ДОУ и в семье</a:t>
            </a:r>
            <a:endParaRPr lang="ru-RU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113" y="426500"/>
            <a:ext cx="8034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b="1" dirty="0" smtClean="0"/>
              <a:t>МБОУ «Денисовская школа» структурное подразделение </a:t>
            </a:r>
          </a:p>
          <a:p>
            <a:pPr algn="just"/>
            <a:r>
              <a:rPr lang="ru-RU" sz="2000" b="1" dirty="0" smtClean="0"/>
              <a:t>детский сад «Ручеёк» Симферопольского района Республики Крым </a:t>
            </a:r>
            <a:endParaRPr lang="ru-RU" sz="2000" b="1" dirty="0"/>
          </a:p>
        </p:txBody>
      </p:sp>
      <p:sp>
        <p:nvSpPr>
          <p:cNvPr id="6" name="Подзаголовок 5"/>
          <p:cNvSpPr txBox="1">
            <a:spLocks noGrp="1"/>
          </p:cNvSpPr>
          <p:nvPr>
            <p:ph type="subTitle" idx="1"/>
          </p:nvPr>
        </p:nvSpPr>
        <p:spPr>
          <a:xfrm>
            <a:off x="6421309" y="3569464"/>
            <a:ext cx="3086758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Составили:</a:t>
            </a:r>
          </a:p>
          <a:p>
            <a:pPr algn="r"/>
            <a:r>
              <a:rPr lang="ru-RU" sz="1600" b="1" dirty="0" smtClean="0"/>
              <a:t>заместитель директора по ДО </a:t>
            </a:r>
          </a:p>
          <a:p>
            <a:pPr algn="r"/>
            <a:r>
              <a:rPr lang="ru-RU" sz="1600" b="1" dirty="0" smtClean="0"/>
              <a:t>Салиева Тамила </a:t>
            </a:r>
            <a:r>
              <a:rPr lang="ru-RU" sz="1600" b="1" dirty="0" err="1" smtClean="0"/>
              <a:t>Эрнесовна</a:t>
            </a:r>
            <a:endParaRPr lang="ru-RU" sz="1600" b="1" dirty="0" smtClean="0"/>
          </a:p>
          <a:p>
            <a:pPr algn="r"/>
            <a:r>
              <a:rPr lang="ru-RU" sz="1600" b="1" dirty="0" smtClean="0"/>
              <a:t>Воспитатель </a:t>
            </a:r>
          </a:p>
          <a:p>
            <a:pPr algn="r"/>
            <a:r>
              <a:rPr lang="ru-RU" sz="1600" b="1" dirty="0" smtClean="0"/>
              <a:t>Асанова Лейла </a:t>
            </a:r>
            <a:r>
              <a:rPr lang="ru-RU" sz="1600" b="1" dirty="0" err="1" smtClean="0"/>
              <a:t>Хасановна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3715" y="6412767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с</a:t>
            </a:r>
            <a:r>
              <a:rPr lang="ru-RU" sz="1400" b="1" dirty="0" smtClean="0"/>
              <a:t>. Денисовка, 2022г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1281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27" y="2284834"/>
            <a:ext cx="5188945" cy="3891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47" y="2313696"/>
            <a:ext cx="5156451" cy="3862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8153" y="566988"/>
            <a:ext cx="998311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Готовые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интеллект-карты в дальнейшем используются для составления по ней рассказа по изученной теме, и закрепления отдельных слов и выражений на крымскотатарском языке. То есть дети учатся последовательно излагать свои мысли, расширяется активный словарь.</a:t>
            </a:r>
          </a:p>
        </p:txBody>
      </p:sp>
    </p:spTree>
    <p:extLst>
      <p:ext uri="{BB962C8B-B14F-4D97-AF65-F5344CB8AC3E}">
        <p14:creationId xmlns:p14="http://schemas.microsoft.com/office/powerpoint/2010/main" val="54822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291" y="455482"/>
            <a:ext cx="9601196" cy="108903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Примеры интеллект-карт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9294" y="1413627"/>
            <a:ext cx="4718304" cy="576262"/>
          </a:xfrm>
        </p:spPr>
        <p:txBody>
          <a:bodyPr/>
          <a:lstStyle/>
          <a:p>
            <a:r>
              <a:rPr lang="ru-RU" sz="3600" b="1" dirty="0" smtClean="0"/>
              <a:t>Тема «Зима»</a:t>
            </a:r>
            <a:endParaRPr lang="ru-RU" sz="3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8" y="2089042"/>
            <a:ext cx="5264266" cy="411345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48391" y="1459854"/>
            <a:ext cx="4718304" cy="576262"/>
          </a:xfrm>
        </p:spPr>
        <p:txBody>
          <a:bodyPr/>
          <a:lstStyle/>
          <a:p>
            <a:r>
              <a:rPr lang="ru-RU" sz="3600" b="1" dirty="0" smtClean="0"/>
              <a:t>Тема «Части тела»</a:t>
            </a:r>
            <a:endParaRPr lang="ru-RU" sz="36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04" y="2089041"/>
            <a:ext cx="5484605" cy="4113453"/>
          </a:xfrm>
        </p:spPr>
      </p:pic>
    </p:spTree>
    <p:extLst>
      <p:ext uri="{BB962C8B-B14F-4D97-AF65-F5344CB8AC3E}">
        <p14:creationId xmlns:p14="http://schemas.microsoft.com/office/powerpoint/2010/main" val="85900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5192" y="605927"/>
            <a:ext cx="10429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Мастер-класс для родителей </a:t>
            </a:r>
          </a:p>
          <a:p>
            <a:pPr algn="ctr"/>
            <a:r>
              <a:rPr lang="ru-RU" sz="2800" b="1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«Метод интеллект-карт для развития мышления и речи у детей»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2" y="1905917"/>
            <a:ext cx="5119171" cy="4081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35" y="1905918"/>
            <a:ext cx="5442332" cy="408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6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231" y="605927"/>
            <a:ext cx="9533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Интеллект-карта по теме «Помидор»</a:t>
            </a:r>
            <a:endParaRPr lang="ru-RU" sz="4400" b="1" dirty="0">
              <a:ln w="3175" cmpd="sng">
                <a:noFill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0" y="1375368"/>
            <a:ext cx="6004418" cy="4503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1600" y="1071111"/>
            <a:ext cx="3833871" cy="5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7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2" y="1375368"/>
            <a:ext cx="4920841" cy="4877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12" y="1286685"/>
            <a:ext cx="3724850" cy="4966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93" y="605927"/>
            <a:ext cx="11178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Совместная домашняя работа с родителями</a:t>
            </a:r>
            <a:endParaRPr lang="ru-RU" sz="4400" b="1" dirty="0">
              <a:ln w="3175" cmpd="sng">
                <a:noFill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1610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9" y="2082188"/>
            <a:ext cx="5486399" cy="411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310" y="2082188"/>
            <a:ext cx="5401937" cy="411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16645" y="635638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400" b="1" dirty="0">
                <a:ln w="3175" cmpd="sng">
                  <a:noFill/>
                </a:ln>
                <a:solidFill>
                  <a:srgbClr val="C00000"/>
                </a:solidFill>
              </a:rPr>
              <a:t>Совместная домашняя работа с родителями</a:t>
            </a:r>
            <a:endParaRPr lang="ru-RU" sz="4400" b="1" dirty="0">
              <a:ln w="3175" cmpd="sng">
                <a:noFill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1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" y="2115239"/>
            <a:ext cx="5324818" cy="39936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98" y="672028"/>
            <a:ext cx="5574535" cy="4180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652" y="668689"/>
            <a:ext cx="54184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Интеллект-карта </a:t>
            </a:r>
          </a:p>
          <a:p>
            <a:pPr algn="ctr"/>
            <a:r>
              <a:rPr lang="ru-RU" sz="4400" b="1" dirty="0" smtClean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 теме «Моя семья»</a:t>
            </a:r>
            <a:endParaRPr lang="ru-RU" sz="4400" b="1" dirty="0">
              <a:ln w="3175" cmpd="sng">
                <a:noFill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8443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58" y="1704860"/>
            <a:ext cx="5945437" cy="44590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9981" y="437333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400" b="1" dirty="0">
                <a:ln w="3175" cmpd="sng">
                  <a:noFill/>
                </a:ln>
                <a:solidFill>
                  <a:srgbClr val="C00000"/>
                </a:solidFill>
              </a:rPr>
              <a:t>Интеллект-карта </a:t>
            </a:r>
          </a:p>
          <a:p>
            <a:pPr lvl="0" algn="ctr"/>
            <a:r>
              <a:rPr lang="ru-RU" sz="4400" b="1" dirty="0">
                <a:ln w="3175" cmpd="sng">
                  <a:noFill/>
                </a:ln>
                <a:solidFill>
                  <a:srgbClr val="C00000"/>
                </a:solidFill>
              </a:rPr>
              <a:t>по теме «Моя семья»</a:t>
            </a:r>
            <a:endParaRPr lang="ru-RU" sz="4400" b="1" dirty="0">
              <a:ln w="3175" cmpd="sng">
                <a:noFill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68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532" y="668689"/>
            <a:ext cx="3196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Планируем: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3532" y="1349415"/>
            <a:ext cx="816717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Провести аналогичный мастер-класс для желающих ознакомиться с методом интеллект-карт;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новом учебном году использовать интеллект – карту при составлении и защите детско-родительского проекта на определенную тему;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Изготовлять «семейные» или «командные» интеллект – карты, которые будут принимать участие в выставках или конкурсах на лучшую карту;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желанию детей, интеллект - карту можно передать в другую группу для аналогичного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176452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97" y="2378873"/>
            <a:ext cx="4736437" cy="3836514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7249099" y="467754"/>
            <a:ext cx="3866920" cy="242371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ln w="3175" cmpd="sng">
                  <a:noFill/>
                </a:ln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Спасибо за </a:t>
            </a:r>
            <a:r>
              <a:rPr lang="ru-RU" sz="3500" dirty="0">
                <a:ln w="3175" cmpd="sng">
                  <a:noFill/>
                </a:ln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внимание!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650812" y="638054"/>
            <a:ext cx="4450407" cy="217124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n w="3175" cmpd="sng">
                  <a:noFill/>
                </a:ln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Чокъ</a:t>
            </a:r>
            <a:r>
              <a:rPr lang="ru-RU" sz="4400" dirty="0" smtClean="0">
                <a:ln w="3175" cmpd="sng">
                  <a:noFill/>
                </a:ln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4400" dirty="0" err="1" smtClean="0">
                <a:ln w="3175" cmpd="sng">
                  <a:noFill/>
                </a:ln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сагъ</a:t>
            </a:r>
            <a:r>
              <a:rPr lang="ru-RU" sz="4400" dirty="0" smtClean="0">
                <a:ln w="3175" cmpd="sng">
                  <a:noFill/>
                </a:ln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4400" dirty="0" err="1" smtClean="0">
                <a:ln w="3175" cmpd="sng">
                  <a:noFill/>
                </a:ln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олунъыз</a:t>
            </a:r>
            <a:r>
              <a:rPr lang="ru-RU" sz="4400" dirty="0" smtClean="0">
                <a:ln w="3175" cmpd="sng">
                  <a:noFill/>
                </a:ln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!</a:t>
            </a:r>
            <a:endParaRPr lang="ru-RU" sz="4400" dirty="0">
              <a:ln w="3175" cmpd="sng">
                <a:noFill/>
              </a:ln>
              <a:solidFill>
                <a:srgbClr val="C000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69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7450" y="691553"/>
            <a:ext cx="64338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2400" dirty="0"/>
              <a:t>В </a:t>
            </a:r>
            <a:r>
              <a:rPr lang="ru-RU" sz="2400" dirty="0" smtClean="0"/>
              <a:t>группе «Ягодка» </a:t>
            </a:r>
            <a:r>
              <a:rPr lang="ru-RU" sz="2400" dirty="0"/>
              <a:t>образовательный процесс происходит на государственном языке – русском. Но течении дня детей знакомят с новыми крымско-татарскими словами (в режимных моментах, на бытовом уровне – утреннее приветствие на двух языках, при приеме пищи – пожелание приятного аппетита, элементарные слова – ложка, кружка, тарелка; отдельных занятий по крымско-татарскому не предполагается, но в основных занятиях вводятся отдельные новые слова). </a:t>
            </a:r>
          </a:p>
          <a:p>
            <a:pPr algn="just"/>
            <a:r>
              <a:rPr lang="ru-RU" sz="2400" dirty="0"/>
              <a:t>     Таким образом происходит формирование элементарных навыков общения на крымскотатарском языке у детей дошкольного возраста.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53" y="691553"/>
            <a:ext cx="3944039" cy="2958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482" y="2928651"/>
            <a:ext cx="2467779" cy="32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1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5" y="638977"/>
            <a:ext cx="5493746" cy="4660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33" y="3181119"/>
            <a:ext cx="5029199" cy="30379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97" y="2412694"/>
            <a:ext cx="2854745" cy="38063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08006" y="638977"/>
            <a:ext cx="5425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Усвоение </a:t>
            </a:r>
            <a:r>
              <a:rPr lang="ru-RU" sz="2400" dirty="0"/>
              <a:t>двух языков требует </a:t>
            </a:r>
            <a:r>
              <a:rPr lang="ru-RU" sz="2400" dirty="0" smtClean="0"/>
              <a:t>большего </a:t>
            </a:r>
            <a:r>
              <a:rPr lang="ru-RU" sz="2400" dirty="0"/>
              <a:t>объема вербальной памяти. Обратила внимание, что ребята испытывают трудности. Я задумалась, как можно помочь  моим детям усвоить новую информацию, прочно закрепить материал в памяти.</a:t>
            </a:r>
          </a:p>
        </p:txBody>
      </p:sp>
    </p:spTree>
    <p:extLst>
      <p:ext uri="{BB962C8B-B14F-4D97-AF65-F5344CB8AC3E}">
        <p14:creationId xmlns:p14="http://schemas.microsoft.com/office/powerpoint/2010/main" val="194806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Интеллект-карта </a:t>
            </a:r>
            <a:r>
              <a:rPr lang="ru-RU" sz="2800" dirty="0"/>
              <a:t>- это уникальный и простой метод запоминания информации с помощью которого развиваются речевые особенности </a:t>
            </a:r>
            <a:r>
              <a:rPr lang="ru-RU" sz="2800" dirty="0" smtClean="0"/>
              <a:t>детей и активизируется </a:t>
            </a:r>
            <a:r>
              <a:rPr lang="ru-RU" sz="2800" dirty="0"/>
              <a:t>мышление.</a:t>
            </a:r>
          </a:p>
        </p:txBody>
      </p:sp>
      <p:pic>
        <p:nvPicPr>
          <p:cNvPr id="5" name="Picture 3" descr="C:\Users\Наташа\Desktop\ментальные карты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338" y="2568480"/>
            <a:ext cx="4114163" cy="3317875"/>
          </a:xfrm>
          <a:prstGeom prst="rect">
            <a:avLst/>
          </a:prstGeom>
          <a:noFill/>
        </p:spPr>
      </p:pic>
      <p:pic>
        <p:nvPicPr>
          <p:cNvPr id="6" name="Picture 2" descr="C:\Users\Наташа\Desktop\ментальные карты\kartadety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4025" y="2490405"/>
            <a:ext cx="4770303" cy="3577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91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4906" y="987430"/>
            <a:ext cx="92211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Этот метод был предложен и разработан английским психологом </a:t>
            </a:r>
            <a:r>
              <a:rPr lang="ru-RU" sz="2400" b="1" dirty="0"/>
              <a:t>Тони </a:t>
            </a:r>
            <a:r>
              <a:rPr lang="ru-RU" sz="2400" b="1" dirty="0" err="1"/>
              <a:t>Бьюзеном</a:t>
            </a:r>
            <a:r>
              <a:rPr lang="ru-RU" sz="2400" dirty="0"/>
              <a:t>, который изучал особенности восприятия информации человеческим мозгом. </a:t>
            </a: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Человеческому </a:t>
            </a:r>
            <a:r>
              <a:rPr lang="ru-RU" sz="2400" dirty="0"/>
              <a:t>мозгу трудно воспринимать информацию в виде текстов и таблиц. Нам намного проще воспринимать информацию, которая основана на ассоциациях, задействует иерархическое мышление, дополнена цветом и картинками в соответствии с ассоциациями, то есть визуальными образами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А мы с вами все знаем, что в дошкольном возрасте преобладает наглядно-образное мышление, поэтому </a:t>
            </a:r>
            <a:r>
              <a:rPr lang="ru-RU" sz="2400" dirty="0" err="1"/>
              <a:t>к.п.н</a:t>
            </a:r>
            <a:r>
              <a:rPr lang="ru-RU" sz="2400" dirty="0"/>
              <a:t>. В.М. Акименко и предложила использовать этот метод для развития мышления и связной речи у детей уже в дошкольном возрасте.</a:t>
            </a:r>
          </a:p>
        </p:txBody>
      </p:sp>
    </p:spTree>
    <p:extLst>
      <p:ext uri="{BB962C8B-B14F-4D97-AF65-F5344CB8AC3E}">
        <p14:creationId xmlns:p14="http://schemas.microsoft.com/office/powerpoint/2010/main" val="257918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423" y="1004166"/>
            <a:ext cx="8289273" cy="1303867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В процессе работы 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с интеллект-картами: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3547" y="2897436"/>
            <a:ext cx="9233050" cy="297843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674563" y="1556792"/>
          <a:ext cx="9044849" cy="501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048" y="464339"/>
            <a:ext cx="9601196" cy="13038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Правила создания интеллект-карт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4385" y="1400162"/>
            <a:ext cx="9601196" cy="331893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Горизонтальное расположение листа бумаги</a:t>
            </a:r>
          </a:p>
          <a:p>
            <a:pPr lvl="0"/>
            <a:r>
              <a:rPr lang="ru-RU" dirty="0"/>
              <a:t>В центр помещается центральная тема, идея</a:t>
            </a:r>
          </a:p>
          <a:p>
            <a:pPr lvl="0"/>
            <a:r>
              <a:rPr lang="ru-RU" dirty="0"/>
              <a:t>Используются цветные карандаши, фломастеры</a:t>
            </a:r>
          </a:p>
          <a:p>
            <a:pPr lvl="0"/>
            <a:r>
              <a:rPr lang="ru-RU" dirty="0"/>
              <a:t>Для каждого ключевого слова проводятся расходящиеся от центра ответвления (в любом направлении)</a:t>
            </a:r>
          </a:p>
          <a:p>
            <a:pPr lvl="0"/>
            <a:r>
              <a:rPr lang="ru-RU" dirty="0"/>
              <a:t>Над каждой линией – ветвью пишется одно ключевое </a:t>
            </a:r>
            <a:r>
              <a:rPr lang="ru-RU" dirty="0" smtClean="0"/>
              <a:t>слово (на русском и крымскотатарском языках)</a:t>
            </a:r>
            <a:endParaRPr lang="ru-RU" dirty="0"/>
          </a:p>
          <a:p>
            <a:pPr lvl="0"/>
            <a:r>
              <a:rPr lang="ru-RU" dirty="0"/>
              <a:t>Писать надо разборчиво, печатными буквами.</a:t>
            </a:r>
          </a:p>
          <a:p>
            <a:pPr lvl="0"/>
            <a:r>
              <a:rPr lang="ru-RU" dirty="0"/>
              <a:t>Для лучшего запоминания и усвоения желательно использовать рисунки, картинки, ассоциации о каждом слове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47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472849" y="3010357"/>
            <a:ext cx="2952520" cy="123388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Центральная </a:t>
            </a:r>
            <a:r>
              <a:rPr lang="ru-RU" sz="3200" dirty="0" smtClean="0">
                <a:solidFill>
                  <a:srgbClr val="C00000"/>
                </a:solidFill>
              </a:rPr>
              <a:t>тема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93117" y="934596"/>
            <a:ext cx="2711984" cy="12247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Горизонтальное расположение листа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50555" y="1803093"/>
            <a:ext cx="2711984" cy="12247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Цветные карандаши, фломастеры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60865" y="4244246"/>
            <a:ext cx="2711984" cy="12247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Печатные буквы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855947" y="2069334"/>
            <a:ext cx="2711984" cy="12247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Ответвления от центра для каждого слова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425369" y="4244246"/>
            <a:ext cx="2711984" cy="12247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Рисунки, картинки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7305101" y="3027802"/>
            <a:ext cx="550846" cy="266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05101" y="3977089"/>
            <a:ext cx="430578" cy="363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162539" y="4043190"/>
            <a:ext cx="430578" cy="330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102405" y="2681688"/>
            <a:ext cx="680754" cy="479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949109" y="2280492"/>
            <a:ext cx="0" cy="640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21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03344" y="540146"/>
            <a:ext cx="5343181" cy="622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FF0000"/>
                </a:solidFill>
              </a:rPr>
              <a:t>Совместное составление </a:t>
            </a:r>
            <a:r>
              <a:rPr lang="ru-RU" sz="2400" b="1" dirty="0">
                <a:solidFill>
                  <a:srgbClr val="FF0000"/>
                </a:solidFill>
              </a:rPr>
              <a:t>с детьми </a:t>
            </a:r>
            <a:r>
              <a:rPr lang="ru-RU" sz="2400" b="1" dirty="0">
                <a:solidFill>
                  <a:srgbClr val="FF0000"/>
                </a:solidFill>
              </a:rPr>
              <a:t>интеллект-карт </a:t>
            </a:r>
            <a:r>
              <a:rPr lang="ru-RU" sz="2400" b="1" dirty="0">
                <a:solidFill>
                  <a:srgbClr val="FF0000"/>
                </a:solidFill>
              </a:rPr>
              <a:t>по таким изученным темам, как «Зима» и «Части тела</a:t>
            </a:r>
            <a:r>
              <a:rPr lang="ru-RU" sz="2400" b="1" dirty="0">
                <a:solidFill>
                  <a:srgbClr val="FF0000"/>
                </a:solidFill>
              </a:rPr>
              <a:t>».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Составление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данных карт происходит в конце изучения определенной темы. Таким образом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процессе её составления, дети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структурируют полученную информацию, творчески обрабатывают её, что способствует лучшему запоминанию и в целом развитию мышления, осмысления окружающего мира.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34" y="366309"/>
            <a:ext cx="4486310" cy="3183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63" y="3054425"/>
            <a:ext cx="4467958" cy="30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4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453</TotalTime>
  <Words>573</Words>
  <Application>Microsoft Office PowerPoint</Application>
  <PresentationFormat>Широкоэкранный</PresentationFormat>
  <Paragraphs>61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Bookman Old Style</vt:lpstr>
      <vt:lpstr>Calibri</vt:lpstr>
      <vt:lpstr>Cambria</vt:lpstr>
      <vt:lpstr>Garamond</vt:lpstr>
      <vt:lpstr>Times New Roman</vt:lpstr>
      <vt:lpstr>Натуральные материалы</vt:lpstr>
      <vt:lpstr>  Использование метода интеллект-карт для развития речи детей в ДОУ и в семье</vt:lpstr>
      <vt:lpstr>Презентация PowerPoint</vt:lpstr>
      <vt:lpstr>Презентация PowerPoint</vt:lpstr>
      <vt:lpstr>Интеллект-карта - это уникальный и простой метод запоминания информации с помощью которого развиваются речевые особенности детей и активизируется мышление.</vt:lpstr>
      <vt:lpstr>Презентация PowerPoint</vt:lpstr>
      <vt:lpstr>В процессе работы  с интеллект-картами:</vt:lpstr>
      <vt:lpstr>Правила создания интеллект-карт:</vt:lpstr>
      <vt:lpstr>Презентация PowerPoint</vt:lpstr>
      <vt:lpstr>Презентация PowerPoint</vt:lpstr>
      <vt:lpstr>Презентация PowerPoint</vt:lpstr>
      <vt:lpstr>Примеры интеллект-карт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2022-03-03T09:12:24Z</dcterms:created>
  <dcterms:modified xsi:type="dcterms:W3CDTF">2022-04-26T06:38:56Z</dcterms:modified>
</cp:coreProperties>
</file>