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Nunito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948">
          <p15:clr>
            <a:srgbClr val="A4A3A4"/>
          </p15:clr>
        </p15:guide>
        <p15:guide id="2" pos="5478">
          <p15:clr>
            <a:srgbClr val="A4A3A4"/>
          </p15:clr>
        </p15:guide>
        <p15:guide id="3" pos="283">
          <p15:clr>
            <a:srgbClr val="9AA0A6"/>
          </p15:clr>
        </p15:guide>
        <p15:guide id="4" orient="horz" pos="227">
          <p15:clr>
            <a:srgbClr val="9AA0A6"/>
          </p15:clr>
        </p15:guide>
        <p15:guide id="5" pos="306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948" orient="horz"/>
        <p:guide pos="5478"/>
        <p:guide pos="283"/>
        <p:guide pos="227" orient="horz"/>
        <p:guide pos="306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Nunito-bold.fntdata"/><Relationship Id="rId12" Type="http://schemas.openxmlformats.org/officeDocument/2006/relationships/slide" Target="slides/slide7.xml"/><Relationship Id="rId34" Type="http://schemas.openxmlformats.org/officeDocument/2006/relationships/font" Target="fonts/Nunito-regular.fntdata"/><Relationship Id="rId15" Type="http://schemas.openxmlformats.org/officeDocument/2006/relationships/slide" Target="slides/slide10.xml"/><Relationship Id="rId37" Type="http://schemas.openxmlformats.org/officeDocument/2006/relationships/font" Target="fonts/Nunito-boldItalic.fntdata"/><Relationship Id="rId14" Type="http://schemas.openxmlformats.org/officeDocument/2006/relationships/slide" Target="slides/slide9.xml"/><Relationship Id="rId36" Type="http://schemas.openxmlformats.org/officeDocument/2006/relationships/font" Target="fonts/Nunito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a930da00c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fa930da00c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a930da00c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fa930da00c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a930da00c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fa930da00c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fa930da00c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fa930da00c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2fdfc89b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02fdfc89b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02fdfc89b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02fdfc89b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a930da00c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fa930da00c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fa930da00c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fa930da00c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fa930da00c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fa930da00c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fa930da00c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fa930da00c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e2f543635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e2f543635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fa930da00c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fa930da00c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fa930da00c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fa930da00c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02fdfc89b9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02fdfc89b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02fdfc89b9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02fdfc89b9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02fdfc89b9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02fdfc89b9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02fdfc89b9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02fdfc89b9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02fdfc89b9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02fdfc89b9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02fdfc89b9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02fdfc89b9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02fdfc89b9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02fdfc89b9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fa930da00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fa930da00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a930da00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a930da00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a930da00c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fa930da00c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a930da00c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fa930da00c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a930da00c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a930da00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a930da00c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a930da00c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a930da00c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a930da00c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lk.youngreaders.ru/" TargetMode="External"/><Relationship Id="rId4" Type="http://schemas.openxmlformats.org/officeDocument/2006/relationships/hyperlink" Target="https://youngreaders.ru/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1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hyperlink" Target="mailto:pochta@youngreaders.ru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youngreaders.ru/wp-content/themes/flow/files/literature.pdf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youngreaders.ru/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50000" y="2832900"/>
            <a:ext cx="74382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Инструкция участникам</a:t>
            </a:r>
            <a:endParaRPr b="1" sz="36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конкурса «Живая классика»‎</a:t>
            </a:r>
            <a:endParaRPr b="1" sz="36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сезон 2022-2023 гг.</a:t>
            </a:r>
            <a:endParaRPr b="1" sz="36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5" name="Google Shape;55;p13"/>
          <p:cNvSpPr/>
          <p:nvPr/>
        </p:nvSpPr>
        <p:spPr>
          <a:xfrm rot="5400000">
            <a:off x="1104750" y="2002650"/>
            <a:ext cx="99300" cy="140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4619" y="360000"/>
            <a:ext cx="1791476" cy="1209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/>
        </p:nvSpPr>
        <p:spPr>
          <a:xfrm>
            <a:off x="450000" y="360000"/>
            <a:ext cx="82461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участвуете в конкурсе в первый раз, вам нужно пройти регистрацию: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2" name="Google Shape;132;p22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FFAD47"/>
              </a:gs>
              <a:gs pos="100000">
                <a:srgbClr val="FF4191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450000" y="1283400"/>
            <a:ext cx="4410000" cy="3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Найдите ваше учебное заведение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кликните на кнопку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«Введите адрес организации»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последовательно выберите из выпадающих списков ваш регион, район региона и населенный пункт 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после ввода региона, района и города выберите школу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rgbClr val="C9DAF8"/>
                </a:highlight>
                <a:latin typeface="Nunito"/>
                <a:ea typeface="Nunito"/>
                <a:cs typeface="Nunito"/>
                <a:sym typeface="Nunito"/>
              </a:rPr>
              <a:t>ВАЖНО: все значения нужно выбирать из выпадающего списка!</a:t>
            </a:r>
            <a:endParaRPr sz="1600">
              <a:solidFill>
                <a:schemeClr val="dk1"/>
              </a:solidFill>
              <a:highlight>
                <a:srgbClr val="C9DAF8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9800" y="1085925"/>
            <a:ext cx="3979202" cy="3508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/>
        </p:nvSpPr>
        <p:spPr>
          <a:xfrm>
            <a:off x="450000" y="360000"/>
            <a:ext cx="82461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участвуете в конкурсе в первый раз, вам нужно пройти регистрацию: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0" name="Google Shape;140;p23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FFAD47"/>
              </a:gs>
              <a:gs pos="100000">
                <a:srgbClr val="FF4191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1" name="Google Shape;141;p23"/>
          <p:cNvSpPr txBox="1"/>
          <p:nvPr/>
        </p:nvSpPr>
        <p:spPr>
          <a:xfrm>
            <a:off x="450000" y="1464325"/>
            <a:ext cx="4410000" cy="24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не нашли свою школу в выпавшем списке, вы можете ее добавить самостоятельно.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Мы проверим ваш запрос и отправим письмо о том, что школа добавлена.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Обязательно укажите полное название учреждения.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6100" y="1573713"/>
            <a:ext cx="3979200" cy="2219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/>
        </p:nvSpPr>
        <p:spPr>
          <a:xfrm>
            <a:off x="450000" y="360000"/>
            <a:ext cx="82461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участвуете в конкурсе в первый раз, вам нужно пройти регистрацию: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8" name="Google Shape;148;p24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FFAD47"/>
              </a:gs>
              <a:gs pos="100000">
                <a:srgbClr val="FF4191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450000" y="1283400"/>
            <a:ext cx="44100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Адрес, в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ыбранной вами школы должен появиться в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соответствующем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поле.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Далее  введите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«класс» и «литеру». При необходимости, поставьте галочку в поле «В моей школе один класс», тогда вам не нужно будет вводить литеру.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0000" y="1283400"/>
            <a:ext cx="3836100" cy="2084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/>
        </p:nvSpPr>
        <p:spPr>
          <a:xfrm>
            <a:off x="450000" y="360000"/>
            <a:ext cx="82461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участвуете в конкурсе в первый раз, вам нужно пройти регистрацию: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6" name="Google Shape;156;p25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FFAD47"/>
              </a:gs>
              <a:gs pos="100000">
                <a:srgbClr val="FF4191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7" name="Google Shape;157;p25"/>
          <p:cNvSpPr txBox="1"/>
          <p:nvPr/>
        </p:nvSpPr>
        <p:spPr>
          <a:xfrm>
            <a:off x="450000" y="1283400"/>
            <a:ext cx="4410000" cy="33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Введите номер вашего телефона.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Обратите внимание, что номер необходимо вводить без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«8» и «+7».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Введите автора и название произведения, которое вы будете читать в рамках конкурса.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Автора и произведение необходимо выбрать из выпадающего списка!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8" name="Google Shape;1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0000" y="1283400"/>
            <a:ext cx="3836101" cy="332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/>
        </p:nvSpPr>
        <p:spPr>
          <a:xfrm>
            <a:off x="450000" y="360000"/>
            <a:ext cx="82461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участвуете в конкурсе в первый раз, вам нужно пройти регистрацию: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4" name="Google Shape;164;p26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FFAD47"/>
              </a:gs>
              <a:gs pos="100000">
                <a:srgbClr val="FF4191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5" name="Google Shape;165;p26"/>
          <p:cNvSpPr txBox="1"/>
          <p:nvPr/>
        </p:nvSpPr>
        <p:spPr>
          <a:xfrm>
            <a:off x="450000" y="1283400"/>
            <a:ext cx="44100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Вашего произведения нет в списке, добавьте его с помощью формы добавления нового произведения.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66" name="Google Shape;16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001" y="2395150"/>
            <a:ext cx="3836100" cy="2284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0000" y="1140300"/>
            <a:ext cx="3836100" cy="2540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/>
        </p:nvSpPr>
        <p:spPr>
          <a:xfrm>
            <a:off x="450000" y="360000"/>
            <a:ext cx="82461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участвуете в конкурсе в первый раз, вам нужно пройти регистрацию: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3" name="Google Shape;173;p27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FFAD47"/>
              </a:gs>
              <a:gs pos="100000">
                <a:srgbClr val="FF4191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4" name="Google Shape;174;p27"/>
          <p:cNvSpPr txBox="1"/>
          <p:nvPr/>
        </p:nvSpPr>
        <p:spPr>
          <a:xfrm>
            <a:off x="450000" y="1588200"/>
            <a:ext cx="44100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Поставьте галочку в поле согласия на обработку персональных данных и нажмите «Участвовать в конкурсе».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75" name="Google Shape;17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0000" y="1445100"/>
            <a:ext cx="3836099" cy="1857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/>
        </p:nvSpPr>
        <p:spPr>
          <a:xfrm>
            <a:off x="450000" y="360000"/>
            <a:ext cx="82461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участвуете в конкурсе в первый раз, вам нужно пройти регистрацию: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1" name="Google Shape;181;p28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FFAD47"/>
              </a:gs>
              <a:gs pos="100000">
                <a:srgbClr val="FF4191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2" name="Google Shape;182;p28"/>
          <p:cNvSpPr txBox="1"/>
          <p:nvPr/>
        </p:nvSpPr>
        <p:spPr>
          <a:xfrm>
            <a:off x="450000" y="1283400"/>
            <a:ext cx="4410000" cy="25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всё сделали правильно, вы окажетесь на финальной странице регистрации.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Нажмите кнопку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«Перейти в личный кабинет».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83" name="Google Shape;18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3050" y="981600"/>
            <a:ext cx="3313058" cy="369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/>
        </p:nvSpPr>
        <p:spPr>
          <a:xfrm>
            <a:off x="450000" y="360000"/>
            <a:ext cx="82461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Работа с личным кабинетом.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Боковое меню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9" name="Google Shape;189;p29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FFAD47"/>
              </a:gs>
              <a:gs pos="100000">
                <a:srgbClr val="FF4191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0" name="Google Shape;190;p29"/>
          <p:cNvSpPr txBox="1"/>
          <p:nvPr/>
        </p:nvSpPr>
        <p:spPr>
          <a:xfrm>
            <a:off x="450000" y="1283400"/>
            <a:ext cx="4410000" cy="22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С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права вы видите следующие разделы личного кабинета: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 Лента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 Профиль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 Страница этапа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Этапы конкурса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 Магазин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91" name="Google Shape;19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0000" y="1085650"/>
            <a:ext cx="2691300" cy="359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/>
        </p:nvSpPr>
        <p:spPr>
          <a:xfrm>
            <a:off x="450000" y="360000"/>
            <a:ext cx="82461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Работа с личным кабинетом.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Профиль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7" name="Google Shape;197;p30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FFAD47"/>
              </a:gs>
              <a:gs pos="100000">
                <a:srgbClr val="FF4191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8" name="Google Shape;198;p30"/>
          <p:cNvSpPr txBox="1"/>
          <p:nvPr/>
        </p:nvSpPr>
        <p:spPr>
          <a:xfrm>
            <a:off x="450000" y="1283400"/>
            <a:ext cx="44100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Сначала вам необходимо заполнить раздел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«Профиль» (или проверить его актуальность).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Поля «ФИО», «Email», «Телефон» и «Дата рождения» будут заполнены автоматически.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При желании, вы можете сменить пароль на удобный вам.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Проверьте правильность данных  и после внесения всех изменений, нажмите на кнопку «Сохранить».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99" name="Google Shape;19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0125" y="1142700"/>
            <a:ext cx="3355963" cy="35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/>
          <p:nvPr/>
        </p:nvSpPr>
        <p:spPr>
          <a:xfrm>
            <a:off x="450000" y="360000"/>
            <a:ext cx="82461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Работа с личным кабинетом.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Профиль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5" name="Google Shape;205;p31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FFAD47"/>
              </a:gs>
              <a:gs pos="100000">
                <a:srgbClr val="FF4191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6" name="Google Shape;206;p31"/>
          <p:cNvSpPr txBox="1"/>
          <p:nvPr/>
        </p:nvSpPr>
        <p:spPr>
          <a:xfrm>
            <a:off x="450000" y="1283400"/>
            <a:ext cx="4410000" cy="2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Ещё раз проверьте правильность заполнения полей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«Адрес школы» и «Выбранное произведение».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Дополнительно внесите информацию о родителях и нажмите на кнопку «Сохранить».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07" name="Google Shape;20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6900" y="1294200"/>
            <a:ext cx="3979201" cy="2725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450000" y="360000"/>
            <a:ext cx="82461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уже принимали участие в конкурсе и были зарегистрированы на сайте ранее, то заново проходить регистрацию не нужно.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FFAD47"/>
              </a:gs>
              <a:gs pos="100000">
                <a:srgbClr val="FF4191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50000" y="1283400"/>
            <a:ext cx="4410000" cy="27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Зайдите в ваш личный кабинет: 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Nunito"/>
              <a:buChar char="●"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по прямой ссылке: </a:t>
            </a:r>
            <a:r>
              <a:rPr lang="ru" sz="16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lk.youngreaders.ru/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●"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на сайте </a:t>
            </a:r>
            <a:r>
              <a:rPr lang="ru" sz="1600" u="sng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youngreaders.ru/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нажмите кнопку «Войти» в правом верхнем углу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Nunito"/>
              <a:buChar char="●"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введите логин и пароль.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1961" y="1283400"/>
            <a:ext cx="2904134" cy="339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6">
            <a:alphaModFix/>
          </a:blip>
          <a:srcRect b="0" l="25063" r="4255" t="0"/>
          <a:stretch/>
        </p:blipFill>
        <p:spPr>
          <a:xfrm>
            <a:off x="450000" y="2742675"/>
            <a:ext cx="4409999" cy="835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/>
        </p:nvSpPr>
        <p:spPr>
          <a:xfrm>
            <a:off x="450000" y="360000"/>
            <a:ext cx="82461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Работа с личным кабинетом.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Страница этапа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3" name="Google Shape;213;p32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FFAD47"/>
              </a:gs>
              <a:gs pos="100000">
                <a:srgbClr val="FF4191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4" name="Google Shape;214;p32"/>
          <p:cNvSpPr txBox="1"/>
          <p:nvPr/>
        </p:nvSpPr>
        <p:spPr>
          <a:xfrm>
            <a:off x="450000" y="1283400"/>
            <a:ext cx="82461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Информация об этапах конкурса появится у вас после того, как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её добавит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ваш куратор.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не видите расписания ваших этапов: проверьте правильность введения адреса школы и уточните информацию у вашего куратора. 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15" name="Google Shape;21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725" y="2426825"/>
            <a:ext cx="7841879" cy="25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/>
          <p:nvPr/>
        </p:nvSpPr>
        <p:spPr>
          <a:xfrm>
            <a:off x="450000" y="360000"/>
            <a:ext cx="824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Ответы на часто возникающие вопросы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1" name="Google Shape;221;p33"/>
          <p:cNvSpPr/>
          <p:nvPr/>
        </p:nvSpPr>
        <p:spPr>
          <a:xfrm>
            <a:off x="350700" y="360000"/>
            <a:ext cx="99300" cy="461700"/>
          </a:xfrm>
          <a:prstGeom prst="rect">
            <a:avLst/>
          </a:prstGeom>
          <a:gradFill>
            <a:gsLst>
              <a:gs pos="0">
                <a:srgbClr val="FFAD47"/>
              </a:gs>
              <a:gs pos="100000">
                <a:srgbClr val="FF4191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2" name="Google Shape;222;p33"/>
          <p:cNvSpPr txBox="1"/>
          <p:nvPr/>
        </p:nvSpPr>
        <p:spPr>
          <a:xfrm>
            <a:off x="450000" y="821700"/>
            <a:ext cx="82461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rgbClr val="C9DAF8"/>
                </a:highlight>
                <a:latin typeface="Nunito"/>
                <a:ea typeface="Nunito"/>
                <a:cs typeface="Nunito"/>
                <a:sym typeface="Nunito"/>
              </a:rPr>
              <a:t>Кто может принять участие?</a:t>
            </a:r>
            <a:endParaRPr sz="1600">
              <a:solidFill>
                <a:schemeClr val="dk1"/>
              </a:solidFill>
              <a:highlight>
                <a:srgbClr val="C9DAF8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Школьники 5-11 классов, но не старше 17 лет на момент проведения отборочных туров всероссийского этапа конкурса (весна 2023 года).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3" name="Google Shape;223;p33"/>
          <p:cNvSpPr txBox="1"/>
          <p:nvPr/>
        </p:nvSpPr>
        <p:spPr>
          <a:xfrm>
            <a:off x="450000" y="2339825"/>
            <a:ext cx="82461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rgbClr val="C9DAF8"/>
                </a:highlight>
                <a:latin typeface="Nunito"/>
                <a:ea typeface="Nunito"/>
                <a:cs typeface="Nunito"/>
                <a:sym typeface="Nunito"/>
              </a:rPr>
              <a:t>А студенты колледжей и техникумов могут участвовать?</a:t>
            </a:r>
            <a:endParaRPr sz="1600">
              <a:solidFill>
                <a:schemeClr val="dk1"/>
              </a:solidFill>
              <a:highlight>
                <a:srgbClr val="C9DAF8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Не могут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4" name="Google Shape;224;p33"/>
          <p:cNvSpPr txBox="1"/>
          <p:nvPr/>
        </p:nvSpPr>
        <p:spPr>
          <a:xfrm>
            <a:off x="450000" y="3682500"/>
            <a:ext cx="82461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rgbClr val="C9DAF8"/>
                </a:highlight>
                <a:latin typeface="Nunito"/>
                <a:ea typeface="Nunito"/>
                <a:cs typeface="Nunito"/>
                <a:sym typeface="Nunito"/>
              </a:rPr>
              <a:t>Участие бесплатное?</a:t>
            </a:r>
            <a:endParaRPr sz="1600">
              <a:solidFill>
                <a:schemeClr val="dk1"/>
              </a:solidFill>
              <a:highlight>
                <a:srgbClr val="C9DAF8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Да, участие в конкурсе чтецов абсолютно бесплатное. Никаких орг.взносов нет!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/>
          <p:nvPr/>
        </p:nvSpPr>
        <p:spPr>
          <a:xfrm>
            <a:off x="450000" y="360000"/>
            <a:ext cx="824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Ответы на часто возникающие вопросы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0" name="Google Shape;230;p34"/>
          <p:cNvSpPr/>
          <p:nvPr/>
        </p:nvSpPr>
        <p:spPr>
          <a:xfrm>
            <a:off x="350700" y="360000"/>
            <a:ext cx="99300" cy="461700"/>
          </a:xfrm>
          <a:prstGeom prst="rect">
            <a:avLst/>
          </a:prstGeom>
          <a:gradFill>
            <a:gsLst>
              <a:gs pos="0">
                <a:srgbClr val="FFAD47"/>
              </a:gs>
              <a:gs pos="100000">
                <a:srgbClr val="FF4191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1" name="Google Shape;231;p34"/>
          <p:cNvSpPr txBox="1"/>
          <p:nvPr/>
        </p:nvSpPr>
        <p:spPr>
          <a:xfrm>
            <a:off x="450000" y="821700"/>
            <a:ext cx="82461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rgbClr val="C9DAF8"/>
                </a:highlight>
                <a:latin typeface="Nunito"/>
                <a:ea typeface="Nunito"/>
                <a:cs typeface="Nunito"/>
                <a:sym typeface="Nunito"/>
              </a:rPr>
              <a:t>Не получается зарегистрироваться! Всплывает окно с ошибкой.</a:t>
            </a:r>
            <a:endParaRPr sz="1600">
              <a:solidFill>
                <a:schemeClr val="dk1"/>
              </a:solidFill>
              <a:highlight>
                <a:srgbClr val="C9DAF8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Попробуйте зайти на сайт с другого устройства или браузера или почистить кэш в вашем браузере. Если это не поможет, напишите на почту техподдержки </a:t>
            </a:r>
            <a:r>
              <a:rPr lang="ru" sz="16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pochta@youngreaders.ru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. Сюда можно обращаться по любым вопросам, связанным с регистрацией на сайте!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2" name="Google Shape;232;p34"/>
          <p:cNvSpPr txBox="1"/>
          <p:nvPr/>
        </p:nvSpPr>
        <p:spPr>
          <a:xfrm>
            <a:off x="450000" y="2801400"/>
            <a:ext cx="82461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rgbClr val="C9DAF8"/>
                </a:highlight>
                <a:latin typeface="Nunito"/>
                <a:ea typeface="Nunito"/>
                <a:cs typeface="Nunito"/>
                <a:sym typeface="Nunito"/>
              </a:rPr>
              <a:t>Если я ранее уже участвовал в конкурсе, мне надо регистрироваться заново?</a:t>
            </a:r>
            <a:endParaRPr sz="1600">
              <a:solidFill>
                <a:schemeClr val="dk1"/>
              </a:solidFill>
              <a:highlight>
                <a:srgbClr val="C9DAF8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Нет, вам нужно войти в ваш личный кабинет и актуализировать информацию — выбрать новое произведение для чтения, сменить класс и т.д.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 txBox="1"/>
          <p:nvPr/>
        </p:nvSpPr>
        <p:spPr>
          <a:xfrm>
            <a:off x="450000" y="360000"/>
            <a:ext cx="824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Ответы на часто возникающие вопросы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8" name="Google Shape;238;p35"/>
          <p:cNvSpPr/>
          <p:nvPr/>
        </p:nvSpPr>
        <p:spPr>
          <a:xfrm>
            <a:off x="350700" y="360000"/>
            <a:ext cx="99300" cy="461700"/>
          </a:xfrm>
          <a:prstGeom prst="rect">
            <a:avLst/>
          </a:prstGeom>
          <a:gradFill>
            <a:gsLst>
              <a:gs pos="0">
                <a:srgbClr val="FFAD47"/>
              </a:gs>
              <a:gs pos="100000">
                <a:srgbClr val="FF4191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9" name="Google Shape;239;p35"/>
          <p:cNvSpPr txBox="1"/>
          <p:nvPr/>
        </p:nvSpPr>
        <p:spPr>
          <a:xfrm>
            <a:off x="450000" y="821700"/>
            <a:ext cx="82461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rgbClr val="C9DAF8"/>
                </a:highlight>
                <a:latin typeface="Nunito"/>
                <a:ea typeface="Nunito"/>
                <a:cs typeface="Nunito"/>
                <a:sym typeface="Nunito"/>
              </a:rPr>
              <a:t>Я не знаю, проводится ли в моей школе конкурс «Живая классика». К кому мне обратиться?</a:t>
            </a:r>
            <a:endParaRPr sz="1600">
              <a:solidFill>
                <a:schemeClr val="dk1"/>
              </a:solidFill>
              <a:highlight>
                <a:srgbClr val="C9DAF8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Организатором классного и школьного туров может быть учитель русского языка и литературы, классный руководитель, школьный библиотекарь. Обратитесь к своим педагогам и расскажите им о конкурсе.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0" name="Google Shape;240;p35"/>
          <p:cNvSpPr txBox="1"/>
          <p:nvPr/>
        </p:nvSpPr>
        <p:spPr>
          <a:xfrm>
            <a:off x="450000" y="2801400"/>
            <a:ext cx="82461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rgbClr val="C9DAF8"/>
                </a:highlight>
                <a:latin typeface="Nunito"/>
                <a:ea typeface="Nunito"/>
                <a:cs typeface="Nunito"/>
                <a:sym typeface="Nunito"/>
              </a:rPr>
              <a:t>Сколько всего туров у конкурса?</a:t>
            </a:r>
            <a:endParaRPr sz="1600">
              <a:solidFill>
                <a:schemeClr val="dk1"/>
              </a:solidFill>
              <a:highlight>
                <a:srgbClr val="C9DAF8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Их всего семь: классный, школьный, районный/муниципальный, региональный туры, отборочные, всероссийский тур и суперфинал. В классном туре могут принять участие все желающие. В последующие туры участники переходят по решению жюри.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"/>
          <p:cNvSpPr txBox="1"/>
          <p:nvPr/>
        </p:nvSpPr>
        <p:spPr>
          <a:xfrm>
            <a:off x="450000" y="360000"/>
            <a:ext cx="824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Ответы на часто возникающие вопросы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6" name="Google Shape;246;p36"/>
          <p:cNvSpPr/>
          <p:nvPr/>
        </p:nvSpPr>
        <p:spPr>
          <a:xfrm>
            <a:off x="350700" y="360000"/>
            <a:ext cx="99300" cy="461700"/>
          </a:xfrm>
          <a:prstGeom prst="rect">
            <a:avLst/>
          </a:prstGeom>
          <a:gradFill>
            <a:gsLst>
              <a:gs pos="0">
                <a:srgbClr val="FFAD47"/>
              </a:gs>
              <a:gs pos="100000">
                <a:srgbClr val="FF4191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7" name="Google Shape;247;p36"/>
          <p:cNvSpPr txBox="1"/>
          <p:nvPr/>
        </p:nvSpPr>
        <p:spPr>
          <a:xfrm>
            <a:off x="450000" y="897900"/>
            <a:ext cx="8246100" cy="1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rgbClr val="C9DAF8"/>
                </a:highlight>
                <a:latin typeface="Nunito"/>
                <a:ea typeface="Nunito"/>
                <a:cs typeface="Nunito"/>
                <a:sym typeface="Nunito"/>
              </a:rPr>
              <a:t>Все туры будут проводиться очно или онлайн?</a:t>
            </a:r>
            <a:endParaRPr sz="1600">
              <a:solidFill>
                <a:schemeClr val="dk1"/>
              </a:solidFill>
              <a:highlight>
                <a:srgbClr val="C9DAF8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Все зависит от эпидемиологической ситуации и ограничительных мер, принятых в конкретной регионе. К сожалению, на данный момент мы не можем с уверенностью сказать, как сложится ситуация в следующем году. Но там, где позволят обстоятельства, туры будут проведены офлайн!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8" name="Google Shape;248;p36"/>
          <p:cNvSpPr txBox="1"/>
          <p:nvPr/>
        </p:nvSpPr>
        <p:spPr>
          <a:xfrm>
            <a:off x="450000" y="2573400"/>
            <a:ext cx="82461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rgbClr val="C9DAF8"/>
                </a:highlight>
                <a:latin typeface="Nunito"/>
                <a:ea typeface="Nunito"/>
                <a:cs typeface="Nunito"/>
                <a:sym typeface="Nunito"/>
              </a:rPr>
              <a:t>Что именно нужно прочесть на конкурсе?</a:t>
            </a:r>
            <a:endParaRPr sz="1600">
              <a:solidFill>
                <a:schemeClr val="dk1"/>
              </a:solidFill>
              <a:highlight>
                <a:srgbClr val="C9DAF8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Можно прочесть отрывки из своих любимых прозаических произведений любых российских или зарубежных авторов XVIII-XXI века.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9" name="Google Shape;249;p36"/>
          <p:cNvSpPr txBox="1"/>
          <p:nvPr/>
        </p:nvSpPr>
        <p:spPr>
          <a:xfrm>
            <a:off x="450000" y="3965700"/>
            <a:ext cx="82461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rgbClr val="C9DAF8"/>
                </a:highlight>
                <a:latin typeface="Nunito"/>
                <a:ea typeface="Nunito"/>
                <a:cs typeface="Nunito"/>
                <a:sym typeface="Nunito"/>
              </a:rPr>
              <a:t>Можно ли читать стихи?</a:t>
            </a:r>
            <a:endParaRPr sz="1600">
              <a:solidFill>
                <a:schemeClr val="dk1"/>
              </a:solidFill>
              <a:highlight>
                <a:srgbClr val="C9DAF8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Нет. Можно выбрать отрывок только из прозаического произведения.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7"/>
          <p:cNvSpPr txBox="1"/>
          <p:nvPr/>
        </p:nvSpPr>
        <p:spPr>
          <a:xfrm>
            <a:off x="450000" y="360000"/>
            <a:ext cx="824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Ответы на часто возникающие вопросы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5" name="Google Shape;255;p37"/>
          <p:cNvSpPr/>
          <p:nvPr/>
        </p:nvSpPr>
        <p:spPr>
          <a:xfrm>
            <a:off x="350700" y="360000"/>
            <a:ext cx="99300" cy="461700"/>
          </a:xfrm>
          <a:prstGeom prst="rect">
            <a:avLst/>
          </a:prstGeom>
          <a:gradFill>
            <a:gsLst>
              <a:gs pos="0">
                <a:srgbClr val="FFAD47"/>
              </a:gs>
              <a:gs pos="100000">
                <a:srgbClr val="FF4191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6" name="Google Shape;256;p37"/>
          <p:cNvSpPr txBox="1"/>
          <p:nvPr/>
        </p:nvSpPr>
        <p:spPr>
          <a:xfrm>
            <a:off x="450000" y="897900"/>
            <a:ext cx="8246100" cy="29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rgbClr val="C9DAF8"/>
                </a:highlight>
                <a:latin typeface="Nunito"/>
                <a:ea typeface="Nunito"/>
                <a:cs typeface="Nunito"/>
                <a:sym typeface="Nunito"/>
              </a:rPr>
              <a:t>По каким критериям оцениваются выступления участников?</a:t>
            </a:r>
            <a:endParaRPr sz="1600">
              <a:solidFill>
                <a:schemeClr val="dk1"/>
              </a:solidFill>
              <a:highlight>
                <a:srgbClr val="C9DAF8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Оценивается следующее: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— Выбор текста. Реже исполняемое произведение ценится больше, чем чаще исполняемое. На нашем сайте размещён </a:t>
            </a:r>
            <a:r>
              <a:rPr lang="ru" sz="16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Список рекомендованной литературы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но строго следовать ему необязательно;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— Способность понятно рассказывать историю и эмоционально вовлекать в нее аудиторию;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— Грамотная речь (ударения, произношение);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— Выразительная дикция.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"/>
          <p:cNvSpPr txBox="1"/>
          <p:nvPr/>
        </p:nvSpPr>
        <p:spPr>
          <a:xfrm>
            <a:off x="450000" y="360000"/>
            <a:ext cx="824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Ответы на часто возникающие вопросы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2" name="Google Shape;262;p38"/>
          <p:cNvSpPr/>
          <p:nvPr/>
        </p:nvSpPr>
        <p:spPr>
          <a:xfrm>
            <a:off x="350700" y="360000"/>
            <a:ext cx="99300" cy="461700"/>
          </a:xfrm>
          <a:prstGeom prst="rect">
            <a:avLst/>
          </a:prstGeom>
          <a:gradFill>
            <a:gsLst>
              <a:gs pos="0">
                <a:srgbClr val="FFAD47"/>
              </a:gs>
              <a:gs pos="100000">
                <a:srgbClr val="FF4191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3" name="Google Shape;263;p38"/>
          <p:cNvSpPr txBox="1"/>
          <p:nvPr/>
        </p:nvSpPr>
        <p:spPr>
          <a:xfrm>
            <a:off x="450000" y="897900"/>
            <a:ext cx="8246100" cy="29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rgbClr val="C9DAF8"/>
                </a:highlight>
                <a:latin typeface="Nunito"/>
                <a:ea typeface="Nunito"/>
                <a:cs typeface="Nunito"/>
                <a:sym typeface="Nunito"/>
              </a:rPr>
              <a:t>Я не знаю, какой текст мне выбрать. Или я выбрал текст, но не уверен, что он подходит для конкурса.</a:t>
            </a:r>
            <a:endParaRPr sz="1600">
              <a:solidFill>
                <a:schemeClr val="dk1"/>
              </a:solidFill>
              <a:highlight>
                <a:srgbClr val="C9DAF8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Обратитесь за консультацией к вашему учителю русского языка и литературы или к куратору школьного этапа. Он поможет вам сориентироваться с выбором. Если все еще сомневаетесь, подходит ли тот или иной текст для конкурса — напишите в личные сообщения группы Вконтакте. Мы постараемся вам помочь! Но помните: самое главное, чтобы текст вам нравился, вызывал у вас эмоциональный отклик и подходил вам по возрасту (то есть, если вам уже 15-16 лет, выбирать детскую сказку, ориентированную на детей начальной школы, не стоит).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9"/>
          <p:cNvSpPr txBox="1"/>
          <p:nvPr/>
        </p:nvSpPr>
        <p:spPr>
          <a:xfrm>
            <a:off x="450000" y="360000"/>
            <a:ext cx="824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Ответы на часто возникающие вопросы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9" name="Google Shape;269;p39"/>
          <p:cNvSpPr/>
          <p:nvPr/>
        </p:nvSpPr>
        <p:spPr>
          <a:xfrm>
            <a:off x="350700" y="360000"/>
            <a:ext cx="99300" cy="461700"/>
          </a:xfrm>
          <a:prstGeom prst="rect">
            <a:avLst/>
          </a:prstGeom>
          <a:gradFill>
            <a:gsLst>
              <a:gs pos="0">
                <a:srgbClr val="FFAD47"/>
              </a:gs>
              <a:gs pos="100000">
                <a:srgbClr val="FF4191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0" name="Google Shape;270;p39"/>
          <p:cNvSpPr txBox="1"/>
          <p:nvPr/>
        </p:nvSpPr>
        <p:spPr>
          <a:xfrm>
            <a:off x="450000" y="897900"/>
            <a:ext cx="82461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rgbClr val="C9DAF8"/>
                </a:highlight>
                <a:latin typeface="Nunito"/>
                <a:ea typeface="Nunito"/>
                <a:cs typeface="Nunito"/>
                <a:sym typeface="Nunito"/>
              </a:rPr>
              <a:t>Текст нужно учить наизусть или можно прочесть по книге?</a:t>
            </a:r>
            <a:endParaRPr sz="1600">
              <a:solidFill>
                <a:schemeClr val="dk1"/>
              </a:solidFill>
              <a:highlight>
                <a:srgbClr val="C9DAF8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В классном туре допускается читать по книге. В остальных турах следует выучить текст наизусть.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1" name="Google Shape;271;p39"/>
          <p:cNvSpPr txBox="1"/>
          <p:nvPr/>
        </p:nvSpPr>
        <p:spPr>
          <a:xfrm>
            <a:off x="448950" y="2349950"/>
            <a:ext cx="8246100" cy="1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rgbClr val="C9DAF8"/>
                </a:highlight>
                <a:latin typeface="Nunito"/>
                <a:ea typeface="Nunito"/>
                <a:cs typeface="Nunito"/>
                <a:sym typeface="Nunito"/>
              </a:rPr>
              <a:t>Есть ли ограничения по времени выступления?</a:t>
            </a:r>
            <a:endParaRPr sz="1600">
              <a:solidFill>
                <a:schemeClr val="dk1"/>
              </a:solidFill>
              <a:highlight>
                <a:srgbClr val="C9DAF8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Да, есть, и им следует придерживаться. Идеально, если вы уложитесь в 3-4 минуты. Максимальная продолжительность выступления — 4 минуты. Больше нельзя точно: жюри вас прервут.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0"/>
          <p:cNvSpPr txBox="1"/>
          <p:nvPr/>
        </p:nvSpPr>
        <p:spPr>
          <a:xfrm>
            <a:off x="450000" y="360000"/>
            <a:ext cx="824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Ответы на часто возникающие вопросы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7" name="Google Shape;277;p40"/>
          <p:cNvSpPr/>
          <p:nvPr/>
        </p:nvSpPr>
        <p:spPr>
          <a:xfrm>
            <a:off x="350700" y="360000"/>
            <a:ext cx="99300" cy="461700"/>
          </a:xfrm>
          <a:prstGeom prst="rect">
            <a:avLst/>
          </a:prstGeom>
          <a:gradFill>
            <a:gsLst>
              <a:gs pos="0">
                <a:srgbClr val="FFAD47"/>
              </a:gs>
              <a:gs pos="100000">
                <a:srgbClr val="FF4191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8" name="Google Shape;278;p40"/>
          <p:cNvSpPr txBox="1"/>
          <p:nvPr/>
        </p:nvSpPr>
        <p:spPr>
          <a:xfrm>
            <a:off x="450000" y="897900"/>
            <a:ext cx="8246100" cy="1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rgbClr val="C9DAF8"/>
                </a:highlight>
                <a:latin typeface="Nunito"/>
                <a:ea typeface="Nunito"/>
                <a:cs typeface="Nunito"/>
                <a:sym typeface="Nunito"/>
              </a:rPr>
              <a:t>Если я буду участвовать в разных турах, нужно каждый раз менять текст или можно читать один?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В классном, школьном, районном и региональном турах можно выступать как с одним текстом, так и с разными — как пожелаете. В финале и суперфинале нельзя будет менять произведение перед выступлением.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9" name="Google Shape;279;p40"/>
          <p:cNvSpPr txBox="1"/>
          <p:nvPr/>
        </p:nvSpPr>
        <p:spPr>
          <a:xfrm>
            <a:off x="448950" y="2502350"/>
            <a:ext cx="82461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rgbClr val="C9DAF8"/>
                </a:highlight>
                <a:latin typeface="Nunito"/>
                <a:ea typeface="Nunito"/>
                <a:cs typeface="Nunito"/>
                <a:sym typeface="Nunito"/>
              </a:rPr>
              <a:t>А если я участвовал раньше в конкурсе чтецов «Живая классика», мне можно выступить со старым текстом?</a:t>
            </a:r>
            <a:endParaRPr sz="1600">
              <a:solidFill>
                <a:schemeClr val="dk1"/>
              </a:solidFill>
              <a:highlight>
                <a:srgbClr val="C9DAF8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Нет, все участники, победители и призеры прошлых лет должны выбрать новые отрывки для участия в новом конкурсе.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0" name="Google Shape;280;p40"/>
          <p:cNvSpPr txBox="1"/>
          <p:nvPr/>
        </p:nvSpPr>
        <p:spPr>
          <a:xfrm>
            <a:off x="450000" y="3965700"/>
            <a:ext cx="82461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rgbClr val="C9DAF8"/>
                </a:highlight>
                <a:latin typeface="Nunito"/>
                <a:ea typeface="Nunito"/>
                <a:cs typeface="Nunito"/>
                <a:sym typeface="Nunito"/>
              </a:rPr>
              <a:t>Если я не займу никакое призовое место, а просто поучаствую, я получу что-то?</a:t>
            </a:r>
            <a:endParaRPr sz="1600">
              <a:solidFill>
                <a:schemeClr val="dk1"/>
              </a:solidFill>
              <a:highlight>
                <a:srgbClr val="C9DAF8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Да, вы получите электронный сертификат участника конкурса.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450000" y="360000"/>
            <a:ext cx="82461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уже принимали участие в конкурсе и были зарегистрированы на сайте ранее, то заново проходить регистрацию не нужно.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FFAD47"/>
              </a:gs>
              <a:gs pos="100000">
                <a:srgbClr val="FF4191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450000" y="1283400"/>
            <a:ext cx="4410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забыли пароль, воспользуйтесь формой для восстановления пароля.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000" y="1997700"/>
            <a:ext cx="2430165" cy="26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0000" y="1140300"/>
            <a:ext cx="3836100" cy="353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/>
        </p:nvSpPr>
        <p:spPr>
          <a:xfrm>
            <a:off x="450000" y="360000"/>
            <a:ext cx="82461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участвуете в конкурсе в первый раз, вам нужно пройти регистрацию: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FFAD47"/>
              </a:gs>
              <a:gs pos="100000">
                <a:srgbClr val="FF4191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450000" y="1283400"/>
            <a:ext cx="82461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Nunito"/>
              <a:buAutoNum type="arabicPeriod"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Н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а сайте </a:t>
            </a:r>
            <a:r>
              <a:rPr lang="ru" sz="1600" u="sng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youngreaders.ru/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нажмите кнопку «Участвовать» в правом верхнем углу.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000" y="1987299"/>
            <a:ext cx="8246098" cy="109049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448950" y="3077800"/>
            <a:ext cx="8246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AutoNum type="arabicPeriod" startAt="2"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Выберите всероссийский или международный конкурс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400" y="3508900"/>
            <a:ext cx="8246100" cy="106765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/>
        </p:nvSpPr>
        <p:spPr>
          <a:xfrm>
            <a:off x="450000" y="360000"/>
            <a:ext cx="82461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участвуете в конкурсе в первый раз, вам нужно пройти регистрацию: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0" name="Google Shape;90;p17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FFAD47"/>
              </a:gs>
              <a:gs pos="100000">
                <a:srgbClr val="FF4191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450000" y="1283400"/>
            <a:ext cx="4410000" cy="21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Nunito"/>
              <a:buAutoNum type="arabicPeriod" startAt="3"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Введите адрес вашей электронной почты в специальном поле и нажмите кнопку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«Продолжить»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данная почта уже зарегистрирована, в правом верхнем углу вы увидите всплывающее окно и будете автоматически перенаправлены на форму авторизации.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0000" y="1140300"/>
            <a:ext cx="3836101" cy="32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000" y="3329575"/>
            <a:ext cx="3686746" cy="135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/>
        </p:nvSpPr>
        <p:spPr>
          <a:xfrm>
            <a:off x="450000" y="360000"/>
            <a:ext cx="82461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участвуете в конкурсе в первый раз, вам нужно пройти регистрацию: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FFAD47"/>
              </a:gs>
              <a:gs pos="100000">
                <a:srgbClr val="FF4191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450000" y="1283400"/>
            <a:ext cx="4410000" cy="19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Nunito"/>
              <a:buAutoNum type="arabicPeriod" startAt="4"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На вашу почту будет отправлен код подтверждения, введите его в специальное окно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и нажмите кнопку «Продолжить»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не видите письмо во входящих, проверьте также папку </a:t>
            </a:r>
            <a:r>
              <a:rPr lang="ru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«Спам»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4699" y="1140300"/>
            <a:ext cx="3701401" cy="35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/>
        </p:nvSpPr>
        <p:spPr>
          <a:xfrm>
            <a:off x="450000" y="360000"/>
            <a:ext cx="82461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участвуете в конкурсе в первый раз, вам нужно пройти регистрацию: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7" name="Google Shape;107;p19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FFAD47"/>
              </a:gs>
              <a:gs pos="100000">
                <a:srgbClr val="FF4191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450000" y="1283400"/>
            <a:ext cx="4410000" cy="18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Nunito"/>
              <a:buAutoNum type="arabicPeriod" startAt="5"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Выберите статус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«Участник» и нажмите кнопку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«Участвовать в конкурсе»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При успешном прохождении каждого из шагов регистрации в правом верхнем углу появляется всплывающее сообщение «Данные сохранены»</a:t>
            </a:r>
            <a:endParaRPr sz="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000" y="3204300"/>
            <a:ext cx="3093015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5000" y="1014875"/>
            <a:ext cx="3979200" cy="359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/>
        </p:nvSpPr>
        <p:spPr>
          <a:xfrm>
            <a:off x="450000" y="360000"/>
            <a:ext cx="82461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участвуете в конкурсе в первый раз, вам нужно пройти регистрацию: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6" name="Google Shape;116;p20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FFAD47"/>
              </a:gs>
              <a:gs pos="100000">
                <a:srgbClr val="FF4191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450000" y="1283400"/>
            <a:ext cx="4410000" cy="20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Nunito"/>
              <a:buAutoNum type="arabicPeriod" startAt="6"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Введите информацию вас: 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«фамилия» и «имя» - обязательные к заполнению поля, поле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«отчество» можно пропустить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Обязательные для заполнения поля помечены звездочкой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0000" y="1140300"/>
            <a:ext cx="3836099" cy="3426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/>
        </p:nvSpPr>
        <p:spPr>
          <a:xfrm>
            <a:off x="450000" y="360000"/>
            <a:ext cx="82461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участвуете в конкурсе в первый раз, вам нужно пройти регистрацию: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4" name="Google Shape;124;p21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FFAD47"/>
              </a:gs>
              <a:gs pos="100000">
                <a:srgbClr val="FF4191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5" name="Google Shape;125;p21"/>
          <p:cNvSpPr txBox="1"/>
          <p:nvPr/>
        </p:nvSpPr>
        <p:spPr>
          <a:xfrm>
            <a:off x="450000" y="1283400"/>
            <a:ext cx="4410000" cy="13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Nunito"/>
              <a:buAutoNum type="arabicPeriod" startAt="6"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Введите информацию вас: 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укажите дату рождения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укажите ваш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«пол» 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9100" y="1283400"/>
            <a:ext cx="4687012" cy="22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