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Nunito"/>
      <p:regular r:id="rId34"/>
      <p:bold r:id="rId35"/>
      <p:italic r:id="rId36"/>
      <p:boldItalic r:id="rId3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948">
          <p15:clr>
            <a:srgbClr val="A4A3A4"/>
          </p15:clr>
        </p15:guide>
        <p15:guide id="2" pos="5478">
          <p15:clr>
            <a:srgbClr val="A4A3A4"/>
          </p15:clr>
        </p15:guide>
        <p15:guide id="3" pos="283">
          <p15:clr>
            <a:srgbClr val="9AA0A6"/>
          </p15:clr>
        </p15:guide>
        <p15:guide id="4" orient="horz" pos="227">
          <p15:clr>
            <a:srgbClr val="9AA0A6"/>
          </p15:clr>
        </p15:guide>
        <p15:guide id="5" pos="3061">
          <p15:clr>
            <a:srgbClr val="9AA0A6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948" orient="horz"/>
        <p:guide pos="5478"/>
        <p:guide pos="283"/>
        <p:guide pos="227" orient="horz"/>
        <p:guide pos="3061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Nunito-bold.fntdata"/><Relationship Id="rId12" Type="http://schemas.openxmlformats.org/officeDocument/2006/relationships/slide" Target="slides/slide7.xml"/><Relationship Id="rId34" Type="http://schemas.openxmlformats.org/officeDocument/2006/relationships/font" Target="fonts/Nunito-regular.fntdata"/><Relationship Id="rId15" Type="http://schemas.openxmlformats.org/officeDocument/2006/relationships/slide" Target="slides/slide10.xml"/><Relationship Id="rId37" Type="http://schemas.openxmlformats.org/officeDocument/2006/relationships/font" Target="fonts/Nunito-boldItalic.fntdata"/><Relationship Id="rId14" Type="http://schemas.openxmlformats.org/officeDocument/2006/relationships/slide" Target="slides/slide9.xml"/><Relationship Id="rId36" Type="http://schemas.openxmlformats.org/officeDocument/2006/relationships/font" Target="fonts/Nunito-italic.fntdata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fa930da00c_0_9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fa930da00c_0_9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fa930da00c_0_10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fa930da00c_0_10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3" name="Shape 1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Google Shape;144;gfa930da00c_0_1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5" name="Google Shape;145;gfa930da00c_0_1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gfa930da00c_0_16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3" name="Google Shape;153;gfa930da00c_0_16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102fdfc89b9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102fdfc89b9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g102fdfc89b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0" name="Google Shape;170;g102fdfc89b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fa930da00c_0_1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fa930da00c_0_1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fa930da00c_0_23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fa930da00c_0_23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fa930da00c_0_18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fa930da00c_0_18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gfa930da00c_0_21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2" name="Google Shape;202;gfa930da00c_0_2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ge2f543635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" name="Google Shape;59;ge2f543635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gfa930da00c_0_28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0" name="Google Shape;210;gfa930da00c_0_28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fa930da00c_0_3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fa930da00c_0_3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02fdfc89b9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7" name="Google Shape;227;g102fdfc89b9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3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102fdfc89b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102fdfc89b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02fdfc89b9_0_6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3" name="Google Shape;243;g102fdfc89b9_0_6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g102fdfc89b9_0_7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2" name="Google Shape;252;g102fdfc89b9_0_7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g102fdfc89b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9" name="Google Shape;259;g102fdfc89b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g102fdfc89b9_0_9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6" name="Google Shape;266;g102fdfc89b9_0_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2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g102fdfc89b9_0_10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4" name="Google Shape;274;g102fdfc89b9_0_10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fa930da00c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fa930da00c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fa930da00c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fa930da00c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fa930da00c_0_4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fa930da00c_0_4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fa930da00c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fa930da00c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fa930da00c_0_6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fa930da00c_0_6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gfa930da00c_0_7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3" name="Google Shape;113;gfa930da00c_0_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gfa930da00c_0_8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1" name="Google Shape;121;gfa930da00c_0_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4.jpg"/><Relationship Id="rId4" Type="http://schemas.openxmlformats.org/officeDocument/2006/relationships/image" Target="../media/image2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6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5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8.png"/><Relationship Id="rId4" Type="http://schemas.openxmlformats.org/officeDocument/2006/relationships/image" Target="../media/image22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0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3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lk.youngreaders.ru/" TargetMode="External"/><Relationship Id="rId4" Type="http://schemas.openxmlformats.org/officeDocument/2006/relationships/hyperlink" Target="https://youngreaders.ru/" TargetMode="External"/><Relationship Id="rId5" Type="http://schemas.openxmlformats.org/officeDocument/2006/relationships/image" Target="../media/image13.png"/><Relationship Id="rId6" Type="http://schemas.openxmlformats.org/officeDocument/2006/relationships/image" Target="../media/image17.png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25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hyperlink" Target="mailto:pochta@youngreaders.ru" TargetMode="Externa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hyperlink" Target="https://youngreaders.ru/wp-content/themes/flow/files/literature.pdf" TargetMode="Externa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7.xml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8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png"/><Relationship Id="rId4" Type="http://schemas.openxmlformats.org/officeDocument/2006/relationships/image" Target="../media/image6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hyperlink" Target="https://youngreaders.ru/" TargetMode="External"/><Relationship Id="rId4" Type="http://schemas.openxmlformats.org/officeDocument/2006/relationships/image" Target="../media/image16.png"/><Relationship Id="rId5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Relationship Id="rId4" Type="http://schemas.openxmlformats.org/officeDocument/2006/relationships/image" Target="../media/image15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3.png"/><Relationship Id="rId4" Type="http://schemas.openxmlformats.org/officeDocument/2006/relationships/image" Target="../media/image1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9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450000" y="2832900"/>
            <a:ext cx="74382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Инструкция участникам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конкурса «Живая классика»‎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3600">
                <a:solidFill>
                  <a:schemeClr val="lt1"/>
                </a:solidFill>
                <a:latin typeface="Nunito"/>
                <a:ea typeface="Nunito"/>
                <a:cs typeface="Nunito"/>
                <a:sym typeface="Nunito"/>
              </a:rPr>
              <a:t>сезон 2022-2023 гг.</a:t>
            </a:r>
            <a:endParaRPr b="1" sz="3600">
              <a:solidFill>
                <a:schemeClr val="lt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55" name="Google Shape;55;p13"/>
          <p:cNvSpPr/>
          <p:nvPr/>
        </p:nvSpPr>
        <p:spPr>
          <a:xfrm rot="5400000">
            <a:off x="1104750" y="2002650"/>
            <a:ext cx="99300" cy="14088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56" name="Google Shape;56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04619" y="360000"/>
            <a:ext cx="1791476" cy="12090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2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32" name="Google Shape;132;p22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3" name="Google Shape;133;p22"/>
          <p:cNvSpPr txBox="1"/>
          <p:nvPr/>
        </p:nvSpPr>
        <p:spPr>
          <a:xfrm>
            <a:off x="450000" y="1283400"/>
            <a:ext cx="4410000" cy="372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Найдите ваше учебное заведение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кликните на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«Введите адрес организации»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последовательно выберите из выпадающих списков ваш регион, район региона и населенный пункт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после ввода региона, района и города выберите школу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ВАЖНО: все значения нужно выбирать из выпадающего списка!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34" name="Google Shape;134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79800" y="1085925"/>
            <a:ext cx="3979202" cy="350842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8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3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0" name="Google Shape;140;p23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1" name="Google Shape;141;p23"/>
          <p:cNvSpPr txBox="1"/>
          <p:nvPr/>
        </p:nvSpPr>
        <p:spPr>
          <a:xfrm>
            <a:off x="450000" y="1464325"/>
            <a:ext cx="4410000" cy="2438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нашли свою школу в выпавшем списке, вы можете ее добавить самостоятельно.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Мы проверим ваш запрос и отправим письмо о том, что школа добавлена.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Обязательно укажите полное название учреждения.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42" name="Google Shape;142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96100" y="1573713"/>
            <a:ext cx="3979200" cy="22193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24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48" name="Google Shape;148;p2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49" name="Google Shape;149;p24"/>
          <p:cNvSpPr txBox="1"/>
          <p:nvPr/>
        </p:nvSpPr>
        <p:spPr>
          <a:xfrm>
            <a:off x="450000" y="1283400"/>
            <a:ext cx="4410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Адрес, в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ыбранной вами школы должен появиться в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соответствующем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поле.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Далее  введите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«класс» и «литеру». При необходимости, поставьте галочку в поле «В моей школе один класс», тогда вам не нужно будет вводить литеру.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0" name="Google Shape;15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83400"/>
            <a:ext cx="3836100" cy="208444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25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56" name="Google Shape;156;p25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7" name="Google Shape;157;p25"/>
          <p:cNvSpPr txBox="1"/>
          <p:nvPr/>
        </p:nvSpPr>
        <p:spPr>
          <a:xfrm>
            <a:off x="450000" y="1283400"/>
            <a:ext cx="4410000" cy="33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номер вашего телефона.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Обратите внимание, что номер необходимо вводить без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«8» и «+7».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автора и название произведения, которое вы будете читать в рамках конкурса.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Автора и произведение необходимо выбрать из выпадающего списка!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58" name="Google Shape;15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283400"/>
            <a:ext cx="3836101" cy="3322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26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64" name="Google Shape;164;p26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65" name="Google Shape;165;p26"/>
          <p:cNvSpPr txBox="1"/>
          <p:nvPr/>
        </p:nvSpPr>
        <p:spPr>
          <a:xfrm>
            <a:off x="450000" y="1283400"/>
            <a:ext cx="4410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Вашего произведения нет в списке, добавьте его с помощью формы добавления нового произведения.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66" name="Google Shape;166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1" y="2395150"/>
            <a:ext cx="3836100" cy="2284844"/>
          </a:xfrm>
          <a:prstGeom prst="rect">
            <a:avLst/>
          </a:prstGeom>
          <a:noFill/>
          <a:ln>
            <a:noFill/>
          </a:ln>
        </p:spPr>
      </p:pic>
      <p:pic>
        <p:nvPicPr>
          <p:cNvPr id="167" name="Google Shape;167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0000" y="1140300"/>
            <a:ext cx="3836100" cy="25405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Google Shape;172;p27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73" name="Google Shape;173;p27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4" name="Google Shape;174;p27"/>
          <p:cNvSpPr txBox="1"/>
          <p:nvPr/>
        </p:nvSpPr>
        <p:spPr>
          <a:xfrm>
            <a:off x="450000" y="1588200"/>
            <a:ext cx="44100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Поставьте галочку в поле согласия на обработку персональных данных и нажмите «Участвовать в конкурсе».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75" name="Google Shape;175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445100"/>
            <a:ext cx="3836099" cy="185753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9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8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1" name="Google Shape;181;p28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82" name="Google Shape;182;p28"/>
          <p:cNvSpPr txBox="1"/>
          <p:nvPr/>
        </p:nvSpPr>
        <p:spPr>
          <a:xfrm>
            <a:off x="450000" y="1283400"/>
            <a:ext cx="4410000" cy="259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всё сделали правильно, вы окажетесь на финальной странице регистрации.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«Перейти в личный кабинет».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83" name="Google Shape;183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83050" y="981600"/>
            <a:ext cx="3313058" cy="36984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9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Боковое меню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89" name="Google Shape;189;p29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450000" y="1283400"/>
            <a:ext cx="4410000" cy="228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права вы видите следующие разделы личного кабинета: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Лента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Профиль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Страница этапа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Этапы конкурса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- Магазин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1" name="Google Shape;191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085650"/>
            <a:ext cx="2691300" cy="35943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0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97" name="Google Shape;197;p30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8" name="Google Shape;198;p30"/>
          <p:cNvSpPr txBox="1"/>
          <p:nvPr/>
        </p:nvSpPr>
        <p:spPr>
          <a:xfrm>
            <a:off x="450000" y="1283400"/>
            <a:ext cx="4410000" cy="326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Сначала вам необходимо заполнить раздел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«Профиль» (или проверить его актуальность).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Поля «ФИО», «Email», «Телефон» и «Дата рождения» будут заполнены автоматически.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При желании, вы можете сменить пароль на удобный вам.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Проверьте правильность данных  и после внесения всех изменений, нажмите на кнопку «Сохранить».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40125" y="1142700"/>
            <a:ext cx="3355963" cy="3544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31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Профиль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05" name="Google Shape;205;p31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06" name="Google Shape;206;p31"/>
          <p:cNvSpPr txBox="1"/>
          <p:nvPr/>
        </p:nvSpPr>
        <p:spPr>
          <a:xfrm>
            <a:off x="450000" y="1283400"/>
            <a:ext cx="4410000" cy="2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Ещё раз проверьте правильность заполнения полей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«Адрес школы» и «Выбранное произведение».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Дополнительно внесите информацию о родителях и нажмите на кнопку «Сохранить».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07" name="Google Shape;207;p3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716900" y="1294200"/>
            <a:ext cx="3979201" cy="272541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уже принимали участие в конкурсе и были зарегистрированы на сайте ранее, то заново проходить регистрацию не нужно.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62" name="Google Shape;62;p14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63" name="Google Shape;63;p14"/>
          <p:cNvSpPr txBox="1"/>
          <p:nvPr/>
        </p:nvSpPr>
        <p:spPr>
          <a:xfrm>
            <a:off x="450000" y="1283400"/>
            <a:ext cx="4410000" cy="2745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Зайдите в ваш личный кабинет: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 прямой ссылке: </a:t>
            </a:r>
            <a:r>
              <a:rPr lang="ru" sz="16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lk.youngreaders.ru/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 сайте </a:t>
            </a:r>
            <a:r>
              <a:rPr lang="ru" sz="1600" u="sng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youngreaders.ru/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нажмите кнопку «Войти» в правом верхнем углу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Char char="●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логин и пароль.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64" name="Google Shape;64;p1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791961" y="1283400"/>
            <a:ext cx="2904134" cy="3396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5" name="Google Shape;65;p14"/>
          <p:cNvPicPr preferRelativeResize="0"/>
          <p:nvPr/>
        </p:nvPicPr>
        <p:blipFill rotWithShape="1">
          <a:blip r:embed="rId6">
            <a:alphaModFix/>
          </a:blip>
          <a:srcRect b="0" l="25063" r="4255" t="0"/>
          <a:stretch/>
        </p:blipFill>
        <p:spPr>
          <a:xfrm>
            <a:off x="450000" y="2742675"/>
            <a:ext cx="4409999" cy="83543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32"/>
          <p:cNvSpPr txBox="1"/>
          <p:nvPr/>
        </p:nvSpPr>
        <p:spPr>
          <a:xfrm>
            <a:off x="450000" y="360000"/>
            <a:ext cx="8246100" cy="9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Работа с личным кабинетом.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Страница этапа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13" name="Google Shape;213;p32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4" name="Google Shape;214;p32"/>
          <p:cNvSpPr txBox="1"/>
          <p:nvPr/>
        </p:nvSpPr>
        <p:spPr>
          <a:xfrm>
            <a:off x="450000" y="1283400"/>
            <a:ext cx="8246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Информация об этапах конкурса появится у вас после того, как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её добавит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ваш куратор.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расписания ваших этапов: проверьте правильность введения адреса школы и уточните информацию у вашего куратора.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215" name="Google Shape;21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20725" y="2426825"/>
            <a:ext cx="7841879" cy="2557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1" name="Google Shape;221;p33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22" name="Google Shape;222;p33"/>
          <p:cNvSpPr txBox="1"/>
          <p:nvPr/>
        </p:nvSpPr>
        <p:spPr>
          <a:xfrm>
            <a:off x="450000" y="8217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Кто может принять участие?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Школьники 5-11 классов, но не старше 17 лет на момент проведения отборочных туров всероссийского этапа конкурса (весна 2023 года).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3" name="Google Shape;223;p33"/>
          <p:cNvSpPr txBox="1"/>
          <p:nvPr/>
        </p:nvSpPr>
        <p:spPr>
          <a:xfrm>
            <a:off x="450000" y="2339825"/>
            <a:ext cx="8246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А студенты колледжей и техникумов могут участвовать?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Не могут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24" name="Google Shape;224;p33"/>
          <p:cNvSpPr txBox="1"/>
          <p:nvPr/>
        </p:nvSpPr>
        <p:spPr>
          <a:xfrm>
            <a:off x="450000" y="3682500"/>
            <a:ext cx="8246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Участие бесплатное?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Да, участие в конкурсе чтецов абсолютно бесплатное. Никаких орг.взносов нет!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34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0" name="Google Shape;230;p34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1" name="Google Shape;231;p34"/>
          <p:cNvSpPr txBox="1"/>
          <p:nvPr/>
        </p:nvSpPr>
        <p:spPr>
          <a:xfrm>
            <a:off x="450000" y="821700"/>
            <a:ext cx="8246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Не получается зарегистрироваться! Всплывает окно с ошибкой.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Попробуйте зайти на сайт с другого устройства или браузера или почистить кэш в вашем браузере. Если это не поможет, напишите на почту техподдержки </a:t>
            </a:r>
            <a:r>
              <a:rPr lang="ru" sz="16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pochta@youngreaders.ru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. Сюда можно обращаться по любым вопросам, связанным с регистрацией на сайте!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2" name="Google Shape;232;p34"/>
          <p:cNvSpPr txBox="1"/>
          <p:nvPr/>
        </p:nvSpPr>
        <p:spPr>
          <a:xfrm>
            <a:off x="450000" y="28014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Если я ранее уже участвовал в конкурсе, мне надо регистрироваться заново?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Нет, вам нужно войти в ваш личный кабинет и актуализировать информацию — выбрать новое произведение для чтения, сменить класс и т.д.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35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38" name="Google Shape;238;p35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39" name="Google Shape;239;p35"/>
          <p:cNvSpPr txBox="1"/>
          <p:nvPr/>
        </p:nvSpPr>
        <p:spPr>
          <a:xfrm>
            <a:off x="450000" y="821700"/>
            <a:ext cx="8246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Я не знаю, проводится ли в моей школе конкурс «Живая классика». К кому мне обратиться?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Организатором классного и школьного туров может быть учитель русского языка и литературы, классный руководитель, школьный библиотекарь. Обратитесь к своим педагогам и расскажите им о конкурсе.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0" name="Google Shape;240;p35"/>
          <p:cNvSpPr txBox="1"/>
          <p:nvPr/>
        </p:nvSpPr>
        <p:spPr>
          <a:xfrm>
            <a:off x="450000" y="2801400"/>
            <a:ext cx="8246100" cy="18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Сколько всего туров у конкурса?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Их всего семь: классный, школьный, районный/муниципальный, региональный туры, отборочные, всероссийский тур и суперфинал. В классном туре могут принять участие все желающие. В последующие туры участники переходят по решению жюри.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36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6" name="Google Shape;246;p36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47" name="Google Shape;247;p36"/>
          <p:cNvSpPr txBox="1"/>
          <p:nvPr/>
        </p:nvSpPr>
        <p:spPr>
          <a:xfrm>
            <a:off x="450000" y="897900"/>
            <a:ext cx="82461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Все туры будут проводиться очно или онлайн?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Все зависит от эпидемиологической ситуации и ограничительных мер, принятых в конкретной регионе. К сожалению, на данный момент мы не можем с уверенностью сказать, как сложится ситуация в следующем году. Но там, где позволят обстоятельства, туры будут проведены офлайн!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8" name="Google Shape;248;p36"/>
          <p:cNvSpPr txBox="1"/>
          <p:nvPr/>
        </p:nvSpPr>
        <p:spPr>
          <a:xfrm>
            <a:off x="450000" y="2573400"/>
            <a:ext cx="82461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Что именно нужно прочесть на конкурсе?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Можно прочесть отрывки из своих любимых прозаических произведений любых российских или зарубежных авторов XVIII-XXI века.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49" name="Google Shape;249;p36"/>
          <p:cNvSpPr txBox="1"/>
          <p:nvPr/>
        </p:nvSpPr>
        <p:spPr>
          <a:xfrm>
            <a:off x="450000" y="3965700"/>
            <a:ext cx="8246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Можно ли читать стихи?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Нет. Можно выбрать отрывок только из прозаического произведения.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7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55" name="Google Shape;255;p37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56" name="Google Shape;256;p37"/>
          <p:cNvSpPr txBox="1"/>
          <p:nvPr/>
        </p:nvSpPr>
        <p:spPr>
          <a:xfrm>
            <a:off x="450000" y="897900"/>
            <a:ext cx="82461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По каким критериям оцениваются выступления участников?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Оценивается следующее: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— Выбор текста. Реже исполняемое произведение ценится больше, чем чаще исполняемое. На нашем сайте размещён </a:t>
            </a:r>
            <a:r>
              <a:rPr lang="ru" sz="1600" u="sng">
                <a:solidFill>
                  <a:schemeClr val="hlink"/>
                </a:solidFill>
                <a:latin typeface="Nunito"/>
                <a:ea typeface="Nunito"/>
                <a:cs typeface="Nunito"/>
                <a:sym typeface="Nunito"/>
                <a:hlinkClick r:id="rId3"/>
              </a:rPr>
              <a:t>Список рекомендованной литературы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, но строго следовать ему необязательно;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— Способность понятно рассказывать историю и эмоционально вовлекать в нее аудиторию;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— Грамотная речь (ударения, произношение);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— Выразительная дикция.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8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2" name="Google Shape;262;p38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63" name="Google Shape;263;p38"/>
          <p:cNvSpPr txBox="1"/>
          <p:nvPr/>
        </p:nvSpPr>
        <p:spPr>
          <a:xfrm>
            <a:off x="450000" y="897900"/>
            <a:ext cx="8246100" cy="297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Я не знаю, какой текст мне выбрать. Или я выбрал текст, но не уверен, что он подходит для конкурса.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Обратитесь за консультацией к вашему учителю русского языка и литературы или к куратору школьного этапа. Он поможет вам сориентироваться с выбором. Если все еще сомневаетесь, подходит ли тот или иной текст для конкурса — напишите в личные сообщения группы Вконтакте. Мы постараемся вам помочь! Но помните: самое главное, чтобы текст вам нравился, вызывал у вас эмоциональный отклик и подходил вам по возрасту (то есть, если вам уже 15-16 лет, выбирать детскую сказку, ориентированную на детей начальной школы, не стоит).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39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69" name="Google Shape;269;p39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0" name="Google Shape;270;p39"/>
          <p:cNvSpPr txBox="1"/>
          <p:nvPr/>
        </p:nvSpPr>
        <p:spPr>
          <a:xfrm>
            <a:off x="450000" y="89790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Текст нужно учить наизусть или можно прочесть по книге?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классном туре допускается читать по книге. В остальных турах следует выучить текст наизусть.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1" name="Google Shape;271;p39"/>
          <p:cNvSpPr txBox="1"/>
          <p:nvPr/>
        </p:nvSpPr>
        <p:spPr>
          <a:xfrm>
            <a:off x="448950" y="2349950"/>
            <a:ext cx="82461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Есть ли ограничения по времени выступления?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Да, есть, и им следует придерживаться. Идеально, если вы уложитесь в 3-4 минуты. Максимальная продолжительность выступления — 4 минуты. Больше нельзя точно: жюри вас прервут.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5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40"/>
          <p:cNvSpPr txBox="1"/>
          <p:nvPr/>
        </p:nvSpPr>
        <p:spPr>
          <a:xfrm>
            <a:off x="450000" y="360000"/>
            <a:ext cx="8246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Ответы на часто возникающие вопросы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7" name="Google Shape;277;p40"/>
          <p:cNvSpPr/>
          <p:nvPr/>
        </p:nvSpPr>
        <p:spPr>
          <a:xfrm>
            <a:off x="350700" y="360000"/>
            <a:ext cx="99300" cy="4617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78" name="Google Shape;278;p40"/>
          <p:cNvSpPr txBox="1"/>
          <p:nvPr/>
        </p:nvSpPr>
        <p:spPr>
          <a:xfrm>
            <a:off x="450000" y="897900"/>
            <a:ext cx="8246100" cy="15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Если я буду участвовать в разных турах, нужно каждый раз менять текст или можно читать один?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 классном, школьном, районном и региональном турах можно выступать как с одним текстом, так и с разными — как пожелаете. В финале и суперфинале нельзя будет менять произведение перед выступлением.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79" name="Google Shape;279;p40"/>
          <p:cNvSpPr txBox="1"/>
          <p:nvPr/>
        </p:nvSpPr>
        <p:spPr>
          <a:xfrm>
            <a:off x="448950" y="2502350"/>
            <a:ext cx="82461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А если я участвовал раньше в конкурсе чтецов «Живая классика», мне можно выступить со старым текстом?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Нет, все участники, победители и призеры прошлых лет должны выбрать новые отрывки для участия в новом конкурсе.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280" name="Google Shape;280;p40"/>
          <p:cNvSpPr txBox="1"/>
          <p:nvPr/>
        </p:nvSpPr>
        <p:spPr>
          <a:xfrm>
            <a:off x="450000" y="3965700"/>
            <a:ext cx="8246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highlight>
                  <a:srgbClr val="C9DAF8"/>
                </a:highlight>
                <a:latin typeface="Nunito"/>
                <a:ea typeface="Nunito"/>
                <a:cs typeface="Nunito"/>
                <a:sym typeface="Nunito"/>
              </a:rPr>
              <a:t>Если я не займу никакое призовое место, а просто поучаствую, я получу что-то?</a:t>
            </a:r>
            <a:endParaRPr sz="1600">
              <a:solidFill>
                <a:schemeClr val="dk1"/>
              </a:solidFill>
              <a:highlight>
                <a:srgbClr val="C9DAF8"/>
              </a:highlight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Да, вы получите электронный сертификат участника конкурса.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5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уже принимали участие в конкурсе и были зарегистрированы на сайте ранее, то заново проходить регистрацию не нужно.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71" name="Google Shape;71;p15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72" name="Google Shape;72;p15"/>
          <p:cNvSpPr txBox="1"/>
          <p:nvPr/>
        </p:nvSpPr>
        <p:spPr>
          <a:xfrm>
            <a:off x="450000" y="1283400"/>
            <a:ext cx="44100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забыли пароль, воспользуйтесь формой для восстановления пароля.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73" name="Google Shape;7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1997700"/>
            <a:ext cx="2430165" cy="2682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60000" y="1140300"/>
            <a:ext cx="3836100" cy="3535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80" name="Google Shape;80;p16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450000" y="1283400"/>
            <a:ext cx="8246100" cy="71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а сайте </a:t>
            </a:r>
            <a:r>
              <a:rPr lang="ru" sz="1600" u="sng">
                <a:solidFill>
                  <a:schemeClr val="accent5"/>
                </a:solidFill>
                <a:latin typeface="Nunito"/>
                <a:ea typeface="Nunito"/>
                <a:cs typeface="Nunito"/>
                <a:sym typeface="Nunito"/>
                <a:hlinkClick r:id="rId3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youngreaders.ru/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нажмите кнопку «Участвовать» в правом верхнем углу.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00" y="1987299"/>
            <a:ext cx="8246098" cy="1090491"/>
          </a:xfrm>
          <a:prstGeom prst="rect">
            <a:avLst/>
          </a:prstGeom>
          <a:noFill/>
          <a:ln>
            <a:noFill/>
          </a:ln>
        </p:spPr>
      </p:pic>
      <p:sp>
        <p:nvSpPr>
          <p:cNvPr id="83" name="Google Shape;83;p16"/>
          <p:cNvSpPr txBox="1"/>
          <p:nvPr/>
        </p:nvSpPr>
        <p:spPr>
          <a:xfrm>
            <a:off x="448950" y="3077800"/>
            <a:ext cx="8246100" cy="431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Nunito"/>
              <a:buAutoNum type="arabicPeriod" startAt="2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всероссийский или международный конкурс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84" name="Google Shape;84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0400" y="3508900"/>
            <a:ext cx="8246100" cy="1067658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17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0" name="Google Shape;90;p17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1" name="Google Shape;91;p17"/>
          <p:cNvSpPr txBox="1"/>
          <p:nvPr/>
        </p:nvSpPr>
        <p:spPr>
          <a:xfrm>
            <a:off x="450000" y="1283400"/>
            <a:ext cx="4410000" cy="214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3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адрес вашей электронной почты в специальном поле и 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«Продолжить»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данная почта уже зарегистрирована, в правом верхнем углу вы увидите всплывающее окно и будете автоматически перенаправлены на форму авторизации.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92" name="Google Shape;92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140300"/>
            <a:ext cx="3836101" cy="3258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93" name="Google Shape;93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000" y="3329575"/>
            <a:ext cx="3686746" cy="1350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18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99" name="Google Shape;99;p18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0" name="Google Shape;100;p18"/>
          <p:cNvSpPr txBox="1"/>
          <p:nvPr/>
        </p:nvSpPr>
        <p:spPr>
          <a:xfrm>
            <a:off x="450000" y="1283400"/>
            <a:ext cx="4410000" cy="193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4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На вашу почту будет отправлен код подтверждения, введите его в специальное окно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и нажмите кнопку «Продолжить»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не видите письмо во входящих, проверьте также папку </a:t>
            </a: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«Спам»</a:t>
            </a:r>
            <a:endParaRPr sz="12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1" name="Google Shape;101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4699" y="1140300"/>
            <a:ext cx="3701401" cy="3539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19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07" name="Google Shape;107;p19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08" name="Google Shape;108;p19"/>
          <p:cNvSpPr txBox="1"/>
          <p:nvPr/>
        </p:nvSpPr>
        <p:spPr>
          <a:xfrm>
            <a:off x="450000" y="1283400"/>
            <a:ext cx="4410000" cy="1899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5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Выберите статус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«Участник» и нажмите кнопку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«Участвовать в конкурсе»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При успешном прохождении каждого из шагов регистрации в правом верхнем углу появляется всплывающее сообщение «Данные сохранены»</a:t>
            </a:r>
            <a:endParaRPr sz="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09" name="Google Shape;10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0000" y="3204300"/>
            <a:ext cx="3093015" cy="923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000" y="1014875"/>
            <a:ext cx="3979200" cy="3592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0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16" name="Google Shape;116;p20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7" name="Google Shape;117;p20"/>
          <p:cNvSpPr txBox="1"/>
          <p:nvPr/>
        </p:nvSpPr>
        <p:spPr>
          <a:xfrm>
            <a:off x="450000" y="1283400"/>
            <a:ext cx="4410000" cy="208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6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информацию вас: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«фамилия» и «имя» - обязательные к заполнению поля, поле 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«отчество» можно пропустить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Обязательные для заполнения поля помечены звездочкой</a:t>
            </a:r>
            <a:endParaRPr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18" name="Google Shape;118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60000" y="1140300"/>
            <a:ext cx="3836099" cy="34260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21"/>
          <p:cNvSpPr txBox="1"/>
          <p:nvPr/>
        </p:nvSpPr>
        <p:spPr>
          <a:xfrm>
            <a:off x="450000" y="360000"/>
            <a:ext cx="82461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b="1" lang="ru" sz="18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Если вы участвуете в конкурсе в первый раз, вам нужно пройти регистрацию:</a:t>
            </a:r>
            <a:endParaRPr b="1" sz="18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sp>
        <p:nvSpPr>
          <p:cNvPr id="124" name="Google Shape;124;p21"/>
          <p:cNvSpPr/>
          <p:nvPr/>
        </p:nvSpPr>
        <p:spPr>
          <a:xfrm>
            <a:off x="350700" y="360000"/>
            <a:ext cx="99300" cy="923400"/>
          </a:xfrm>
          <a:prstGeom prst="rect">
            <a:avLst/>
          </a:prstGeom>
          <a:gradFill>
            <a:gsLst>
              <a:gs pos="0">
                <a:srgbClr val="FFAD47"/>
              </a:gs>
              <a:gs pos="100000">
                <a:srgbClr val="FF4191"/>
              </a:gs>
            </a:gsLst>
            <a:lin ang="5400012" scaled="0"/>
          </a:gra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25" name="Google Shape;125;p21"/>
          <p:cNvSpPr txBox="1"/>
          <p:nvPr/>
        </p:nvSpPr>
        <p:spPr>
          <a:xfrm>
            <a:off x="450000" y="1283400"/>
            <a:ext cx="4410000" cy="1305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302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SzPts val="1600"/>
              <a:buFont typeface="Nunito"/>
              <a:buAutoNum type="arabicPeriod" startAt="6"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Введите информацию вас: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укажите дату рождения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укажите ваш</a:t>
            </a:r>
            <a:r>
              <a:rPr lang="ru" sz="1600">
                <a:solidFill>
                  <a:schemeClr val="dk1"/>
                </a:solidFill>
                <a:latin typeface="Nunito"/>
                <a:ea typeface="Nunito"/>
                <a:cs typeface="Nunito"/>
                <a:sym typeface="Nunito"/>
              </a:rPr>
              <a:t> «пол» </a:t>
            </a:r>
            <a:endParaRPr sz="1600">
              <a:solidFill>
                <a:schemeClr val="dk1"/>
              </a:solidFill>
              <a:latin typeface="Nunito"/>
              <a:ea typeface="Nunito"/>
              <a:cs typeface="Nunito"/>
              <a:sym typeface="Nunito"/>
            </a:endParaRPr>
          </a:p>
        </p:txBody>
      </p:sp>
      <p:pic>
        <p:nvPicPr>
          <p:cNvPr id="126" name="Google Shape;126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009100" y="1283400"/>
            <a:ext cx="4687012" cy="225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