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notesMasterIdLst>
    <p:notesMasterId r:id="rId19"/>
  </p:notesMasterIdLst>
  <p:sldIdLst>
    <p:sldId id="338" r:id="rId2"/>
    <p:sldId id="311" r:id="rId3"/>
    <p:sldId id="339" r:id="rId4"/>
    <p:sldId id="340" r:id="rId5"/>
    <p:sldId id="341" r:id="rId6"/>
    <p:sldId id="347" r:id="rId7"/>
    <p:sldId id="348" r:id="rId8"/>
    <p:sldId id="351" r:id="rId9"/>
    <p:sldId id="342" r:id="rId10"/>
    <p:sldId id="349" r:id="rId11"/>
    <p:sldId id="350" r:id="rId12"/>
    <p:sldId id="328" r:id="rId13"/>
    <p:sldId id="352" r:id="rId14"/>
    <p:sldId id="353" r:id="rId15"/>
    <p:sldId id="354" r:id="rId16"/>
    <p:sldId id="336" r:id="rId17"/>
    <p:sldId id="35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C91"/>
    <a:srgbClr val="EEF2F5"/>
    <a:srgbClr val="1B3281"/>
    <a:srgbClr val="DD8501"/>
    <a:srgbClr val="FF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06" autoAdjust="0"/>
    <p:restoredTop sz="89594" autoAdjust="0"/>
  </p:normalViewPr>
  <p:slideViewPr>
    <p:cSldViewPr>
      <p:cViewPr>
        <p:scale>
          <a:sx n="107" d="100"/>
          <a:sy n="107" d="100"/>
        </p:scale>
        <p:origin x="-384" y="-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EA4DD-BD44-4E4F-998C-16F235685B8F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4C9ADF0-E304-446E-B118-39874A880616}">
      <dgm:prSet phldrT="[Текст]"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Компетенции</a:t>
          </a:r>
        </a:p>
      </dgm:t>
    </dgm:pt>
    <dgm:pt modelId="{2DE77F4C-C1D3-44B8-9773-B038A977F1E8}" type="parTrans" cxnId="{07A23D1D-67E5-4902-99E8-D55221A7E407}">
      <dgm:prSet/>
      <dgm:spPr/>
      <dgm:t>
        <a:bodyPr/>
        <a:lstStyle/>
        <a:p>
          <a:endParaRPr lang="ru-RU"/>
        </a:p>
      </dgm:t>
    </dgm:pt>
    <dgm:pt modelId="{D16180B2-F22A-4A66-B581-8BE3C6BAF8B4}" type="sibTrans" cxnId="{07A23D1D-67E5-4902-99E8-D55221A7E407}">
      <dgm:prSet/>
      <dgm:spPr/>
      <dgm:t>
        <a:bodyPr/>
        <a:lstStyle/>
        <a:p>
          <a:endParaRPr lang="ru-RU"/>
        </a:p>
      </dgm:t>
    </dgm:pt>
    <dgm:pt modelId="{F90D0AD9-BA3C-4F00-98CC-F7121F6B8389}">
      <dgm:prSet phldrT="[Текст]"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Научно объяснять явления</a:t>
          </a:r>
        </a:p>
      </dgm:t>
    </dgm:pt>
    <dgm:pt modelId="{AE0AD16E-4242-434B-9EA4-3E8F72FCC15B}" type="parTrans" cxnId="{1EF3E4B3-36F3-47A2-807F-47FF06DBF5AC}">
      <dgm:prSet/>
      <dgm:spPr>
        <a:ln w="38100"/>
      </dgm:spPr>
      <dgm:t>
        <a:bodyPr/>
        <a:lstStyle/>
        <a:p>
          <a:endParaRPr lang="ru-RU"/>
        </a:p>
      </dgm:t>
    </dgm:pt>
    <dgm:pt modelId="{B566E72D-E41D-40EE-8500-A007D1702DCC}" type="sibTrans" cxnId="{1EF3E4B3-36F3-47A2-807F-47FF06DBF5AC}">
      <dgm:prSet/>
      <dgm:spPr/>
      <dgm:t>
        <a:bodyPr/>
        <a:lstStyle/>
        <a:p>
          <a:endParaRPr lang="ru-RU"/>
        </a:p>
      </dgm:t>
    </dgm:pt>
    <dgm:pt modelId="{47AB19A9-AB8D-454C-A150-ACBCE6417052}">
      <dgm:prSet phldrT="[Текст]"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Интерпретировать данные и использовать научные доказательства для получения выводов</a:t>
          </a:r>
        </a:p>
      </dgm:t>
    </dgm:pt>
    <dgm:pt modelId="{7083E865-8246-4E51-AEF1-C8DFC4FD38B2}" type="parTrans" cxnId="{D25095D3-1C61-4572-AB02-79AE5BB9B815}">
      <dgm:prSet/>
      <dgm:spPr>
        <a:ln w="38100"/>
      </dgm:spPr>
      <dgm:t>
        <a:bodyPr/>
        <a:lstStyle/>
        <a:p>
          <a:endParaRPr lang="ru-RU"/>
        </a:p>
      </dgm:t>
    </dgm:pt>
    <dgm:pt modelId="{F2A7193B-F72F-4B6E-906C-27A64D522E41}" type="sibTrans" cxnId="{D25095D3-1C61-4572-AB02-79AE5BB9B815}">
      <dgm:prSet/>
      <dgm:spPr/>
      <dgm:t>
        <a:bodyPr/>
        <a:lstStyle/>
        <a:p>
          <a:endParaRPr lang="ru-RU"/>
        </a:p>
      </dgm:t>
    </dgm:pt>
    <dgm:pt modelId="{37DA5C4C-3F57-4E46-A0BE-544DC802E794}">
      <dgm:prSet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Понимать основные особенности естественно-научного исследования</a:t>
          </a:r>
        </a:p>
      </dgm:t>
    </dgm:pt>
    <dgm:pt modelId="{C4789DF6-4EDB-4E15-AED1-6C51CC7E6E88}" type="parTrans" cxnId="{8FF7C9DA-A4F7-4591-9139-8ED43ACDF747}">
      <dgm:prSet/>
      <dgm:spPr>
        <a:ln w="38100"/>
      </dgm:spPr>
      <dgm:t>
        <a:bodyPr/>
        <a:lstStyle/>
        <a:p>
          <a:endParaRPr lang="ru-RU"/>
        </a:p>
      </dgm:t>
    </dgm:pt>
    <dgm:pt modelId="{409EAC02-0EAF-4B77-B284-ADBCE535958F}" type="sibTrans" cxnId="{8FF7C9DA-A4F7-4591-9139-8ED43ACDF747}">
      <dgm:prSet/>
      <dgm:spPr/>
      <dgm:t>
        <a:bodyPr/>
        <a:lstStyle/>
        <a:p>
          <a:endParaRPr lang="ru-RU"/>
        </a:p>
      </dgm:t>
    </dgm:pt>
    <dgm:pt modelId="{3B6B78DB-9905-4074-980B-1044C77B6C20}" type="pres">
      <dgm:prSet presAssocID="{A89EA4DD-BD44-4E4F-998C-16F235685B8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4EC760-5420-4D1F-983B-48A1F932DD30}" type="pres">
      <dgm:prSet presAssocID="{34C9ADF0-E304-446E-B118-39874A880616}" presName="root1" presStyleCnt="0"/>
      <dgm:spPr/>
    </dgm:pt>
    <dgm:pt modelId="{A07E1B4A-DD58-44A1-AA78-05102A31BFF4}" type="pres">
      <dgm:prSet presAssocID="{34C9ADF0-E304-446E-B118-39874A880616}" presName="LevelOneTextNode" presStyleLbl="node0" presStyleIdx="0" presStyleCnt="1" custScaleY="74042" custLinFactNeighborX="-30029" custLinFactNeighborY="58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AF1ECCC-62BB-450D-81A1-2610141D67A6}" type="pres">
      <dgm:prSet presAssocID="{34C9ADF0-E304-446E-B118-39874A880616}" presName="level2hierChild" presStyleCnt="0"/>
      <dgm:spPr/>
    </dgm:pt>
    <dgm:pt modelId="{CA3CCB2A-5B00-4650-83E2-C84666A3ACCF}" type="pres">
      <dgm:prSet presAssocID="{AE0AD16E-4242-434B-9EA4-3E8F72FCC15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02C064D-4B28-46D3-A78B-6CA35F646D8B}" type="pres">
      <dgm:prSet presAssocID="{AE0AD16E-4242-434B-9EA4-3E8F72FCC15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4E7B33D-FD40-4C5B-BE79-E6C8CDC56CB8}" type="pres">
      <dgm:prSet presAssocID="{F90D0AD9-BA3C-4F00-98CC-F7121F6B8389}" presName="root2" presStyleCnt="0"/>
      <dgm:spPr/>
    </dgm:pt>
    <dgm:pt modelId="{56DF5ECB-3D16-4FC1-9467-3D2B374746A9}" type="pres">
      <dgm:prSet presAssocID="{F90D0AD9-BA3C-4F00-98CC-F7121F6B8389}" presName="LevelTwoTextNode" presStyleLbl="node2" presStyleIdx="0" presStyleCnt="3" custScaleX="20098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3C87C36-A4DC-4359-B189-1E49D7A83FAD}" type="pres">
      <dgm:prSet presAssocID="{F90D0AD9-BA3C-4F00-98CC-F7121F6B8389}" presName="level3hierChild" presStyleCnt="0"/>
      <dgm:spPr/>
    </dgm:pt>
    <dgm:pt modelId="{A3B3F12A-713C-435E-8640-C28D0CE3F0E4}" type="pres">
      <dgm:prSet presAssocID="{C4789DF6-4EDB-4E15-AED1-6C51CC7E6E88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15881A3-27C3-4F38-B414-DC1A6CB22062}" type="pres">
      <dgm:prSet presAssocID="{C4789DF6-4EDB-4E15-AED1-6C51CC7E6E8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2AC9DCD-8CF5-44AF-BF9E-0FDEF326D4AD}" type="pres">
      <dgm:prSet presAssocID="{37DA5C4C-3F57-4E46-A0BE-544DC802E794}" presName="root2" presStyleCnt="0"/>
      <dgm:spPr/>
    </dgm:pt>
    <dgm:pt modelId="{E76AEDA1-994C-43DF-A989-F2C608DB4E6F}" type="pres">
      <dgm:prSet presAssocID="{37DA5C4C-3F57-4E46-A0BE-544DC802E794}" presName="LevelTwoTextNode" presStyleLbl="node2" presStyleIdx="1" presStyleCnt="3" custScaleX="203009" custLinFactNeighborX="-693" custLinFactNeighborY="547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13E7160-DAB9-4C21-80DC-384A8378A3E8}" type="pres">
      <dgm:prSet presAssocID="{37DA5C4C-3F57-4E46-A0BE-544DC802E794}" presName="level3hierChild" presStyleCnt="0"/>
      <dgm:spPr/>
    </dgm:pt>
    <dgm:pt modelId="{10D948E7-73E2-4BDF-9DC4-EEDB02FE28CD}" type="pres">
      <dgm:prSet presAssocID="{7083E865-8246-4E51-AEF1-C8DFC4FD38B2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ECA5902-83C6-46AB-88B6-F5FF7D8723C3}" type="pres">
      <dgm:prSet presAssocID="{7083E865-8246-4E51-AEF1-C8DFC4FD38B2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0A54107-DFA7-4A6C-A313-E39E1EFAEA67}" type="pres">
      <dgm:prSet presAssocID="{47AB19A9-AB8D-454C-A150-ACBCE6417052}" presName="root2" presStyleCnt="0"/>
      <dgm:spPr/>
    </dgm:pt>
    <dgm:pt modelId="{A337ED6D-FE4A-47EA-A294-DD79DADFB7C5}" type="pres">
      <dgm:prSet presAssocID="{47AB19A9-AB8D-454C-A150-ACBCE6417052}" presName="LevelTwoTextNode" presStyleLbl="node2" presStyleIdx="2" presStyleCnt="3" custScaleX="201623" custScaleY="13367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BD5913A-E277-47FD-80BC-434E1A13472E}" type="pres">
      <dgm:prSet presAssocID="{47AB19A9-AB8D-454C-A150-ACBCE6417052}" presName="level3hierChild" presStyleCnt="0"/>
      <dgm:spPr/>
    </dgm:pt>
  </dgm:ptLst>
  <dgm:cxnLst>
    <dgm:cxn modelId="{8FF7C9DA-A4F7-4591-9139-8ED43ACDF747}" srcId="{34C9ADF0-E304-446E-B118-39874A880616}" destId="{37DA5C4C-3F57-4E46-A0BE-544DC802E794}" srcOrd="1" destOrd="0" parTransId="{C4789DF6-4EDB-4E15-AED1-6C51CC7E6E88}" sibTransId="{409EAC02-0EAF-4B77-B284-ADBCE535958F}"/>
    <dgm:cxn modelId="{D25095D3-1C61-4572-AB02-79AE5BB9B815}" srcId="{34C9ADF0-E304-446E-B118-39874A880616}" destId="{47AB19A9-AB8D-454C-A150-ACBCE6417052}" srcOrd="2" destOrd="0" parTransId="{7083E865-8246-4E51-AEF1-C8DFC4FD38B2}" sibTransId="{F2A7193B-F72F-4B6E-906C-27A64D522E41}"/>
    <dgm:cxn modelId="{F580A0C3-181A-49E8-A2B9-FC645FB602A7}" type="presOf" srcId="{AE0AD16E-4242-434B-9EA4-3E8F72FCC15B}" destId="{B02C064D-4B28-46D3-A78B-6CA35F646D8B}" srcOrd="1" destOrd="0" presId="urn:microsoft.com/office/officeart/2008/layout/HorizontalMultiLevelHierarchy"/>
    <dgm:cxn modelId="{1EF3E4B3-36F3-47A2-807F-47FF06DBF5AC}" srcId="{34C9ADF0-E304-446E-B118-39874A880616}" destId="{F90D0AD9-BA3C-4F00-98CC-F7121F6B8389}" srcOrd="0" destOrd="0" parTransId="{AE0AD16E-4242-434B-9EA4-3E8F72FCC15B}" sibTransId="{B566E72D-E41D-40EE-8500-A007D1702DCC}"/>
    <dgm:cxn modelId="{C5842F32-3955-466C-91A2-EC65AE27AE88}" type="presOf" srcId="{C4789DF6-4EDB-4E15-AED1-6C51CC7E6E88}" destId="{A3B3F12A-713C-435E-8640-C28D0CE3F0E4}" srcOrd="0" destOrd="0" presId="urn:microsoft.com/office/officeart/2008/layout/HorizontalMultiLevelHierarchy"/>
    <dgm:cxn modelId="{07A23D1D-67E5-4902-99E8-D55221A7E407}" srcId="{A89EA4DD-BD44-4E4F-998C-16F235685B8F}" destId="{34C9ADF0-E304-446E-B118-39874A880616}" srcOrd="0" destOrd="0" parTransId="{2DE77F4C-C1D3-44B8-9773-B038A977F1E8}" sibTransId="{D16180B2-F22A-4A66-B581-8BE3C6BAF8B4}"/>
    <dgm:cxn modelId="{7B4D4746-0ECB-4F20-9FE8-9B06FA1FD616}" type="presOf" srcId="{F90D0AD9-BA3C-4F00-98CC-F7121F6B8389}" destId="{56DF5ECB-3D16-4FC1-9467-3D2B374746A9}" srcOrd="0" destOrd="0" presId="urn:microsoft.com/office/officeart/2008/layout/HorizontalMultiLevelHierarchy"/>
    <dgm:cxn modelId="{460AA944-1274-46E4-BB3D-2E112A0648E7}" type="presOf" srcId="{34C9ADF0-E304-446E-B118-39874A880616}" destId="{A07E1B4A-DD58-44A1-AA78-05102A31BFF4}" srcOrd="0" destOrd="0" presId="urn:microsoft.com/office/officeart/2008/layout/HorizontalMultiLevelHierarchy"/>
    <dgm:cxn modelId="{BD5B87C9-8CEF-4638-ADAF-19BAD133E86F}" type="presOf" srcId="{C4789DF6-4EDB-4E15-AED1-6C51CC7E6E88}" destId="{515881A3-27C3-4F38-B414-DC1A6CB22062}" srcOrd="1" destOrd="0" presId="urn:microsoft.com/office/officeart/2008/layout/HorizontalMultiLevelHierarchy"/>
    <dgm:cxn modelId="{F0ECB67B-7264-4C6B-BCEF-6610B065B3E1}" type="presOf" srcId="{A89EA4DD-BD44-4E4F-998C-16F235685B8F}" destId="{3B6B78DB-9905-4074-980B-1044C77B6C20}" srcOrd="0" destOrd="0" presId="urn:microsoft.com/office/officeart/2008/layout/HorizontalMultiLevelHierarchy"/>
    <dgm:cxn modelId="{D8CE42D1-5015-4C65-AB01-1E01398C1C5F}" type="presOf" srcId="{37DA5C4C-3F57-4E46-A0BE-544DC802E794}" destId="{E76AEDA1-994C-43DF-A989-F2C608DB4E6F}" srcOrd="0" destOrd="0" presId="urn:microsoft.com/office/officeart/2008/layout/HorizontalMultiLevelHierarchy"/>
    <dgm:cxn modelId="{BD13B065-8FFE-4D5F-8ABD-BFEBB10C2BFD}" type="presOf" srcId="{47AB19A9-AB8D-454C-A150-ACBCE6417052}" destId="{A337ED6D-FE4A-47EA-A294-DD79DADFB7C5}" srcOrd="0" destOrd="0" presId="urn:microsoft.com/office/officeart/2008/layout/HorizontalMultiLevelHierarchy"/>
    <dgm:cxn modelId="{42B20245-3560-4212-8741-0B7CA3235939}" type="presOf" srcId="{7083E865-8246-4E51-AEF1-C8DFC4FD38B2}" destId="{10D948E7-73E2-4BDF-9DC4-EEDB02FE28CD}" srcOrd="0" destOrd="0" presId="urn:microsoft.com/office/officeart/2008/layout/HorizontalMultiLevelHierarchy"/>
    <dgm:cxn modelId="{4690CAFB-4FEC-4C56-AFC7-D0A78F02F87B}" type="presOf" srcId="{7083E865-8246-4E51-AEF1-C8DFC4FD38B2}" destId="{BECA5902-83C6-46AB-88B6-F5FF7D8723C3}" srcOrd="1" destOrd="0" presId="urn:microsoft.com/office/officeart/2008/layout/HorizontalMultiLevelHierarchy"/>
    <dgm:cxn modelId="{1AC3640D-D1C4-445F-81B5-5E684AC02590}" type="presOf" srcId="{AE0AD16E-4242-434B-9EA4-3E8F72FCC15B}" destId="{CA3CCB2A-5B00-4650-83E2-C84666A3ACCF}" srcOrd="0" destOrd="0" presId="urn:microsoft.com/office/officeart/2008/layout/HorizontalMultiLevelHierarchy"/>
    <dgm:cxn modelId="{DD6C56FD-069F-467C-B842-B00F3109D07D}" type="presParOf" srcId="{3B6B78DB-9905-4074-980B-1044C77B6C20}" destId="{7A4EC760-5420-4D1F-983B-48A1F932DD30}" srcOrd="0" destOrd="0" presId="urn:microsoft.com/office/officeart/2008/layout/HorizontalMultiLevelHierarchy"/>
    <dgm:cxn modelId="{935577EE-25C1-4974-943F-F1D8EFCE0B41}" type="presParOf" srcId="{7A4EC760-5420-4D1F-983B-48A1F932DD30}" destId="{A07E1B4A-DD58-44A1-AA78-05102A31BFF4}" srcOrd="0" destOrd="0" presId="urn:microsoft.com/office/officeart/2008/layout/HorizontalMultiLevelHierarchy"/>
    <dgm:cxn modelId="{A9DB2032-1D59-4639-ABE0-07D1A3F55BA0}" type="presParOf" srcId="{7A4EC760-5420-4D1F-983B-48A1F932DD30}" destId="{7AF1ECCC-62BB-450D-81A1-2610141D67A6}" srcOrd="1" destOrd="0" presId="urn:microsoft.com/office/officeart/2008/layout/HorizontalMultiLevelHierarchy"/>
    <dgm:cxn modelId="{0F5A99B1-E6D1-4F71-8DF0-5FA60CAA218C}" type="presParOf" srcId="{7AF1ECCC-62BB-450D-81A1-2610141D67A6}" destId="{CA3CCB2A-5B00-4650-83E2-C84666A3ACCF}" srcOrd="0" destOrd="0" presId="urn:microsoft.com/office/officeart/2008/layout/HorizontalMultiLevelHierarchy"/>
    <dgm:cxn modelId="{25FF9BE7-6DC1-4969-9F01-C94FBFB28879}" type="presParOf" srcId="{CA3CCB2A-5B00-4650-83E2-C84666A3ACCF}" destId="{B02C064D-4B28-46D3-A78B-6CA35F646D8B}" srcOrd="0" destOrd="0" presId="urn:microsoft.com/office/officeart/2008/layout/HorizontalMultiLevelHierarchy"/>
    <dgm:cxn modelId="{9CFD77CB-E4DC-4D9C-9C53-5A8C50C93A2C}" type="presParOf" srcId="{7AF1ECCC-62BB-450D-81A1-2610141D67A6}" destId="{84E7B33D-FD40-4C5B-BE79-E6C8CDC56CB8}" srcOrd="1" destOrd="0" presId="urn:microsoft.com/office/officeart/2008/layout/HorizontalMultiLevelHierarchy"/>
    <dgm:cxn modelId="{BBD1AF30-642F-45B6-A156-4A2448DB40D4}" type="presParOf" srcId="{84E7B33D-FD40-4C5B-BE79-E6C8CDC56CB8}" destId="{56DF5ECB-3D16-4FC1-9467-3D2B374746A9}" srcOrd="0" destOrd="0" presId="urn:microsoft.com/office/officeart/2008/layout/HorizontalMultiLevelHierarchy"/>
    <dgm:cxn modelId="{091DD36D-139C-4C37-8337-6F089993F7B9}" type="presParOf" srcId="{84E7B33D-FD40-4C5B-BE79-E6C8CDC56CB8}" destId="{D3C87C36-A4DC-4359-B189-1E49D7A83FAD}" srcOrd="1" destOrd="0" presId="urn:microsoft.com/office/officeart/2008/layout/HorizontalMultiLevelHierarchy"/>
    <dgm:cxn modelId="{C8A41FF6-C1D2-436E-8806-38C99782972E}" type="presParOf" srcId="{7AF1ECCC-62BB-450D-81A1-2610141D67A6}" destId="{A3B3F12A-713C-435E-8640-C28D0CE3F0E4}" srcOrd="2" destOrd="0" presId="urn:microsoft.com/office/officeart/2008/layout/HorizontalMultiLevelHierarchy"/>
    <dgm:cxn modelId="{474D6338-72EC-41A6-A1EA-2BDB8D92C864}" type="presParOf" srcId="{A3B3F12A-713C-435E-8640-C28D0CE3F0E4}" destId="{515881A3-27C3-4F38-B414-DC1A6CB22062}" srcOrd="0" destOrd="0" presId="urn:microsoft.com/office/officeart/2008/layout/HorizontalMultiLevelHierarchy"/>
    <dgm:cxn modelId="{40DC0808-4216-4473-9D00-2DE6F5DD658D}" type="presParOf" srcId="{7AF1ECCC-62BB-450D-81A1-2610141D67A6}" destId="{32AC9DCD-8CF5-44AF-BF9E-0FDEF326D4AD}" srcOrd="3" destOrd="0" presId="urn:microsoft.com/office/officeart/2008/layout/HorizontalMultiLevelHierarchy"/>
    <dgm:cxn modelId="{5F6A6457-578E-4D42-8D3D-AA054743F3BB}" type="presParOf" srcId="{32AC9DCD-8CF5-44AF-BF9E-0FDEF326D4AD}" destId="{E76AEDA1-994C-43DF-A989-F2C608DB4E6F}" srcOrd="0" destOrd="0" presId="urn:microsoft.com/office/officeart/2008/layout/HorizontalMultiLevelHierarchy"/>
    <dgm:cxn modelId="{5FDB590A-5065-476C-A0A3-282D931ECB61}" type="presParOf" srcId="{32AC9DCD-8CF5-44AF-BF9E-0FDEF326D4AD}" destId="{D13E7160-DAB9-4C21-80DC-384A8378A3E8}" srcOrd="1" destOrd="0" presId="urn:microsoft.com/office/officeart/2008/layout/HorizontalMultiLevelHierarchy"/>
    <dgm:cxn modelId="{8EC5BF3D-CA8C-4AEE-8AB6-8D9C6CA27B80}" type="presParOf" srcId="{7AF1ECCC-62BB-450D-81A1-2610141D67A6}" destId="{10D948E7-73E2-4BDF-9DC4-EEDB02FE28CD}" srcOrd="4" destOrd="0" presId="urn:microsoft.com/office/officeart/2008/layout/HorizontalMultiLevelHierarchy"/>
    <dgm:cxn modelId="{CF5FF2B0-F018-4B14-9063-2D11DCAD4CB0}" type="presParOf" srcId="{10D948E7-73E2-4BDF-9DC4-EEDB02FE28CD}" destId="{BECA5902-83C6-46AB-88B6-F5FF7D8723C3}" srcOrd="0" destOrd="0" presId="urn:microsoft.com/office/officeart/2008/layout/HorizontalMultiLevelHierarchy"/>
    <dgm:cxn modelId="{67A7C651-AD98-42C9-AB9A-152D7640F9AB}" type="presParOf" srcId="{7AF1ECCC-62BB-450D-81A1-2610141D67A6}" destId="{C0A54107-DFA7-4A6C-A313-E39E1EFAEA67}" srcOrd="5" destOrd="0" presId="urn:microsoft.com/office/officeart/2008/layout/HorizontalMultiLevelHierarchy"/>
    <dgm:cxn modelId="{A33DB1E4-0E52-4FA1-AF04-BE582703667A}" type="presParOf" srcId="{C0A54107-DFA7-4A6C-A313-E39E1EFAEA67}" destId="{A337ED6D-FE4A-47EA-A294-DD79DADFB7C5}" srcOrd="0" destOrd="0" presId="urn:microsoft.com/office/officeart/2008/layout/HorizontalMultiLevelHierarchy"/>
    <dgm:cxn modelId="{6AAA7DCE-B386-4562-8F9A-81E9F8B8695A}" type="presParOf" srcId="{C0A54107-DFA7-4A6C-A313-E39E1EFAEA67}" destId="{BBD5913A-E277-47FD-80BC-434E1A13472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948E7-73E2-4BDF-9DC4-EEDB02FE28CD}">
      <dsp:nvSpPr>
        <dsp:cNvPr id="0" name=""/>
        <dsp:cNvSpPr/>
      </dsp:nvSpPr>
      <dsp:spPr>
        <a:xfrm>
          <a:off x="1703733" y="2740916"/>
          <a:ext cx="982623" cy="1252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1311" y="0"/>
              </a:lnTo>
              <a:lnTo>
                <a:pt x="491311" y="1252837"/>
              </a:lnTo>
              <a:lnTo>
                <a:pt x="982623" y="1252837"/>
              </a:lnTo>
            </a:path>
          </a:pathLst>
        </a:custGeom>
        <a:noFill/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55240" y="3327530"/>
        <a:ext cx="79610" cy="79610"/>
      </dsp:txXfrm>
    </dsp:sp>
    <dsp:sp modelId="{A3B3F12A-713C-435E-8640-C28D0CE3F0E4}">
      <dsp:nvSpPr>
        <dsp:cNvPr id="0" name=""/>
        <dsp:cNvSpPr/>
      </dsp:nvSpPr>
      <dsp:spPr>
        <a:xfrm>
          <a:off x="1703733" y="2592595"/>
          <a:ext cx="959266" cy="148321"/>
        </a:xfrm>
        <a:custGeom>
          <a:avLst/>
          <a:gdLst/>
          <a:ahLst/>
          <a:cxnLst/>
          <a:rect l="0" t="0" r="0" b="0"/>
          <a:pathLst>
            <a:path>
              <a:moveTo>
                <a:pt x="0" y="148321"/>
              </a:moveTo>
              <a:lnTo>
                <a:pt x="479633" y="148321"/>
              </a:lnTo>
              <a:lnTo>
                <a:pt x="479633" y="0"/>
              </a:lnTo>
              <a:lnTo>
                <a:pt x="959266" y="0"/>
              </a:lnTo>
            </a:path>
          </a:pathLst>
        </a:custGeom>
        <a:noFill/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59100" y="2642489"/>
        <a:ext cx="48533" cy="48533"/>
      </dsp:txXfrm>
    </dsp:sp>
    <dsp:sp modelId="{CA3CCB2A-5B00-4650-83E2-C84666A3ACCF}">
      <dsp:nvSpPr>
        <dsp:cNvPr id="0" name=""/>
        <dsp:cNvSpPr/>
      </dsp:nvSpPr>
      <dsp:spPr>
        <a:xfrm>
          <a:off x="1703733" y="1251916"/>
          <a:ext cx="982623" cy="1489000"/>
        </a:xfrm>
        <a:custGeom>
          <a:avLst/>
          <a:gdLst/>
          <a:ahLst/>
          <a:cxnLst/>
          <a:rect l="0" t="0" r="0" b="0"/>
          <a:pathLst>
            <a:path>
              <a:moveTo>
                <a:pt x="0" y="1489000"/>
              </a:moveTo>
              <a:lnTo>
                <a:pt x="491311" y="1489000"/>
              </a:lnTo>
              <a:lnTo>
                <a:pt x="491311" y="0"/>
              </a:lnTo>
              <a:lnTo>
                <a:pt x="982623" y="0"/>
              </a:lnTo>
            </a:path>
          </a:pathLst>
        </a:custGeom>
        <a:noFill/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150445" y="1951816"/>
        <a:ext cx="89200" cy="89200"/>
      </dsp:txXfrm>
    </dsp:sp>
    <dsp:sp modelId="{A07E1B4A-DD58-44A1-AA78-05102A31BFF4}">
      <dsp:nvSpPr>
        <dsp:cNvPr id="0" name=""/>
        <dsp:cNvSpPr/>
      </dsp:nvSpPr>
      <dsp:spPr>
        <a:xfrm rot="16200000">
          <a:off x="-812163" y="2227148"/>
          <a:ext cx="4004257" cy="1027536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Компетенции</a:t>
          </a:r>
        </a:p>
      </dsp:txBody>
      <dsp:txXfrm>
        <a:off x="-762003" y="2277308"/>
        <a:ext cx="3903937" cy="927216"/>
      </dsp:txXfrm>
    </dsp:sp>
    <dsp:sp modelId="{56DF5ECB-3D16-4FC1-9467-3D2B374746A9}">
      <dsp:nvSpPr>
        <dsp:cNvPr id="0" name=""/>
        <dsp:cNvSpPr/>
      </dsp:nvSpPr>
      <dsp:spPr>
        <a:xfrm>
          <a:off x="2686357" y="738147"/>
          <a:ext cx="6773772" cy="1027536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Научно объяснять явления</a:t>
          </a:r>
        </a:p>
      </dsp:txBody>
      <dsp:txXfrm>
        <a:off x="2736517" y="788307"/>
        <a:ext cx="6673452" cy="927216"/>
      </dsp:txXfrm>
    </dsp:sp>
    <dsp:sp modelId="{E76AEDA1-994C-43DF-A989-F2C608DB4E6F}">
      <dsp:nvSpPr>
        <dsp:cNvPr id="0" name=""/>
        <dsp:cNvSpPr/>
      </dsp:nvSpPr>
      <dsp:spPr>
        <a:xfrm>
          <a:off x="2663000" y="2078826"/>
          <a:ext cx="6842054" cy="1027536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Понимать основные особенности естественно-научного исследования</a:t>
          </a:r>
        </a:p>
      </dsp:txBody>
      <dsp:txXfrm>
        <a:off x="2713160" y="2128986"/>
        <a:ext cx="6741734" cy="927216"/>
      </dsp:txXfrm>
    </dsp:sp>
    <dsp:sp modelId="{A337ED6D-FE4A-47EA-A294-DD79DADFB7C5}">
      <dsp:nvSpPr>
        <dsp:cNvPr id="0" name=""/>
        <dsp:cNvSpPr/>
      </dsp:nvSpPr>
      <dsp:spPr>
        <a:xfrm>
          <a:off x="2686357" y="3306990"/>
          <a:ext cx="6795342" cy="1373529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Интерпретировать данные и использовать научные доказательства для получения выводов</a:t>
          </a:r>
        </a:p>
      </dsp:txBody>
      <dsp:txXfrm>
        <a:off x="2753407" y="3374040"/>
        <a:ext cx="6661242" cy="1239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AACCED-BD07-4078-9299-02B5B38DFF18}" type="datetimeFigureOut">
              <a:rPr lang="ru-RU"/>
              <a:pPr>
                <a:defRPr/>
              </a:pPr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6A1E1CE-E38A-4719-A123-C8D80F84A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706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1E1CE-E38A-4719-A123-C8D80F84A45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2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Напрямую связана с читательской грамотностью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1E1CE-E38A-4719-A123-C8D80F84A45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49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9142E-70B0-4510-AC0D-89737CA3B3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7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94C45-DA1D-431B-BC28-EF84FCB06D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3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94C45-DA1D-431B-BC28-EF84FCB06D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745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94C45-DA1D-431B-BC28-EF84FCB06D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6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94C45-DA1D-431B-BC28-EF84FCB06D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1621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94C45-DA1D-431B-BC28-EF84FCB06D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15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EDA59-655E-4F69-A0BD-A8E7D5F899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36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18C57-2A0E-4447-A691-E51CE7B102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0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C541-65A4-4DFD-9603-99C77A5B29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37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1E1A9-F363-4A49-992D-C2474C72B8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7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A68A-7662-45D2-AA64-AB32B8F76C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8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92A9D-2CE6-4FA5-89E8-3A5E4778F7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F7AEE-3FA5-4129-981F-638A7BB979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4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88E79-3098-4F18-8E84-5A0D454B22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E2134-A077-40C0-83F6-44E6D6F988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9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DDCA-35DB-402E-92FF-449A83DD68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3B94C45-DA1D-431B-BC28-EF84FCB06D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49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fipi.ru/otkrytyy-bank-zadaniy-dlya-otsenki-yestestvennonauchnoygramotnosti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www.centeroko.ru/pisa18/pisa2018_s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vpr.sdamgia.ru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resh.edu.ru/" TargetMode="External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59FEA6-81EB-279A-2B38-BB0F766F0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872"/>
            <a:ext cx="12174736" cy="45774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«Лицей Крымской весны» Симферопольского района Республики Крым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229FA5-25F6-9873-D1B8-43974D177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502" y="1390413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естественно-научной грамотности </a:t>
            </a:r>
          </a:p>
          <a:p>
            <a:pPr marL="0" indent="0" algn="ctr">
              <a:buNone/>
            </a:pPr>
            <a:r>
              <a:rPr lang="ru-RU" sz="4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биологии</a:t>
            </a:r>
            <a:r>
              <a:rPr lang="uk-UA" sz="4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496F5D-FC37-537B-EB12-9F3BE634D051}"/>
              </a:ext>
            </a:extLst>
          </p:cNvPr>
          <p:cNvSpPr txBox="1"/>
          <p:nvPr/>
        </p:nvSpPr>
        <p:spPr>
          <a:xfrm>
            <a:off x="8231560" y="556925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Оксана 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229950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33E31D8-EFE8-AE41-87F4-188FBCC0DF9D}"/>
              </a:ext>
            </a:extLst>
          </p:cNvPr>
          <p:cNvSpPr/>
          <p:nvPr/>
        </p:nvSpPr>
        <p:spPr>
          <a:xfrm>
            <a:off x="0" y="2869"/>
            <a:ext cx="100564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компетенции: «Понимание особенностей естественно-научного исследования</a:t>
            </a:r>
            <a:r>
              <a:rPr lang="uk-UA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sz="2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3ABABA-CDC3-55F1-87E8-43D7BCDED63F}"/>
              </a:ext>
            </a:extLst>
          </p:cNvPr>
          <p:cNvSpPr txBox="1"/>
          <p:nvPr/>
        </p:nvSpPr>
        <p:spPr>
          <a:xfrm>
            <a:off x="119336" y="944069"/>
            <a:ext cx="1195332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Задание 1.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Учёный изучал влияние различных экологических факторов на процесс фотосинтеза. Свой эксперимент исследователь проводил в специальной теплице, где были высажены 300 растений томата сорта Шапка Мономаха.  В герметичную теплицу с определённой периодичностью закачивался углекислый газ разной концентрации. С помощью датчиков учёный фиксировал показатели скорости фотосинтеза, которые приведены на графике ниже. 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AA5F84-7A1E-B93F-BBBD-701579ADD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1" y="2197415"/>
            <a:ext cx="4615243" cy="272122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3111BA-C415-4EA8-C6B6-F6C5DCFACE44}"/>
              </a:ext>
            </a:extLst>
          </p:cNvPr>
          <p:cNvSpPr txBox="1"/>
          <p:nvPr/>
        </p:nvSpPr>
        <p:spPr>
          <a:xfrm>
            <a:off x="5159896" y="2386933"/>
            <a:ext cx="6912768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Вопрос.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Какую </a:t>
            </a: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нулевую гипотезу</a:t>
            </a:r>
            <a:r>
              <a:rPr lang="ru-RU" sz="1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* смог сформулировать исследователь перед постановкой эксперимента? Объясните, почему теплица в эксперименте должна быть строго герметичной. Почему результаты эксперимента могут быть недостоверными, если известно, что в теплице было естественное освещение?  </a:t>
            </a:r>
          </a:p>
          <a:p>
            <a:endParaRPr lang="ru-RU" sz="1800" b="1" i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* 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Нулевая гипотеза</a:t>
            </a:r>
            <a:r>
              <a:rPr lang="ru-RU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 принимаемое по умолчанию предположение, что не существует связи между двумя наблюдаемыми событиями, феноменами</a:t>
            </a:r>
            <a:r>
              <a:rPr lang="ru-RU" sz="1800" b="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1800" b="0" i="0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endParaRPr lang="ru-RU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3C4166C-5864-A0D0-D994-0A672634B459}"/>
              </a:ext>
            </a:extLst>
          </p:cNvPr>
          <p:cNvSpPr txBox="1"/>
          <p:nvPr/>
        </p:nvSpPr>
        <p:spPr>
          <a:xfrm>
            <a:off x="145149" y="4985099"/>
            <a:ext cx="11927515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Элементы ответа: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1) нулевая гипотеза – скорость фотосинтеза не зависит от концентрации углекислого газа в атмосфере;  2) герметичная теплица позволяет обеспечивать постоянный газовый состав воздуха (постоянную начальную концентрацию углекислого газа); 3) естественное освещение зависит от погодных условий и может изменяться; 4) фотосинтез – многостадийный биологический процесс, скорость которого зависит от множества факторов; 5) при изменении освещения скорость фотосинтеза может меняться, что не позволяет в явном виде установить зависимость от концентрации углекислого газа.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54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2FADF5A-3449-2EB5-CFE7-C25CA1C674A3}"/>
              </a:ext>
            </a:extLst>
          </p:cNvPr>
          <p:cNvSpPr/>
          <p:nvPr/>
        </p:nvSpPr>
        <p:spPr>
          <a:xfrm>
            <a:off x="0" y="2869"/>
            <a:ext cx="1005644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компетенции: «Понимание особенностей естественно-научного исследования»</a:t>
            </a:r>
          </a:p>
          <a:p>
            <a:pPr>
              <a:defRPr/>
            </a:pP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 </a:t>
            </a:r>
            <a:endParaRPr lang="ru-RU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CB9F45-60D3-499E-AB71-2B60B36F083F}"/>
              </a:ext>
            </a:extLst>
          </p:cNvPr>
          <p:cNvSpPr txBox="1"/>
          <p:nvPr/>
        </p:nvSpPr>
        <p:spPr>
          <a:xfrm>
            <a:off x="191344" y="1206233"/>
            <a:ext cx="1188132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Экспериментатор решил изучить температурный фактор, влияющий на скорость прорастания семян фасоли (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Phaseolus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vulgaris</a:t>
            </a:r>
            <a:r>
              <a:rPr lang="ru-RU" sz="1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Для этого он взял семена от одного растения, поместил в емкости  с одинаковым тканевым  субстратом, увлажненным равным количеством воды, и расставил в  темные шкафы  с различной температурой воздуха. Результаты опыта представлены на графике.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E337331-AD9B-E2B5-E7C3-8B21299FE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2348880"/>
            <a:ext cx="5688632" cy="265318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23E5EC-85D1-620C-E4D0-9F5B62780154}"/>
              </a:ext>
            </a:extLst>
          </p:cNvPr>
          <p:cNvSpPr txBox="1"/>
          <p:nvPr/>
        </p:nvSpPr>
        <p:spPr>
          <a:xfrm>
            <a:off x="205632" y="2588193"/>
            <a:ext cx="6178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Вопрос.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</a:t>
            </a: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нулевую гипотезу</a:t>
            </a:r>
            <a:r>
              <a:rPr lang="ru-RU" sz="1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смог сформулировать исследователь перед постановкой эксперимента? Почему температура влияет на скорость прорастания семян? Почему освещенность не является обязательным фактором для прорастания семян?</a:t>
            </a:r>
          </a:p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Нулевая гипотеза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принимаемое по умолчанию предположение о том, что не существует связи между двумя наблюдаемыми событиями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A059AC3-0DE9-EF19-D60C-842F810235D0}"/>
              </a:ext>
            </a:extLst>
          </p:cNvPr>
          <p:cNvSpPr txBox="1"/>
          <p:nvPr/>
        </p:nvSpPr>
        <p:spPr>
          <a:xfrm>
            <a:off x="217654" y="5002060"/>
            <a:ext cx="1185501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ответа: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Нулевая гипотеза – скорость прорастания семян не зависит от температуры. 2) Температура влияет на скорость работы ферментов, которые участвуют в процессах прорастания семян. 3) Зародыш семени содержит запас питательных веществ в семядолях (как у фасоли) или в эндосперме (как у пшеницы), этот запас питательных веществ растворяется в воде, проникшей в семя, расходуется на прорастание. 4) Зародыш при прорастании не использует фотосинтез, поэтому свет не нужен.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6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6A7AA0-4A2F-4A15-B910-4305E2D4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650"/>
            <a:ext cx="9696400" cy="97564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</a:t>
            </a:r>
            <a:r>
              <a:rPr lang="uk-UA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uk-UA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</a:t>
            </a:r>
            <a:r>
              <a:rPr lang="uk-UA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lang="uk-UA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uk-UA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</a:t>
            </a:r>
            <a:r>
              <a:rPr lang="uk-UA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</a:t>
            </a:r>
            <a:r>
              <a:rPr lang="uk-UA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uk-UA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</a:t>
            </a:r>
            <a:r>
              <a:rPr lang="uk-UA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выводов</a:t>
            </a:r>
            <a:r>
              <a:rPr lang="uk-UA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2C01B1D3-54C1-55BA-A94E-AB0800C79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74908"/>
              </p:ext>
            </p:extLst>
          </p:nvPr>
        </p:nvGraphicFramePr>
        <p:xfrm>
          <a:off x="335360" y="1106563"/>
          <a:ext cx="9556134" cy="5151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556134">
                  <a:extLst>
                    <a:ext uri="{9D8B030D-6E8A-4147-A177-3AD203B41FA5}">
                      <a16:colId xmlns:a16="http://schemas.microsoft.com/office/drawing/2014/main" xmlns="" val="896566618"/>
                    </a:ext>
                  </a:extLst>
                </a:gridCol>
              </a:tblGrid>
              <a:tr h="439157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преобразовывать одну форму представления данных в другую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496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анализировать, интерпретировать данные и делать соответствующие выводы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9638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распознавать допущения, доказательства и рассуждения в научных текстах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1545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отличать аргументы, которые основаны на научных доказательствах, от аргументов, основанных на других соображениях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6596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оценивать научные аргументы и доказательства из различных источников, например, газет, интернет, журналы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5777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259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50F7F9-02E3-5F8E-45EF-64456C57E25A}"/>
              </a:ext>
            </a:extLst>
          </p:cNvPr>
          <p:cNvSpPr txBox="1"/>
          <p:nvPr/>
        </p:nvSpPr>
        <p:spPr>
          <a:xfrm>
            <a:off x="1" y="13692"/>
            <a:ext cx="95523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компетенции: «Интерпретация данных и использование научных доказательств для получения выводов»</a:t>
            </a:r>
          </a:p>
          <a:p>
            <a:pPr>
              <a:defRPr/>
            </a:pP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uk-UA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7E69E7-CA7E-06E7-3B61-F23C2294F5B7}"/>
              </a:ext>
            </a:extLst>
          </p:cNvPr>
          <p:cNvSpPr txBox="1"/>
          <p:nvPr/>
        </p:nvSpPr>
        <p:spPr>
          <a:xfrm>
            <a:off x="191344" y="1196752"/>
            <a:ext cx="67248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На рисунках изображены скелет с отпечатком перьев и реконструкция археоптерикса, обитавшего на Земле 150–147 млн лет назад.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21D335-F993-685C-16DB-23F6B72ABD52}"/>
              </a:ext>
            </a:extLst>
          </p:cNvPr>
          <p:cNvSpPr txBox="1"/>
          <p:nvPr/>
        </p:nvSpPr>
        <p:spPr>
          <a:xfrm>
            <a:off x="191344" y="2086628"/>
            <a:ext cx="6682766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Вопрос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 Используя фрагмент «Геохронологической таблицы», определите, в какой эре и каком периоде обитало это животное.  Это животное иногда относят к птицам, но оно имело некоторые признаки, нехарактерные для современных птиц. Перечислите те из них, которые видны на рисунках (не менее трёх признаков). Для организмов какого современного класса характерны перечисленные признаки?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DDA5FAA-1F03-23BF-3A8F-E892A230F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87" y="3589600"/>
            <a:ext cx="5273497" cy="32547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F9A64A-2C67-C71F-4F77-8D32827B6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287" y="957079"/>
            <a:ext cx="5273497" cy="232600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266083-66D5-C2D2-1834-A51E06EB4030}"/>
              </a:ext>
            </a:extLst>
          </p:cNvPr>
          <p:cNvSpPr txBox="1"/>
          <p:nvPr/>
        </p:nvSpPr>
        <p:spPr>
          <a:xfrm>
            <a:off x="6766502" y="3337247"/>
            <a:ext cx="523415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ГЕОХРОНОЛОГИЧЕСКАЯ ТАБЛИЦА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3DCDF1-99B8-ABE3-FB73-E50731147392}"/>
              </a:ext>
            </a:extLst>
          </p:cNvPr>
          <p:cNvSpPr txBox="1"/>
          <p:nvPr/>
        </p:nvSpPr>
        <p:spPr>
          <a:xfrm>
            <a:off x="191343" y="4201291"/>
            <a:ext cx="6563943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Элементы ответа: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1) эра мезозойская, период юрский (</a:t>
            </a: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должны быть указаны и эра,  и период</a:t>
            </a:r>
            <a:r>
              <a:rPr lang="ru-RU" sz="1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); от современных птиц археоптерикса отличает: 2) наличие челюстей с зубами; 3) наличие длинного хвоста из позвонков; 4) наличие развитых пальцев с когтями на передних конечностях; 5) признаки характерны для класса Пресмыкающиеся.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3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E5CBB9-F91E-69DD-BD50-F4C61F448E0F}"/>
              </a:ext>
            </a:extLst>
          </p:cNvPr>
          <p:cNvSpPr txBox="1"/>
          <p:nvPr/>
        </p:nvSpPr>
        <p:spPr>
          <a:xfrm>
            <a:off x="1" y="13692"/>
            <a:ext cx="955238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компетенции: «Интерпретация данных и использование научных доказательств для получения выводов»</a:t>
            </a:r>
          </a:p>
          <a:p>
            <a:pPr>
              <a:defRPr/>
            </a:pP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Задание </a:t>
            </a:r>
            <a:r>
              <a:rPr lang="uk-UA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990049-E9EA-1AF8-A612-84F6D533E9AA}"/>
              </a:ext>
            </a:extLst>
          </p:cNvPr>
          <p:cNvSpPr txBox="1"/>
          <p:nvPr/>
        </p:nvSpPr>
        <p:spPr>
          <a:xfrm>
            <a:off x="191344" y="1177367"/>
            <a:ext cx="11089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 график «Биомасса насекомых, перемещающихся на высоте более 200 метров».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6B74AC2-19A7-5A21-E1F2-5EE22FDC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899" y="1603486"/>
            <a:ext cx="4711013" cy="3429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F3E4BE-AAE3-BDD7-8ED3-A285D1C607F6}"/>
              </a:ext>
            </a:extLst>
          </p:cNvPr>
          <p:cNvSpPr txBox="1"/>
          <p:nvPr/>
        </p:nvSpPr>
        <p:spPr>
          <a:xfrm>
            <a:off x="173088" y="1635372"/>
            <a:ext cx="71165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Вопрос.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утверждения, которые можно сформулировать на основании анализа представленных  данных.</a:t>
            </a:r>
          </a:p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 биомасса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насекомых, перемещающихся на высоте более чем 200 метров </a:t>
            </a:r>
          </a:p>
          <a:p>
            <a:pPr marL="342900" indent="-342900">
              <a:buAutoNum type="arabicParenR"/>
            </a:pP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наблюдалась в наибольших показателях в 2006 году </a:t>
            </a:r>
          </a:p>
          <a:p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меньше на 3000 единиц в 2007 году в сравнении с 2003 годом </a:t>
            </a:r>
          </a:p>
          <a:p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больше на 3000 единиц в 2006 году в сравнении с 2007 годом </a:t>
            </a:r>
          </a:p>
          <a:p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зависит от влажности воздуха и скорости движения воздуха </a:t>
            </a:r>
          </a:p>
          <a:p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характерна для популяционных волн насекомых Запишите в ответе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цифры</a:t>
            </a:r>
            <a:r>
              <a:rPr 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 которыми указаны выбранные утверждения.</a:t>
            </a:r>
            <a:endParaRPr lang="ru-RU" sz="14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4CE46D-6067-44B1-F46C-12A68BBA922A}"/>
              </a:ext>
            </a:extLst>
          </p:cNvPr>
          <p:cNvSpPr txBox="1"/>
          <p:nvPr/>
        </p:nvSpPr>
        <p:spPr>
          <a:xfrm>
            <a:off x="191344" y="465658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2,3</a:t>
            </a:r>
          </a:p>
        </p:txBody>
      </p:sp>
    </p:spTree>
    <p:extLst>
      <p:ext uri="{BB962C8B-B14F-4D97-AF65-F5344CB8AC3E}">
        <p14:creationId xmlns:p14="http://schemas.microsoft.com/office/powerpoint/2010/main" val="13292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7C2067-06E3-7BCE-5E86-704181BF1EEB}"/>
              </a:ext>
            </a:extLst>
          </p:cNvPr>
          <p:cNvSpPr txBox="1"/>
          <p:nvPr/>
        </p:nvSpPr>
        <p:spPr>
          <a:xfrm>
            <a:off x="1" y="13692"/>
            <a:ext cx="95523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компетенции: «Интерпретация данных и использование научных доказательств для получения выводов»</a:t>
            </a:r>
          </a:p>
          <a:p>
            <a:pPr>
              <a:defRPr/>
            </a:pPr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Задание </a:t>
            </a:r>
            <a:r>
              <a:rPr lang="uk-UA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9738174-EAFE-5701-4DA2-764E13A2873E}"/>
              </a:ext>
            </a:extLst>
          </p:cNvPr>
          <p:cNvSpPr txBox="1"/>
          <p:nvPr/>
        </p:nvSpPr>
        <p:spPr>
          <a:xfrm>
            <a:off x="169144" y="1214021"/>
            <a:ext cx="11809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 таблицу «Коэффициент интеллекта».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149044C-9F3B-5CFD-16E6-5C7596483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826" y="836712"/>
            <a:ext cx="6217184" cy="55479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66CF873-BF19-AAF0-8ADC-D12D298E257B}"/>
              </a:ext>
            </a:extLst>
          </p:cNvPr>
          <p:cNvSpPr txBox="1"/>
          <p:nvPr/>
        </p:nvSpPr>
        <p:spPr>
          <a:xfrm>
            <a:off x="169144" y="1583353"/>
            <a:ext cx="5792682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все утверждения, которые можно сформулировать на основании анализа представленных данных.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в ответе цифры, под которыми указаны выбранные утверждения. 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Люди, когда-либо исключавшиеся из школы, не достигали уровня развития интеллекта выше 125 баллов. 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  первые 5 лет брака чаще всего разводятся люди с более низким уровнем интеллекта. 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Постоянное получение пособий и заключение под арест не позволяют большинству людей достичь высокого коэффициента интеллектуальности. 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Больше всего людей, имеющих интеллект в диапазоне 76–110 баллов, было среди тех, кто получал пособие на ребенка. 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Исключение из школы не влияет на развитие интеллекта.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3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026D9C-E2D4-450F-8AF6-37AC429C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41" y="221390"/>
            <a:ext cx="5041776" cy="1325563"/>
          </a:xfrm>
        </p:spPr>
        <p:txBody>
          <a:bodyPr>
            <a:normAutofit/>
          </a:bodyPr>
          <a:lstStyle/>
          <a:p>
            <a:r>
              <a:rPr lang="uk-UA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</a:t>
            </a:r>
            <a:r>
              <a:rPr lang="uk-UA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ссылки</a:t>
            </a:r>
            <a:r>
              <a:rPr lang="uk-UA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6FD71E-7618-4C8B-AB6F-C49DC96F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44" y="1484784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 естественнонаучной грамотности: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1B328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http://www.centeroko.ru/pisa18/pisa2018_sl.html</a:t>
            </a:r>
            <a:endParaRPr lang="ru-RU" sz="2400" b="0" i="0" dirty="0">
              <a:solidFill>
                <a:srgbClr val="1B32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ФИПИ по естественнонаучной грамотности: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solidFill>
                  <a:srgbClr val="1B3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0" i="0" dirty="0">
                <a:solidFill>
                  <a:srgbClr val="1B328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1B328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http://fipi.ru/otkrytyy-bank-zadaniy-dlya-otsenki-yestestvennonauchnoygramotnosti</a:t>
            </a:r>
            <a:endParaRPr lang="ru-RU" sz="2400" b="0" i="0" dirty="0">
              <a:solidFill>
                <a:srgbClr val="1B328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РЭШ. Электронный банк заданий для оценки функциональной грамотности: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1B328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https://resh.edu.ru/</a:t>
            </a:r>
            <a:r>
              <a:rPr lang="ru-RU" sz="2400" dirty="0">
                <a:solidFill>
                  <a:srgbClr val="1B3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Сдам ГИА. Решу ВПР: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solidFill>
                  <a:srgbClr val="1B3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1B328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https://vpr.sdamgia.ru/</a:t>
            </a:r>
            <a:r>
              <a:rPr lang="ru-RU" sz="2400" dirty="0">
                <a:solidFill>
                  <a:srgbClr val="1B3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F4119C4-669C-4504-A11A-37448E00A0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328" y="1268760"/>
            <a:ext cx="1513384" cy="18773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A012BFC-8FE6-4D41-8103-13D33B8EA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6449" y="365125"/>
            <a:ext cx="6323809" cy="10380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FAD0ACA-10A8-44FC-949A-0A5F7520B0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4543" y="4149165"/>
            <a:ext cx="3047619" cy="13142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D4BA2AD-B35B-4DE3-B6A4-78CFB94ADEE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6376"/>
          <a:stretch/>
        </p:blipFill>
        <p:spPr>
          <a:xfrm>
            <a:off x="3503712" y="5572498"/>
            <a:ext cx="1570447" cy="12095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EF9412E-6A7E-46AF-81D1-C66476E9B5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4159" y="5628229"/>
            <a:ext cx="5019048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4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3A50736-929F-B111-D19E-642B99F6E3F6}"/>
              </a:ext>
            </a:extLst>
          </p:cNvPr>
          <p:cNvSpPr/>
          <p:nvPr/>
        </p:nvSpPr>
        <p:spPr>
          <a:xfrm>
            <a:off x="767030" y="2204864"/>
            <a:ext cx="9394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6477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816" y="908720"/>
            <a:ext cx="5172712" cy="1728192"/>
          </a:xfrm>
        </p:spPr>
        <p:txBody>
          <a:bodyPr>
            <a:noAutofit/>
          </a:bodyPr>
          <a:lstStyle/>
          <a:p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грамотный человек — это человек, который способен</a:t>
            </a:r>
            <a:b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все постоянно приобретаемые в течение жизни знания, умения и навыки для решения максимально широкого диапазона</a:t>
            </a:r>
            <a:b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жизненных задач в различных сферах человеческой деятельности,</a:t>
            </a:r>
            <a:b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и социальных отношений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А.А. Леонтьев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11B2819-0802-490F-83C4-17FED65C7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476672"/>
            <a:ext cx="3828288" cy="54010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D6DB2662-FE0B-8419-5029-C1056EB3E72F}"/>
              </a:ext>
            </a:extLst>
          </p:cNvPr>
          <p:cNvSpPr txBox="1">
            <a:spLocks/>
          </p:cNvSpPr>
          <p:nvPr/>
        </p:nvSpPr>
        <p:spPr>
          <a:xfrm>
            <a:off x="-10699" y="68519"/>
            <a:ext cx="9643971" cy="1496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indent="271463">
              <a:lnSpc>
                <a:spcPct val="110000"/>
              </a:lnSpc>
              <a:buFont typeface="Georgia" pitchFamily="18" charset="0"/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грамотность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естественно-научными идеями.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9FF65314-514D-81C7-ACC8-267F73282F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087547"/>
              </p:ext>
            </p:extLst>
          </p:nvPr>
        </p:nvGraphicFramePr>
        <p:xfrm>
          <a:off x="-240704" y="1052736"/>
          <a:ext cx="1051316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D9347D-06BF-9B2D-6621-E36AD929F5F6}"/>
              </a:ext>
            </a:extLst>
          </p:cNvPr>
          <p:cNvSpPr txBox="1"/>
          <p:nvPr/>
        </p:nvSpPr>
        <p:spPr>
          <a:xfrm>
            <a:off x="479376" y="5978960"/>
            <a:ext cx="915389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Компетенции ЕНГ в связке формируются при</a:t>
            </a:r>
            <a:r>
              <a:rPr lang="ru-RU" sz="20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изучении всех предметов естественно-научного цикла!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39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F6EBD04-7663-8C28-CC5B-D1227248F992}"/>
              </a:ext>
            </a:extLst>
          </p:cNvPr>
          <p:cNvSpPr/>
          <p:nvPr/>
        </p:nvSpPr>
        <p:spPr>
          <a:xfrm>
            <a:off x="31387" y="19307"/>
            <a:ext cx="95474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грамотность и требования ФГОС ООО к результатам освоения основных образовательных программ</a:t>
            </a:r>
            <a:endParaRPr lang="ru-RU" sz="6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xmlns="" id="{989F86CF-0B88-54BB-8B0C-3588724BF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7" y="801289"/>
            <a:ext cx="6984776" cy="46980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C9AC4EB-01C4-07B8-F344-51E0C36B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7" y="821588"/>
            <a:ext cx="2690747" cy="44598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35CF48-04BD-3347-D4C1-4219FDB769CC}"/>
              </a:ext>
            </a:extLst>
          </p:cNvPr>
          <p:cNvSpPr txBox="1"/>
          <p:nvPr/>
        </p:nvSpPr>
        <p:spPr>
          <a:xfrm>
            <a:off x="273861" y="5623920"/>
            <a:ext cx="9304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компетенции ЕНГ полностью пересекаются с</a:t>
            </a:r>
            <a:r>
              <a:rPr lang="ru-RU" sz="20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требованиями ФГОС ООО к предметным, метапредметным и личностным</a:t>
            </a:r>
            <a:r>
              <a:rPr lang="ru-RU" sz="20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результатам. 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85836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7BECD73-9DEA-E756-FE5B-27A29637EEF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556134" cy="8316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Компетенция: «Научное объяснение </a:t>
            </a:r>
            <a:r>
              <a:rPr lang="uk-UA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явлений</a:t>
            </a:r>
            <a:r>
              <a:rPr lang="uk-UA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779089F8-71C7-5381-CD41-F1DAC2EBC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802792"/>
              </p:ext>
            </p:extLst>
          </p:nvPr>
        </p:nvGraphicFramePr>
        <p:xfrm>
          <a:off x="335360" y="831627"/>
          <a:ext cx="9556134" cy="3779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556134">
                  <a:extLst>
                    <a:ext uri="{9D8B030D-6E8A-4147-A177-3AD203B41FA5}">
                      <a16:colId xmlns:a16="http://schemas.microsoft.com/office/drawing/2014/main" xmlns="" val="896566618"/>
                    </a:ext>
                  </a:extLst>
                </a:gridCol>
              </a:tblGrid>
              <a:tr h="439157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применять соответствующие естественно-научные знания для объяснения явления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496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распознавать, использовать и создавать объяснительные модели и представления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9638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делать и научно обосновывать прогнозы о протекании процесса или явления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1545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объяснять принцип действия технического устройства или технологии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6596480"/>
                  </a:ext>
                </a:extLst>
              </a:tr>
            </a:tbl>
          </a:graphicData>
        </a:graphic>
      </p:graphicFrame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3CD0A0A9-CA73-F587-3FF9-FEDD7F9F8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88" y="5085184"/>
            <a:ext cx="9865096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развития компетенции «Научное объяснение явлений» лежат знания о научных методах исследования, о приборах и инструментах, используемых в наблюдениях и экспериментальных работах.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3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55719-2E2A-0D65-CE82-81FA5124E4D3}"/>
              </a:ext>
            </a:extLst>
          </p:cNvPr>
          <p:cNvSpPr txBox="1"/>
          <p:nvPr/>
        </p:nvSpPr>
        <p:spPr>
          <a:xfrm>
            <a:off x="325847" y="870106"/>
            <a:ext cx="11530793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Любой звук можно охарактеризовать высотой и силой звучания. Высота звука определяется количеством колебаний звуковой волны и выражается в герцах (Гц). Все, что меньше 0,016 кГц, называют инфразвуком, а свыше 20 кГц – ультразвуком. Как ультразвук, так и инфразвук человеческим ухом не воспринимаются, однако многие животные слышат и общаются в ультразвуковом диапазоне.  На рис. 1 представлены диапазоны слышимых звуков для разных животных, а на рис. 2 – диапазоны, приходящиеся на инфразвук, слышимый звук и ультразвук.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4C6771-6948-A3F9-2522-26213F7CA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2347434"/>
            <a:ext cx="7992888" cy="2627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273360-8D56-BDFC-A9ED-636CED08C0F7}"/>
              </a:ext>
            </a:extLst>
          </p:cNvPr>
          <p:cNvSpPr txBox="1"/>
          <p:nvPr/>
        </p:nvSpPr>
        <p:spPr>
          <a:xfrm>
            <a:off x="335360" y="4823832"/>
            <a:ext cx="1152128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Вопрос.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В каком звуковом диапазоне, помимо слышимого человеком, способна получать информацию летучая мышь? Многие виды рукокрылых и китообразных способны к эхолокации. На чём построен принцип работы эхолокационной системы, и какие органы животного при этом задействованы? Чем выгоден такой способ ориентации в пространстве? Ответ поясните. В каких ситуациях люди применяют приборы (эхолоты, сонары), работающие по аналогичному принципу? Приведите не менее двух примеров применения человеком таких приборов.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2FC44C-09E7-FC10-5754-0AD90D063985}"/>
              </a:ext>
            </a:extLst>
          </p:cNvPr>
          <p:cNvSpPr txBox="1"/>
          <p:nvPr/>
        </p:nvSpPr>
        <p:spPr>
          <a:xfrm>
            <a:off x="290988" y="6813"/>
            <a:ext cx="96658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компетенции: «Научное объяснение явлений»</a:t>
            </a:r>
          </a:p>
          <a:p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0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B6CF86-0139-B526-5497-11BF0E52D2A9}"/>
              </a:ext>
            </a:extLst>
          </p:cNvPr>
          <p:cNvSpPr txBox="1"/>
          <p:nvPr/>
        </p:nvSpPr>
        <p:spPr>
          <a:xfrm>
            <a:off x="119336" y="980728"/>
            <a:ext cx="100811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ЭЛЕМЕНТЫ ОТВЕТА: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1) ультразвук (от 20 кГц); 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2) животное испускает высокочастотные звуки (например, с помощью голосовых связок); 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3) эти звуки отражаются от объектов и улавливаются органом слуха данного животного; 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4) эхолокация позволяет ориентироваться в пространстве в условиях темноты или низкой освещённости (охотиться, взаимодействовать с другими особями); 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5) такие приборы (эхолоты, сонары) используются человеком для исследования и поиска обитателей морей (рыбы во время рыбалки); 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6) такие приборы (эхолоты, сонары) используются человеком для определения рельефа дна в водоёмах (подводных объектов, например подводных лодок, затонувших кораблей, батискафов); 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7) такие приборы используются человеком при ультразвуковом исследовании внутренних органов человека (УЗИ).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5C2AB9-B530-37EB-A880-BA88D2DB1405}"/>
              </a:ext>
            </a:extLst>
          </p:cNvPr>
          <p:cNvSpPr txBox="1"/>
          <p:nvPr/>
        </p:nvSpPr>
        <p:spPr>
          <a:xfrm>
            <a:off x="290988" y="6813"/>
            <a:ext cx="96658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компетенции: «Научное объяснение явлений»</a:t>
            </a:r>
          </a:p>
          <a:p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r>
              <a:rPr lang="uk-UA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5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B8282F-EBED-5C68-7119-DFA3B084BB99}"/>
              </a:ext>
            </a:extLst>
          </p:cNvPr>
          <p:cNvSpPr txBox="1"/>
          <p:nvPr/>
        </p:nvSpPr>
        <p:spPr>
          <a:xfrm>
            <a:off x="290988" y="6813"/>
            <a:ext cx="96658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компетенции: «Научное объяснение явлений»</a:t>
            </a:r>
          </a:p>
          <a:p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AD374B-DBA3-A798-4537-8C91DCA803E8}"/>
              </a:ext>
            </a:extLst>
          </p:cNvPr>
          <p:cNvSpPr txBox="1"/>
          <p:nvPr/>
        </p:nvSpPr>
        <p:spPr>
          <a:xfrm>
            <a:off x="290988" y="837810"/>
            <a:ext cx="9665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рисунке представлена схема одного из вариантов сукцессий.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672952A-2C5C-EF4A-F653-A0FD059C7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196752"/>
            <a:ext cx="6840760" cy="29765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29F33B-98F0-F158-4F20-83AF28C18AC9}"/>
              </a:ext>
            </a:extLst>
          </p:cNvPr>
          <p:cNvSpPr txBox="1"/>
          <p:nvPr/>
        </p:nvSpPr>
        <p:spPr>
          <a:xfrm>
            <a:off x="285224" y="4173273"/>
            <a:ext cx="1171543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Вопрос.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Какой вариант сукцессии представлен на рисунке? Ответ поясните, приведите аргументы. Почему именно с лишайников начинается этот вариант сукцессии? За счёт чего изменяется субстрат, на котором обитают лишайники, и к чему это приводит? </a:t>
            </a:r>
            <a:endParaRPr lang="ru-RU" sz="18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CD31FA-B388-F847-4CD4-3EF5FE7C61DC}"/>
              </a:ext>
            </a:extLst>
          </p:cNvPr>
          <p:cNvSpPr txBox="1"/>
          <p:nvPr/>
        </p:nvSpPr>
        <p:spPr>
          <a:xfrm>
            <a:off x="290987" y="5118250"/>
            <a:ext cx="11709667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Элементы ответа: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1) первичная сукцессия; 2) развитие начинается на безжизненном субстрате, на котором ранее не было почвы (голые камни/скалы, вулканические породы); 3) лишайники не нуждаются в почве, так как получают необходимые вещества при фиксации азота и углекислого газа из атмосферы; 4) субстрат изменяется (образуется почва) из-за разложения отмерших талломов лишайников; 5) при этом лишайники растворяют субстрат за счёт специфических лишайниковых веществ/кислот. </a:t>
            </a: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63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884830-1F2D-4B29-1C73-C2D9CEBF2EBD}"/>
              </a:ext>
            </a:extLst>
          </p:cNvPr>
          <p:cNvSpPr/>
          <p:nvPr/>
        </p:nvSpPr>
        <p:spPr>
          <a:xfrm>
            <a:off x="17901" y="112637"/>
            <a:ext cx="9256101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</a:t>
            </a:r>
            <a:r>
              <a:rPr lang="uk-UA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«Понимание особенностей естественно-научного исследования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C0A0321A-42DB-1033-25D7-4C050896F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85992"/>
              </p:ext>
            </p:extLst>
          </p:nvPr>
        </p:nvGraphicFramePr>
        <p:xfrm>
          <a:off x="335360" y="1106563"/>
          <a:ext cx="9556134" cy="4206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556134">
                  <a:extLst>
                    <a:ext uri="{9D8B030D-6E8A-4147-A177-3AD203B41FA5}">
                      <a16:colId xmlns:a16="http://schemas.microsoft.com/office/drawing/2014/main" xmlns="" val="896566618"/>
                    </a:ext>
                  </a:extLst>
                </a:gridCol>
              </a:tblGrid>
              <a:tr h="439157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распознавать и формулировать цель данного исследования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496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предлагать или оценивать способ научного исследования данного вопроса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9638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выдвигать объяснительные гипотезы и предлагать способы их проверки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1545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описывать и оценивать способы, которые используют ученые, чтобы обеспечить надежность данных и достоверность объяснений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659648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BD3DC0-119E-81FF-A4EE-00D9E75C7902}"/>
              </a:ext>
            </a:extLst>
          </p:cNvPr>
          <p:cNvSpPr txBox="1"/>
          <p:nvPr/>
        </p:nvSpPr>
        <p:spPr>
          <a:xfrm>
            <a:off x="341429" y="5494123"/>
            <a:ext cx="9550065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основе развития компетенции «Понимание особенностей естественно-научного исследования» лежат знания о структуре естественно-научного исследования.</a:t>
            </a:r>
            <a:endParaRPr lang="ru-RU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451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4596</TotalTime>
  <Words>1492</Words>
  <Application>Microsoft Office PowerPoint</Application>
  <PresentationFormat>Произвольный</PresentationFormat>
  <Paragraphs>103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МБОУ «Лицей Крымской весны» Симферопольского района Республики Крым</vt:lpstr>
      <vt:lpstr>«Функционально 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А.А. Леонтьев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Компетенция: «Интерпретация данных и использование научных доказательств для получения выводов»</vt:lpstr>
      <vt:lpstr>Презентация PowerPoint</vt:lpstr>
      <vt:lpstr>Презентация PowerPoint</vt:lpstr>
      <vt:lpstr>Презентация PowerPoint</vt:lpstr>
      <vt:lpstr>Полезные ссылки: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Вегетативное размножение растений</dc:title>
  <dc:subject>Вегетативное размножение растений</dc:subject>
  <dc:creator>www.ppt4school.ru</dc:creator>
  <cp:keywords>презентации по биологии</cp:keywords>
  <dc:description>презентации по биологии</dc:description>
  <cp:lastModifiedBy>User</cp:lastModifiedBy>
  <cp:revision>208</cp:revision>
  <dcterms:created xsi:type="dcterms:W3CDTF">2009-05-24T07:15:35Z</dcterms:created>
  <dcterms:modified xsi:type="dcterms:W3CDTF">2023-10-25T11:11:14Z</dcterms:modified>
</cp:coreProperties>
</file>