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76" r:id="rId4"/>
    <p:sldId id="277" r:id="rId5"/>
    <p:sldId id="273" r:id="rId6"/>
    <p:sldId id="278" r:id="rId7"/>
    <p:sldId id="279" r:id="rId8"/>
    <p:sldId id="280" r:id="rId9"/>
    <p:sldId id="28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3" d="100"/>
          <a:sy n="73" d="100"/>
        </p:scale>
        <p:origin x="-129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4429132"/>
            <a:ext cx="6400800" cy="1643074"/>
          </a:xfrm>
        </p:spPr>
        <p:txBody>
          <a:bodyPr>
            <a:normAutofit/>
          </a:bodyPr>
          <a:lstStyle/>
          <a:p>
            <a:pPr algn="r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Ремизова Л.В., </a:t>
            </a:r>
          </a:p>
          <a:p>
            <a:pPr algn="r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учитель-логопед МБДОУ «Детский сад «Солнышко»,</a:t>
            </a:r>
          </a:p>
          <a:p>
            <a:pPr algn="r">
              <a:spcBef>
                <a:spcPts val="0"/>
              </a:spcBef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методист МБОУ ДО «ЦДЮТ»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D:\скачано\консилиум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4429132"/>
            <a:ext cx="2643206" cy="1817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857356" y="1785926"/>
            <a:ext cx="535785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окументация психолого-педагогического консилиума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928803"/>
            <a:ext cx="81038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учета заседаний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обучающихся, прошедших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51333294"/>
              </p:ext>
            </p:extLst>
          </p:nvPr>
        </p:nvGraphicFramePr>
        <p:xfrm>
          <a:off x="1043608" y="3282764"/>
          <a:ext cx="7056784" cy="21058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8932"/>
                <a:gridCol w="2603502"/>
                <a:gridCol w="3124350"/>
              </a:tblGrid>
              <a:tr h="43616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Тематика заседания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консилиума (плановый/внеплановый)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24.08.2022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Утверждение состава </a:t>
                      </a:r>
                      <a:r>
                        <a:rPr lang="ru-RU" sz="140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ППк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плана и графика работы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26.10..2022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Итоги психолого-педагогической диагностики детей, нуждающихся в ПП сопровождении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плановое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3643306" y="285728"/>
            <a:ext cx="37513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Документация </a:t>
            </a:r>
            <a:r>
              <a:rPr lang="ru-RU" sz="2800" dirty="0" err="1" smtClean="0"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413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40730"/>
            <a:ext cx="7115196" cy="116259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2040"/>
              </a:spcAft>
            </a:pPr>
            <a:r>
              <a:rPr lang="ru-RU" sz="28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окументация </a:t>
            </a:r>
            <a:r>
              <a:rPr lang="ru-RU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928803"/>
            <a:ext cx="81038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регистрации коллегиальных заключений психолого-педагогического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консилиума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9771635"/>
              </p:ext>
            </p:extLst>
          </p:nvPr>
        </p:nvGraphicFramePr>
        <p:xfrm>
          <a:off x="214283" y="3337401"/>
          <a:ext cx="8606189" cy="151561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4490"/>
                <a:gridCol w="1590735"/>
                <a:gridCol w="1150916"/>
                <a:gridCol w="1221216"/>
                <a:gridCol w="1211302"/>
                <a:gridCol w="1514151"/>
                <a:gridCol w="1283379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обучающегося группа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рождения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Инициатор обращения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Повод обращения в </a:t>
                      </a:r>
                      <a:r>
                        <a:rPr lang="ru-RU" sz="16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ППк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Коллегиальное заключение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обращения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ФИО</a:t>
                      </a: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(родители)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речевое нарушение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направить на ТПМПК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4103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40730"/>
            <a:ext cx="7115196" cy="1162594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2040"/>
              </a:spcAft>
            </a:pPr>
            <a:r>
              <a:rPr lang="ru-RU" sz="2800" dirty="0">
                <a:effectLst/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Организационно-методическая документация </a:t>
            </a:r>
            <a:r>
              <a:rPr lang="ru-RU" sz="2800" dirty="0" err="1">
                <a:effectLst/>
                <a:latin typeface="Bookman Old Style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800" dirty="0">
              <a:effectLst/>
              <a:latin typeface="Bookman Old Style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928803"/>
            <a:ext cx="810384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Журнал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направлений, обучающихся на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ТПМПК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077764"/>
              </p:ext>
            </p:extLst>
          </p:nvPr>
        </p:nvGraphicFramePr>
        <p:xfrm>
          <a:off x="323528" y="3068960"/>
          <a:ext cx="8391875" cy="2550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4056"/>
                <a:gridCol w="1368152"/>
                <a:gridCol w="1080120"/>
                <a:gridCol w="1296144"/>
                <a:gridCol w="1296144"/>
                <a:gridCol w="2847259"/>
              </a:tblGrid>
              <a:tr h="115212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п/п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обучающегося, группа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рождения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 направления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Причина направления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Отметка о получении направления родителями Пакет документов получил(а).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39861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определение условий обучения и воспитания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"_____" 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 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20__ г.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Подпись</a:t>
                      </a: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:________________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Расшифровка: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3141345" algn="ctr"/>
                          <a:tab pos="4419600" algn="l"/>
                        </a:tabLs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________________________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90479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214290"/>
            <a:ext cx="7115196" cy="1162594"/>
          </a:xfrm>
        </p:spPr>
        <p:txBody>
          <a:bodyPr>
            <a:noAutofit/>
          </a:bodyPr>
          <a:lstStyle/>
          <a:p>
            <a:pPr lvl="0">
              <a:lnSpc>
                <a:spcPct val="115000"/>
              </a:lnSpc>
              <a:spcAft>
                <a:spcPts val="2040"/>
              </a:spcAft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Карта развития обучающегося, получающего психолого-педагогическое сопровождение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2">
                  <a:lumMod val="50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400" dirty="0"/>
          </a:p>
          <a:p>
            <a:pPr>
              <a:buNone/>
            </a:pPr>
            <a:endParaRPr lang="ru-R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1928803"/>
            <a:ext cx="828680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Титульный лист</a:t>
            </a:r>
            <a:endParaRPr lang="ru-RU" sz="2400" i="1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Выписка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 истории развития </a:t>
            </a:r>
            <a:r>
              <a:rPr lang="ru-RU" sz="2400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ребенка</a:t>
            </a:r>
          </a:p>
          <a:p>
            <a:pPr marL="342900" lvl="0" indent="-342900">
              <a:buSzPts val="1000"/>
              <a:tabLst>
                <a:tab pos="4572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педагогическая 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характеристика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tabLst>
                <a:tab pos="4572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психологическая характеристика</a:t>
            </a:r>
          </a:p>
          <a:p>
            <a:pPr marL="342900" lvl="0" indent="-342900">
              <a:buSzPts val="1000"/>
              <a:tabLst>
                <a:tab pos="457200" algn="l"/>
              </a:tabLst>
            </a:pP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логопедическая характеристика</a:t>
            </a:r>
            <a:endParaRPr lang="ru-RU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Коллегиальное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заключение </a:t>
            </a:r>
            <a:r>
              <a:rPr lang="ru-RU" sz="2400" i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Направление на </a:t>
            </a: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ТПМПК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Согласие </a:t>
            </a:r>
            <a:r>
              <a:rPr lang="ru-RU" sz="24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родителей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(законных представителей) обучающегося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психолого-педагогического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обследование и сопровождение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специалистами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Отказ родителей от прохождения </a:t>
            </a:r>
            <a:r>
              <a:rPr lang="ru-RU" sz="2400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ППк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(если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есть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Wingdings" panose="05000000000000000000" pitchFamily="2" charset="2"/>
              <a:buChar char="Ø"/>
              <a:tabLst>
                <a:tab pos="457200" algn="l"/>
              </a:tabLs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Результаты диагностики</a:t>
            </a:r>
            <a:endParaRPr lang="ru-RU" sz="24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214290"/>
            <a:ext cx="7115196" cy="78581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Протокол № ____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заседания психолого-педагогического консилиума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900634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«__»  __________ 20___ г</a:t>
            </a:r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Присутствовали: 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И.О. Фамилия (должность в ОО, роль в 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),  </a:t>
            </a: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И.О.Фамилия (мать/отец ФИО обучающегося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Повестка дня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1. ...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Ход заседания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1. ...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Решение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1. ...</a:t>
            </a:r>
          </a:p>
          <a:p>
            <a:pPr>
              <a:buNone/>
            </a:pP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...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Приложения  (характеристики,   представления  на  обучающегося,  результаты продуктивной деятельности обучающегося, копии рабочих тетрадей, контрольных и проверочных работ и другие необходимые материалы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):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Председатель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_______________ И.О.Фамилия</a:t>
            </a:r>
            <a:endParaRPr lang="ru-RU" sz="6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    Члены </a:t>
            </a:r>
            <a:r>
              <a:rPr lang="ru-RU" sz="64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:                                                             Другие 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присутствующие на заседании</a:t>
            </a:r>
            <a:r>
              <a:rPr lang="ru-RU" sz="6400" dirty="0" smtClean="0">
                <a:latin typeface="Times New Roman" pitchFamily="18" charset="0"/>
                <a:cs typeface="Times New Roman" pitchFamily="18" charset="0"/>
              </a:rPr>
              <a:t>:         И.О.Фамилия                                                               И.О.Фамилия </a:t>
            </a:r>
            <a:endParaRPr lang="ru-RU" sz="6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214290"/>
            <a:ext cx="7115196" cy="78581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Коллегиальное заключение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консилиума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№________ от  «_____» _________ 20____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86808" cy="5143536"/>
          </a:xfrm>
        </p:spPr>
        <p:txBody>
          <a:bodyPr>
            <a:normAutofit fontScale="25000" lnSpcReduction="20000"/>
          </a:bodyPr>
          <a:lstStyle/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Выдано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ФИО 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(полностью)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родителя 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(законного представителя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) _________________________________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ФИО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воспитанника 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Дата рождения обучающегося: ____________________ Группа: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Образовательная программа: </a:t>
            </a:r>
            <a:r>
              <a:rPr lang="ru-RU" sz="55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____________</a:t>
            </a:r>
            <a:r>
              <a:rPr lang="ru-RU" sz="55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ООП ДО___________</a:t>
            </a:r>
            <a:endParaRPr lang="ru-RU" sz="5500" b="1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Причина направления на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55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___________определение</a:t>
            </a:r>
            <a:r>
              <a:rPr lang="ru-RU" sz="55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образовательного </a:t>
            </a:r>
            <a:r>
              <a:rPr lang="ru-RU" sz="55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маршрута__________</a:t>
            </a:r>
            <a:endParaRPr lang="ru-RU" sz="5500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>
              <a:buNone/>
            </a:pPr>
            <a:r>
              <a:rPr lang="ru-RU" sz="5500" b="1" dirty="0" smtClean="0">
                <a:latin typeface="Times New Roman" pitchFamily="18" charset="0"/>
                <a:cs typeface="Times New Roman" pitchFamily="18" charset="0"/>
              </a:rPr>
              <a:t>Коллегиальное заключение </a:t>
            </a:r>
            <a:r>
              <a:rPr lang="ru-RU" sz="5500" b="1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Вывод: ___________________________________________________________________________</a:t>
            </a: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педагогам ____________________________________________________________</a:t>
            </a:r>
          </a:p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Рекомендации родителям ____________________________________________________________</a:t>
            </a: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Председатель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_________________________________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Члены </a:t>
            </a:r>
            <a:r>
              <a:rPr lang="ru-RU" sz="5500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Воспитатель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Педагог-психолог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Учитель-логопед   </a:t>
            </a:r>
          </a:p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С решением ознакомлен(а) _______________/___________________________________________</a:t>
            </a:r>
          </a:p>
          <a:p>
            <a:pPr>
              <a:buNone/>
            </a:pP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подпись                ФИО 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родителя 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(законного представителя)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С решением согласен (на)/ согласен (на) частично/ не согласен(на) с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пунктами</a:t>
            </a:r>
            <a:r>
              <a:rPr lang="ru-RU" sz="5500" i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______________/____________________________________________________________________</a:t>
            </a:r>
          </a:p>
          <a:p>
            <a:pPr>
              <a:buNone/>
            </a:pP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подпись                                               </a:t>
            </a: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ФИО родителя </a:t>
            </a:r>
            <a:r>
              <a:rPr lang="ru-RU" sz="5600" i="1" dirty="0" smtClean="0">
                <a:latin typeface="Times New Roman" pitchFamily="18" charset="0"/>
                <a:cs typeface="Times New Roman" pitchFamily="18" charset="0"/>
              </a:rPr>
              <a:t>(законного представителя)</a:t>
            </a:r>
            <a:endParaRPr lang="ru-RU" sz="5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214290"/>
            <a:ext cx="7115196" cy="785818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2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Коллегиальное заключение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психолого-педагогического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консилиума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№________ от  «_____» _________ 20____ года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86808" cy="5143536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 </a:t>
            </a:r>
          </a:p>
          <a:p>
            <a:pPr algn="ctr">
              <a:buNone/>
            </a:pPr>
            <a:r>
              <a:rPr lang="ru-RU" sz="4200" b="1" dirty="0" smtClean="0">
                <a:latin typeface="Times New Roman" pitchFamily="18" charset="0"/>
                <a:cs typeface="Times New Roman" pitchFamily="18" charset="0"/>
              </a:rPr>
              <a:t>Коллегиальное заключение </a:t>
            </a:r>
            <a:r>
              <a:rPr lang="ru-RU" sz="4200" b="1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Вывод: 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бщее недоразвитие речи, </a:t>
            </a:r>
            <a:r>
              <a:rPr lang="en-US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42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ур.р.р</a:t>
            </a:r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Нуждается в создании специальных условий получения образования</a:t>
            </a: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Направить на заседание ТПМПК</a:t>
            </a:r>
            <a:endParaRPr lang="ru-RU" sz="4200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Рекомендации </a:t>
            </a:r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педагогам 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и коррекция </a:t>
            </a:r>
            <a:r>
              <a:rPr lang="ru-RU" sz="42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лекстко-грамматических</a:t>
            </a:r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фонетико-фонематической стороны речи, связных высказываний</a:t>
            </a:r>
            <a:endParaRPr lang="ru-RU" sz="4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Рекомендации родителям</a:t>
            </a: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Обследование на ТПМПК с целью </a:t>
            </a:r>
            <a:r>
              <a:rPr lang="ru-RU" sz="4200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определенияспециальных</a:t>
            </a:r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образовательных условий обучения и воспитания</a:t>
            </a:r>
          </a:p>
          <a:p>
            <a:r>
              <a:rPr lang="ru-RU" sz="4200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Занятия с учителем-логопедом</a:t>
            </a:r>
            <a:endParaRPr lang="ru-RU" sz="4200" u="sng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3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0e/58/7f/0e587fc7b80d01defaf29f7f8390d93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8804" y="214290"/>
            <a:ext cx="7115196" cy="785818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Согласие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родителей (законных представителей) обучающегося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на проведение психолого-педагогического обследования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специалистами </a:t>
            </a:r>
            <a:r>
              <a:rPr lang="ru-RU" sz="1800" b="1" dirty="0" err="1" smtClean="0">
                <a:latin typeface="Times New Roman" pitchFamily="18" charset="0"/>
                <a:cs typeface="Times New Roman" pitchFamily="18" charset="0"/>
              </a:rPr>
              <a:t>ППк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2">
                  <a:lumMod val="50000"/>
                </a:schemeClr>
              </a:solidFill>
              <a:effectLst/>
              <a:latin typeface="Times New Roman" pitchFamily="18" charset="0"/>
              <a:ea typeface="Calibri" panose="020F0502020204030204" pitchFamily="34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357298"/>
            <a:ext cx="8286808" cy="5143536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  </a:t>
            </a:r>
            <a:r>
              <a:rPr lang="ru-RU" sz="2800" b="1" dirty="0" smtClean="0"/>
              <a:t> </a:t>
            </a:r>
            <a:endParaRPr lang="ru-RU" sz="2800" b="1" dirty="0" smtClean="0"/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Я, ________________________________________________________________________________</a:t>
            </a:r>
          </a:p>
          <a:p>
            <a:pPr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ФИО родителя (законного представителя) обучающегося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</a:t>
            </a:r>
          </a:p>
          <a:p>
            <a:pPr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(номер, серия паспорта, когда и кем выдан)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являясь родителем (законным представителем)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_________________________________________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__________________________________________________________________________________</a:t>
            </a:r>
          </a:p>
          <a:p>
            <a:pPr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(ФИО, класс/группа, в котором/ой обучается обучающийся, 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дата </a:t>
            </a: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рождения)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выражаю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согласие на проведение психолого-педагогического </a:t>
            </a: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обследования и сопровождения     моего ребенка</a:t>
            </a:r>
            <a:endParaRPr lang="ru-RU" sz="3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"__" ________ 20__ г./___________/_________________________________________</a:t>
            </a:r>
          </a:p>
          <a:p>
            <a:pPr>
              <a:buNone/>
            </a:pPr>
            <a:r>
              <a:rPr lang="ru-RU" sz="3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(подпись)                             (расшифровка подписи)</a:t>
            </a:r>
            <a:endParaRPr lang="ru-RU" sz="3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800" dirty="0" smtClean="0"/>
          </a:p>
        </p:txBody>
      </p:sp>
    </p:spTree>
    <p:extLst>
      <p:ext uri="{BB962C8B-B14F-4D97-AF65-F5344CB8AC3E}">
        <p14:creationId xmlns:p14="http://schemas.microsoft.com/office/powerpoint/2010/main" xmlns="" val="923582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934</TotalTime>
  <Words>201</Words>
  <Application>Microsoft Office PowerPoint</Application>
  <PresentationFormat>Экран (4:3)</PresentationFormat>
  <Paragraphs>148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Документация ППк</vt:lpstr>
      <vt:lpstr>Организационно-методическая документация ППк</vt:lpstr>
      <vt:lpstr>Карта развития обучающегося, получающего психолого-педагогическое сопровождение </vt:lpstr>
      <vt:lpstr> Протокол № ____ заседания психолого-педагогического консилиума </vt:lpstr>
      <vt:lpstr> Коллегиальное заключение  психолого-педагогического консилиума  №________ от  «_____» _________ 20____ года  </vt:lpstr>
      <vt:lpstr> Коллегиальное заключение  психолого-педагогического консилиума  №________ от  «_____» _________ 20____ года  </vt:lpstr>
      <vt:lpstr>  Согласие родителей (законных представителей) обучающегося на проведение психолого-педагогического обследования специалистами ППк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МКУ «Управление образования Администрации города Бийска» Территориальная психолого-медико-педагогическая комиссия</dc:title>
  <dc:creator>Пользователь</dc:creator>
  <cp:lastModifiedBy>LenovoUser</cp:lastModifiedBy>
  <cp:revision>104</cp:revision>
  <dcterms:created xsi:type="dcterms:W3CDTF">2019-11-28T02:31:47Z</dcterms:created>
  <dcterms:modified xsi:type="dcterms:W3CDTF">2022-12-14T10:59:08Z</dcterms:modified>
</cp:coreProperties>
</file>