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588" autoAdjust="0"/>
    <p:restoredTop sz="94624" autoAdjust="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AD80FD-F3A5-4346-A409-FFE861A64B53}" type="doc">
      <dgm:prSet loTypeId="urn:microsoft.com/office/officeart/2005/8/layout/default" loCatId="list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F6442C1-CBEA-4614-B903-CE0839A98C59}">
      <dgm:prSet phldrT="[Текст]" custT="1"/>
      <dgm:spPr/>
      <dgm:t>
        <a:bodyPr/>
        <a:lstStyle/>
        <a:p>
          <a:r>
            <a:rPr lang="ru-RU" sz="1800" dirty="0" smtClean="0">
              <a:latin typeface="Constantia" pitchFamily="18" charset="0"/>
            </a:rPr>
            <a:t>неисполнение или ненадлежащее исполнение возложенных на него должностных обязанностей</a:t>
          </a:r>
          <a:endParaRPr lang="ru-RU" sz="1800" dirty="0">
            <a:latin typeface="Constantia" pitchFamily="18" charset="0"/>
          </a:endParaRPr>
        </a:p>
      </dgm:t>
    </dgm:pt>
    <dgm:pt modelId="{1CC72DA9-BB5B-4378-82A6-08FFDD25A584}" type="parTrans" cxnId="{F7337F36-7E23-4092-B2B0-B194020E1EFA}">
      <dgm:prSet/>
      <dgm:spPr/>
      <dgm:t>
        <a:bodyPr/>
        <a:lstStyle/>
        <a:p>
          <a:endParaRPr lang="ru-RU"/>
        </a:p>
      </dgm:t>
    </dgm:pt>
    <dgm:pt modelId="{A160DB1E-2C51-420C-A9EA-86E45A547133}" type="sibTrans" cxnId="{F7337F36-7E23-4092-B2B0-B194020E1EFA}">
      <dgm:prSet/>
      <dgm:spPr/>
      <dgm:t>
        <a:bodyPr/>
        <a:lstStyle/>
        <a:p>
          <a:endParaRPr lang="ru-RU"/>
        </a:p>
      </dgm:t>
    </dgm:pt>
    <dgm:pt modelId="{30AF7691-6402-4335-9318-182C1D5616A2}">
      <dgm:prSet phldrT="[Текст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latin typeface="Constantia" pitchFamily="18" charset="0"/>
            </a:rPr>
            <a:t>служебный подлог</a:t>
          </a:r>
        </a:p>
        <a:p>
          <a:pPr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>
            <a:latin typeface="Constantia" pitchFamily="18" charset="0"/>
          </a:endParaRPr>
        </a:p>
      </dgm:t>
    </dgm:pt>
    <dgm:pt modelId="{4BEEA843-3F42-4517-91E6-9B075369DD08}" type="parTrans" cxnId="{49A77261-24C3-4824-A98B-E7447519EE7C}">
      <dgm:prSet/>
      <dgm:spPr/>
      <dgm:t>
        <a:bodyPr/>
        <a:lstStyle/>
        <a:p>
          <a:endParaRPr lang="ru-RU"/>
        </a:p>
      </dgm:t>
    </dgm:pt>
    <dgm:pt modelId="{0A877481-5B0B-4E9C-8335-3753BAC30396}" type="sibTrans" cxnId="{49A77261-24C3-4824-A98B-E7447519EE7C}">
      <dgm:prSet/>
      <dgm:spPr/>
      <dgm:t>
        <a:bodyPr/>
        <a:lstStyle/>
        <a:p>
          <a:endParaRPr lang="ru-RU"/>
        </a:p>
      </dgm:t>
    </dgm:pt>
    <dgm:pt modelId="{54AFE2AF-5F52-4983-93C6-A0BE5B6CC08B}">
      <dgm:prSet phldrT="[Текст]" custT="1"/>
      <dgm:spPr/>
      <dgm:t>
        <a:bodyPr/>
        <a:lstStyle/>
        <a:p>
          <a:r>
            <a:rPr lang="ru-RU" sz="1800" dirty="0" smtClean="0">
              <a:latin typeface="Constantia" pitchFamily="18" charset="0"/>
            </a:rPr>
            <a:t>разглашение сведений, ставших ему известными в связи с исполнением обязанностей по службе</a:t>
          </a:r>
          <a:endParaRPr lang="ru-RU" sz="1800" dirty="0">
            <a:latin typeface="Constantia" pitchFamily="18" charset="0"/>
          </a:endParaRPr>
        </a:p>
      </dgm:t>
    </dgm:pt>
    <dgm:pt modelId="{CEE56BC9-9381-4C76-B257-1F83F027A1E2}" type="parTrans" cxnId="{6F3218CD-5799-451B-9E1A-42208CE0DC38}">
      <dgm:prSet/>
      <dgm:spPr/>
      <dgm:t>
        <a:bodyPr/>
        <a:lstStyle/>
        <a:p>
          <a:endParaRPr lang="ru-RU"/>
        </a:p>
      </dgm:t>
    </dgm:pt>
    <dgm:pt modelId="{373A10D3-6C23-4746-86B8-608DE558FB95}" type="sibTrans" cxnId="{6F3218CD-5799-451B-9E1A-42208CE0DC38}">
      <dgm:prSet/>
      <dgm:spPr/>
      <dgm:t>
        <a:bodyPr/>
        <a:lstStyle/>
        <a:p>
          <a:endParaRPr lang="ru-RU"/>
        </a:p>
      </dgm:t>
    </dgm:pt>
    <dgm:pt modelId="{4B42A9BE-FBF9-4E1E-8195-84DCBB149667}">
      <dgm:prSet phldrT="[Текст]" custT="1"/>
      <dgm:spPr/>
      <dgm:t>
        <a:bodyPr/>
        <a:lstStyle/>
        <a:p>
          <a:r>
            <a:rPr lang="ru-RU" sz="1800" dirty="0" smtClean="0">
              <a:latin typeface="Constantia" pitchFamily="18" charset="0"/>
            </a:rPr>
            <a:t>жизнь и здоровье детей при проведении обследования</a:t>
          </a:r>
          <a:endParaRPr lang="ru-RU" sz="1800" dirty="0">
            <a:latin typeface="Constantia" pitchFamily="18" charset="0"/>
          </a:endParaRPr>
        </a:p>
      </dgm:t>
    </dgm:pt>
    <dgm:pt modelId="{2746DDE0-410D-4989-8A65-A6BB3548BE74}" type="parTrans" cxnId="{09FDAA9A-BA1E-4BAE-A6C2-99B69543C521}">
      <dgm:prSet/>
      <dgm:spPr/>
      <dgm:t>
        <a:bodyPr/>
        <a:lstStyle/>
        <a:p>
          <a:endParaRPr lang="ru-RU"/>
        </a:p>
      </dgm:t>
    </dgm:pt>
    <dgm:pt modelId="{689C501E-187E-4A48-8440-8E9F34063451}" type="sibTrans" cxnId="{09FDAA9A-BA1E-4BAE-A6C2-99B69543C521}">
      <dgm:prSet/>
      <dgm:spPr/>
      <dgm:t>
        <a:bodyPr/>
        <a:lstStyle/>
        <a:p>
          <a:endParaRPr lang="ru-RU"/>
        </a:p>
      </dgm:t>
    </dgm:pt>
    <dgm:pt modelId="{284BEFED-5FF9-4357-A769-08BE683E8412}">
      <dgm:prSet phldrT="[Текст]"/>
      <dgm:spPr/>
      <dgm:t>
        <a:bodyPr/>
        <a:lstStyle/>
        <a:p>
          <a:r>
            <a:rPr lang="ru-RU" dirty="0" smtClean="0">
              <a:latin typeface="Constantia" pitchFamily="18" charset="0"/>
            </a:rPr>
            <a:t>несоблюдение правил производственной санитарии и противопожарной безопасности</a:t>
          </a:r>
          <a:endParaRPr lang="ru-RU" dirty="0">
            <a:latin typeface="Constantia" pitchFamily="18" charset="0"/>
          </a:endParaRPr>
        </a:p>
      </dgm:t>
    </dgm:pt>
    <dgm:pt modelId="{447367FC-96BC-46CA-A2C3-FA3032639535}" type="parTrans" cxnId="{953EF94D-C017-4992-849F-6F752B97CFF6}">
      <dgm:prSet/>
      <dgm:spPr/>
      <dgm:t>
        <a:bodyPr/>
        <a:lstStyle/>
        <a:p>
          <a:endParaRPr lang="ru-RU"/>
        </a:p>
      </dgm:t>
    </dgm:pt>
    <dgm:pt modelId="{F3D7198A-8488-4536-9A44-41F6A4DD9AEC}" type="sibTrans" cxnId="{953EF94D-C017-4992-849F-6F752B97CFF6}">
      <dgm:prSet/>
      <dgm:spPr/>
      <dgm:t>
        <a:bodyPr/>
        <a:lstStyle/>
        <a:p>
          <a:endParaRPr lang="ru-RU"/>
        </a:p>
      </dgm:t>
    </dgm:pt>
    <dgm:pt modelId="{AE4D595A-4BE0-4CE0-B4BB-FDB9938CD356}" type="pres">
      <dgm:prSet presAssocID="{2EAD80FD-F3A5-4346-A409-FFE861A64B5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C6ED87-C10F-4998-8065-53700BB5C887}" type="pres">
      <dgm:prSet presAssocID="{9F6442C1-CBEA-4614-B903-CE0839A98C59}" presName="node" presStyleLbl="node1" presStyleIdx="0" presStyleCnt="5" custScaleY="118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8DA4B7-0320-4FEA-B1D1-8A5A76C79676}" type="pres">
      <dgm:prSet presAssocID="{A160DB1E-2C51-420C-A9EA-86E45A547133}" presName="sibTrans" presStyleCnt="0"/>
      <dgm:spPr/>
    </dgm:pt>
    <dgm:pt modelId="{4D1B9365-91F3-4CC2-A635-80158309548A}" type="pres">
      <dgm:prSet presAssocID="{30AF7691-6402-4335-9318-182C1D5616A2}" presName="node" presStyleLbl="node1" presStyleIdx="1" presStyleCnt="5" custScaleY="803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0471DB-6530-47C2-8E64-DF4D648741EA}" type="pres">
      <dgm:prSet presAssocID="{0A877481-5B0B-4E9C-8335-3753BAC30396}" presName="sibTrans" presStyleCnt="0"/>
      <dgm:spPr/>
    </dgm:pt>
    <dgm:pt modelId="{7634B164-2A66-4191-B598-F8C61C74E21C}" type="pres">
      <dgm:prSet presAssocID="{54AFE2AF-5F52-4983-93C6-A0BE5B6CC08B}" presName="node" presStyleLbl="node1" presStyleIdx="2" presStyleCnt="5" custScaleY="118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1D4D27-7692-4B24-9E9C-9B190059C6E4}" type="pres">
      <dgm:prSet presAssocID="{373A10D3-6C23-4746-86B8-608DE558FB95}" presName="sibTrans" presStyleCnt="0"/>
      <dgm:spPr/>
    </dgm:pt>
    <dgm:pt modelId="{00BA0C2C-1DF3-4159-874E-364F1C2F0598}" type="pres">
      <dgm:prSet presAssocID="{4B42A9BE-FBF9-4E1E-8195-84DCBB14966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9D471B-C4E0-457A-A925-3C9D838DEE61}" type="pres">
      <dgm:prSet presAssocID="{689C501E-187E-4A48-8440-8E9F34063451}" presName="sibTrans" presStyleCnt="0"/>
      <dgm:spPr/>
    </dgm:pt>
    <dgm:pt modelId="{39FB09C5-3226-4B2E-A084-D3D8B3BECA66}" type="pres">
      <dgm:prSet presAssocID="{284BEFED-5FF9-4357-A769-08BE683E8412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3EF94D-C017-4992-849F-6F752B97CFF6}" srcId="{2EAD80FD-F3A5-4346-A409-FFE861A64B53}" destId="{284BEFED-5FF9-4357-A769-08BE683E8412}" srcOrd="4" destOrd="0" parTransId="{447367FC-96BC-46CA-A2C3-FA3032639535}" sibTransId="{F3D7198A-8488-4536-9A44-41F6A4DD9AEC}"/>
    <dgm:cxn modelId="{CE519FE0-7E7D-402C-AA60-930A658B8E1D}" type="presOf" srcId="{30AF7691-6402-4335-9318-182C1D5616A2}" destId="{4D1B9365-91F3-4CC2-A635-80158309548A}" srcOrd="0" destOrd="0" presId="urn:microsoft.com/office/officeart/2005/8/layout/default"/>
    <dgm:cxn modelId="{49A77261-24C3-4824-A98B-E7447519EE7C}" srcId="{2EAD80FD-F3A5-4346-A409-FFE861A64B53}" destId="{30AF7691-6402-4335-9318-182C1D5616A2}" srcOrd="1" destOrd="0" parTransId="{4BEEA843-3F42-4517-91E6-9B075369DD08}" sibTransId="{0A877481-5B0B-4E9C-8335-3753BAC30396}"/>
    <dgm:cxn modelId="{09FDAA9A-BA1E-4BAE-A6C2-99B69543C521}" srcId="{2EAD80FD-F3A5-4346-A409-FFE861A64B53}" destId="{4B42A9BE-FBF9-4E1E-8195-84DCBB149667}" srcOrd="3" destOrd="0" parTransId="{2746DDE0-410D-4989-8A65-A6BB3548BE74}" sibTransId="{689C501E-187E-4A48-8440-8E9F34063451}"/>
    <dgm:cxn modelId="{357BBD67-63B5-4F38-A475-74FB9986BD68}" type="presOf" srcId="{4B42A9BE-FBF9-4E1E-8195-84DCBB149667}" destId="{00BA0C2C-1DF3-4159-874E-364F1C2F0598}" srcOrd="0" destOrd="0" presId="urn:microsoft.com/office/officeart/2005/8/layout/default"/>
    <dgm:cxn modelId="{1D2E7B3C-9B6E-4A7B-B22A-E3BC9845E761}" type="presOf" srcId="{9F6442C1-CBEA-4614-B903-CE0839A98C59}" destId="{C1C6ED87-C10F-4998-8065-53700BB5C887}" srcOrd="0" destOrd="0" presId="urn:microsoft.com/office/officeart/2005/8/layout/default"/>
    <dgm:cxn modelId="{2820831A-D231-40C4-A2A0-39ADE67C3A9B}" type="presOf" srcId="{54AFE2AF-5F52-4983-93C6-A0BE5B6CC08B}" destId="{7634B164-2A66-4191-B598-F8C61C74E21C}" srcOrd="0" destOrd="0" presId="urn:microsoft.com/office/officeart/2005/8/layout/default"/>
    <dgm:cxn modelId="{F7337F36-7E23-4092-B2B0-B194020E1EFA}" srcId="{2EAD80FD-F3A5-4346-A409-FFE861A64B53}" destId="{9F6442C1-CBEA-4614-B903-CE0839A98C59}" srcOrd="0" destOrd="0" parTransId="{1CC72DA9-BB5B-4378-82A6-08FFDD25A584}" sibTransId="{A160DB1E-2C51-420C-A9EA-86E45A547133}"/>
    <dgm:cxn modelId="{14AD453D-3CFD-49D8-996C-61146C4C72FD}" type="presOf" srcId="{284BEFED-5FF9-4357-A769-08BE683E8412}" destId="{39FB09C5-3226-4B2E-A084-D3D8B3BECA66}" srcOrd="0" destOrd="0" presId="urn:microsoft.com/office/officeart/2005/8/layout/default"/>
    <dgm:cxn modelId="{DD9521B3-1DDF-4635-AF83-ADD686FA0638}" type="presOf" srcId="{2EAD80FD-F3A5-4346-A409-FFE861A64B53}" destId="{AE4D595A-4BE0-4CE0-B4BB-FDB9938CD356}" srcOrd="0" destOrd="0" presId="urn:microsoft.com/office/officeart/2005/8/layout/default"/>
    <dgm:cxn modelId="{6F3218CD-5799-451B-9E1A-42208CE0DC38}" srcId="{2EAD80FD-F3A5-4346-A409-FFE861A64B53}" destId="{54AFE2AF-5F52-4983-93C6-A0BE5B6CC08B}" srcOrd="2" destOrd="0" parTransId="{CEE56BC9-9381-4C76-B257-1F83F027A1E2}" sibTransId="{373A10D3-6C23-4746-86B8-608DE558FB95}"/>
    <dgm:cxn modelId="{1FFCB281-85B7-48D1-A6C3-83E35725A856}" type="presParOf" srcId="{AE4D595A-4BE0-4CE0-B4BB-FDB9938CD356}" destId="{C1C6ED87-C10F-4998-8065-53700BB5C887}" srcOrd="0" destOrd="0" presId="urn:microsoft.com/office/officeart/2005/8/layout/default"/>
    <dgm:cxn modelId="{F0C89F64-1A40-4CBB-B300-39F69BA5B879}" type="presParOf" srcId="{AE4D595A-4BE0-4CE0-B4BB-FDB9938CD356}" destId="{258DA4B7-0320-4FEA-B1D1-8A5A76C79676}" srcOrd="1" destOrd="0" presId="urn:microsoft.com/office/officeart/2005/8/layout/default"/>
    <dgm:cxn modelId="{559F5552-AA61-4B7F-9A02-F67372D9D053}" type="presParOf" srcId="{AE4D595A-4BE0-4CE0-B4BB-FDB9938CD356}" destId="{4D1B9365-91F3-4CC2-A635-80158309548A}" srcOrd="2" destOrd="0" presId="urn:microsoft.com/office/officeart/2005/8/layout/default"/>
    <dgm:cxn modelId="{F49E1DF0-276D-444F-BC01-4F2B46F90BA9}" type="presParOf" srcId="{AE4D595A-4BE0-4CE0-B4BB-FDB9938CD356}" destId="{580471DB-6530-47C2-8E64-DF4D648741EA}" srcOrd="3" destOrd="0" presId="urn:microsoft.com/office/officeart/2005/8/layout/default"/>
    <dgm:cxn modelId="{6E98AED6-D232-4973-8335-F46B9BFC1EB3}" type="presParOf" srcId="{AE4D595A-4BE0-4CE0-B4BB-FDB9938CD356}" destId="{7634B164-2A66-4191-B598-F8C61C74E21C}" srcOrd="4" destOrd="0" presId="urn:microsoft.com/office/officeart/2005/8/layout/default"/>
    <dgm:cxn modelId="{725781DC-4161-4F95-BAE5-88E476DFDFE1}" type="presParOf" srcId="{AE4D595A-4BE0-4CE0-B4BB-FDB9938CD356}" destId="{711D4D27-7692-4B24-9E9C-9B190059C6E4}" srcOrd="5" destOrd="0" presId="urn:microsoft.com/office/officeart/2005/8/layout/default"/>
    <dgm:cxn modelId="{9AE67DD7-96D1-47B2-9F52-2F9473644E4F}" type="presParOf" srcId="{AE4D595A-4BE0-4CE0-B4BB-FDB9938CD356}" destId="{00BA0C2C-1DF3-4159-874E-364F1C2F0598}" srcOrd="6" destOrd="0" presId="urn:microsoft.com/office/officeart/2005/8/layout/default"/>
    <dgm:cxn modelId="{14662909-D428-4158-834A-8AC5A165020B}" type="presParOf" srcId="{AE4D595A-4BE0-4CE0-B4BB-FDB9938CD356}" destId="{DE9D471B-C4E0-457A-A925-3C9D838DEE61}" srcOrd="7" destOrd="0" presId="urn:microsoft.com/office/officeart/2005/8/layout/default"/>
    <dgm:cxn modelId="{CC3116A9-B65C-4457-9766-12F253DF229E}" type="presParOf" srcId="{AE4D595A-4BE0-4CE0-B4BB-FDB9938CD356}" destId="{39FB09C5-3226-4B2E-A084-D3D8B3BECA66}" srcOrd="8" destOrd="0" presId="urn:microsoft.com/office/officeart/2005/8/layout/default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18.12.2022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428728" y="2928934"/>
            <a:ext cx="7123113" cy="111442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onstantia" pitchFamily="18" charset="0"/>
              </a:rPr>
              <a:t>Полномочия педагога-психолога в составе </a:t>
            </a:r>
            <a:r>
              <a:rPr lang="ru-RU" sz="3200" b="1" dirty="0" err="1" smtClean="0">
                <a:latin typeface="Constantia" pitchFamily="18" charset="0"/>
              </a:rPr>
              <a:t>ППк</a:t>
            </a:r>
            <a:endParaRPr lang="ru-RU" sz="3200" b="1" dirty="0" smtClean="0">
              <a:latin typeface="Constantia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Constantia" pitchFamily="18" charset="0"/>
              </a:rPr>
              <a:t>Занятие ШМПП «Содержание и особенности работы педагога-психолога в составе </a:t>
            </a:r>
            <a:r>
              <a:rPr lang="ru-RU" sz="2400" dirty="0" err="1" smtClean="0">
                <a:latin typeface="Constantia" pitchFamily="18" charset="0"/>
              </a:rPr>
              <a:t>ППк</a:t>
            </a:r>
            <a:r>
              <a:rPr lang="ru-RU" sz="2400" dirty="0" smtClean="0">
                <a:latin typeface="Constantia" pitchFamily="18" charset="0"/>
              </a:rPr>
              <a:t>»</a:t>
            </a:r>
            <a:endParaRPr lang="ru-RU" sz="2400" dirty="0">
              <a:latin typeface="Constant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9190" y="4857760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Constantia" pitchFamily="18" charset="0"/>
              </a:rPr>
              <a:t>Морбицр</a:t>
            </a:r>
            <a:r>
              <a:rPr lang="ru-RU" dirty="0" smtClean="0">
                <a:latin typeface="Constantia" pitchFamily="18" charset="0"/>
              </a:rPr>
              <a:t> В.В.,</a:t>
            </a:r>
          </a:p>
          <a:p>
            <a:r>
              <a:rPr lang="ru-RU" dirty="0" smtClean="0">
                <a:latin typeface="Constantia" pitchFamily="18" charset="0"/>
              </a:rPr>
              <a:t>методист МБОУ ДО «Центр детского и юношеского творчества»</a:t>
            </a:r>
            <a:endParaRPr lang="ru-RU" dirty="0">
              <a:latin typeface="Constant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Constantia" pitchFamily="18" charset="0"/>
              </a:rPr>
              <a:t>Обязанности педагога-психолога в составе </a:t>
            </a:r>
            <a:r>
              <a:rPr lang="ru-RU" sz="2400" dirty="0" err="1" smtClean="0">
                <a:latin typeface="Constantia" pitchFamily="18" charset="0"/>
              </a:rPr>
              <a:t>ППк</a:t>
            </a:r>
            <a:endParaRPr lang="ru-RU" sz="2400" dirty="0">
              <a:latin typeface="Constantia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714488"/>
          <a:ext cx="8072494" cy="4069104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05437"/>
                <a:gridCol w="7467057"/>
              </a:tblGrid>
              <a:tr h="428628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1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Осуществлять психологическую диагностику детей и подростков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2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Определять направления работы по коррекции психических отклонений в развитии детей и подростков рамках </a:t>
                      </a:r>
                      <a:r>
                        <a:rPr kumimoji="0" lang="ru-RU" sz="1800" b="0" kern="1200" dirty="0" err="1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ППк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3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Участвовать в заседаниях </a:t>
                      </a:r>
                      <a:r>
                        <a:rPr kumimoji="0" lang="ru-RU" sz="1800" b="0" kern="1200" dirty="0" err="1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ППк</a:t>
                      </a:r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 согласно плану </a:t>
                      </a:r>
                      <a:r>
                        <a:rPr kumimoji="0" lang="ru-RU" sz="1800" b="0" kern="1200" dirty="0" err="1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ППк</a:t>
                      </a:r>
                      <a:endParaRPr kumimoji="0" lang="ru-RU" sz="1800" b="0" kern="1200" dirty="0" smtClean="0">
                        <a:solidFill>
                          <a:schemeClr val="dk1"/>
                        </a:solidFill>
                        <a:latin typeface="Constantia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4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Профессионально и грамотно оформлять документацию установленного образца с соответствующими индивидуальными рекомендациями по результатам обследования детей</a:t>
                      </a:r>
                    </a:p>
                  </a:txBody>
                  <a:tcPr/>
                </a:tc>
              </a:tr>
              <a:tr h="714380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5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Проводить коррекционные занятия с учащимися, находящимися на сопровождении в рамках </a:t>
                      </a:r>
                      <a:r>
                        <a:rPr kumimoji="0" lang="ru-RU" sz="1800" b="0" kern="1200" dirty="0" err="1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ППк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6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Участвовать в разработках АООП, СИПР для учащихся, находящихся на сопровождении </a:t>
                      </a:r>
                      <a:r>
                        <a:rPr kumimoji="0" lang="ru-RU" sz="1800" b="0" kern="1200" dirty="0" err="1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ППк</a:t>
                      </a:r>
                      <a:endParaRPr kumimoji="0" lang="ru-RU" sz="1800" b="0" kern="1200" dirty="0">
                        <a:solidFill>
                          <a:schemeClr val="dk1"/>
                        </a:solidFill>
                        <a:latin typeface="Constantia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Constantia" pitchFamily="18" charset="0"/>
              </a:rPr>
              <a:t>Обязанности педагога-психолога в составе </a:t>
            </a:r>
            <a:r>
              <a:rPr lang="ru-RU" sz="2400" dirty="0" err="1" smtClean="0">
                <a:latin typeface="Constantia" pitchFamily="18" charset="0"/>
              </a:rPr>
              <a:t>ППк</a:t>
            </a:r>
            <a:endParaRPr lang="ru-RU" sz="24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71472" y="1785926"/>
          <a:ext cx="8143932" cy="3974802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610795"/>
                <a:gridCol w="7533137"/>
              </a:tblGrid>
              <a:tr h="785818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7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Готовить необходимую документацию на учащегося для представления на ТПМПК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8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Оказывать консультативную и методическую помощь родителям (законным представителям), педагогам школы, принимающим непосредственное участие в воспитании и обучении ребенка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1000132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9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Участвовать в проведении мониторинга по выполнению рекомендаций </a:t>
                      </a:r>
                      <a:r>
                        <a:rPr kumimoji="0" lang="ru-RU" sz="1800" b="0" kern="1200" dirty="0" err="1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ППк</a:t>
                      </a:r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 и анализировать результаты динамики развития детей и подростков</a:t>
                      </a:r>
                    </a:p>
                  </a:txBody>
                  <a:tcPr/>
                </a:tc>
              </a:tr>
              <a:tr h="500066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10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Выполнять требования устава учреждения, положение о </a:t>
                      </a:r>
                      <a:r>
                        <a:rPr kumimoji="0" lang="ru-RU" sz="1800" b="0" kern="1200" dirty="0" err="1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ППк</a:t>
                      </a:r>
                      <a:r>
                        <a:rPr kumimoji="0" lang="ru-RU" sz="1800" b="0" kern="1200" dirty="0" smtClean="0">
                          <a:solidFill>
                            <a:schemeClr val="dk1"/>
                          </a:solidFill>
                          <a:latin typeface="Constantia" pitchFamily="18" charset="0"/>
                          <a:ea typeface="+mn-ea"/>
                          <a:cs typeface="+mn-cs"/>
                        </a:rPr>
                        <a:t>, внутренний трудовой распорядок, осуществлять ведение документации, своевременное планирование и отчетность по результатам профессиональной деятельности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Constantia" pitchFamily="18" charset="0"/>
              </a:rPr>
              <a:t>Права педагога-психолога в составе </a:t>
            </a:r>
            <a:r>
              <a:rPr lang="ru-RU" sz="2400" dirty="0" err="1" smtClean="0">
                <a:latin typeface="Constantia" pitchFamily="18" charset="0"/>
              </a:rPr>
              <a:t>ППк</a:t>
            </a:r>
            <a:endParaRPr lang="ru-RU" sz="2400" dirty="0">
              <a:latin typeface="Constantia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0" y="1928802"/>
          <a:ext cx="8072494" cy="389500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605437"/>
                <a:gridCol w="7467057"/>
              </a:tblGrid>
              <a:tr h="1071570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1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latin typeface="Constantia" pitchFamily="18" charset="0"/>
                        </a:rPr>
                        <a:t>Вносить предложения председателю </a:t>
                      </a:r>
                      <a:r>
                        <a:rPr kumimoji="0" lang="ru-RU" sz="1800" b="0" kern="1200" dirty="0" err="1" smtClean="0">
                          <a:latin typeface="Constantia" pitchFamily="18" charset="0"/>
                        </a:rPr>
                        <a:t>ППк</a:t>
                      </a:r>
                      <a:r>
                        <a:rPr kumimoji="0" lang="ru-RU" sz="1800" b="0" kern="1200" dirty="0" smtClean="0">
                          <a:latin typeface="Constantia" pitchFamily="18" charset="0"/>
                        </a:rPr>
                        <a:t> по совершенствованию деятельности в области оказания педагогической помощи, по улучшению организации работы </a:t>
                      </a:r>
                      <a:r>
                        <a:rPr kumimoji="0" lang="ru-RU" sz="1800" b="0" kern="1200" dirty="0" err="1" smtClean="0">
                          <a:latin typeface="Constantia" pitchFamily="18" charset="0"/>
                        </a:rPr>
                        <a:t>ППк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1085864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2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kern="1200" dirty="0" smtClean="0">
                          <a:latin typeface="Constantia" pitchFamily="18" charset="0"/>
                        </a:rPr>
                        <a:t>Получать от руководителя </a:t>
                      </a:r>
                      <a:r>
                        <a:rPr kumimoji="0" lang="ru-RU" sz="1800" b="0" kern="1200" dirty="0" err="1" smtClean="0">
                          <a:latin typeface="Constantia" pitchFamily="18" charset="0"/>
                        </a:rPr>
                        <a:t>ППк</a:t>
                      </a:r>
                      <a:r>
                        <a:rPr kumimoji="0" lang="ru-RU" sz="1800" b="0" kern="1200" dirty="0" smtClean="0">
                          <a:latin typeface="Constantia" pitchFamily="18" charset="0"/>
                        </a:rPr>
                        <a:t> образовательной организации, от специалистов информацию и документы по вопросам, входящим в его компетенцию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</a:tr>
              <a:tr h="742968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3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kern="1200" dirty="0" smtClean="0">
                          <a:latin typeface="Constantia" pitchFamily="18" charset="0"/>
                        </a:rPr>
                        <a:t>Проходить в установленном порядке аттестацию, переподготовку и повышение квалификации</a:t>
                      </a:r>
                      <a:endParaRPr kumimoji="0" lang="ru-RU" sz="1800" b="0" kern="1200" dirty="0" smtClean="0">
                        <a:solidFill>
                          <a:schemeClr val="dk1"/>
                        </a:solidFill>
                        <a:latin typeface="Constantia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994602">
                <a:tc>
                  <a:txBody>
                    <a:bodyPr/>
                    <a:lstStyle/>
                    <a:p>
                      <a:pPr algn="ctr"/>
                      <a:r>
                        <a:rPr lang="ru-RU" sz="1800" b="0" dirty="0" smtClean="0">
                          <a:latin typeface="Constantia" pitchFamily="18" charset="0"/>
                        </a:rPr>
                        <a:t>4</a:t>
                      </a:r>
                      <a:endParaRPr lang="ru-RU" sz="1800" b="0" dirty="0">
                        <a:latin typeface="Constant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kern="1200" dirty="0" smtClean="0">
                          <a:latin typeface="Constantia" pitchFamily="18" charset="0"/>
                        </a:rPr>
                        <a:t>Участвовать в заседаниях, совещаниях по вопросам, относящимся к компетенции </a:t>
                      </a:r>
                      <a:r>
                        <a:rPr kumimoji="0" lang="ru-RU" sz="1800" b="0" kern="1200" dirty="0" err="1" smtClean="0">
                          <a:latin typeface="Constantia" pitchFamily="18" charset="0"/>
                        </a:rPr>
                        <a:t>ППк</a:t>
                      </a:r>
                      <a:endParaRPr kumimoji="0" lang="ru-RU" sz="1800" b="0" kern="1200" dirty="0" smtClean="0">
                        <a:solidFill>
                          <a:schemeClr val="dk1"/>
                        </a:solidFill>
                        <a:latin typeface="Constantia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latin typeface="Constantia" pitchFamily="18" charset="0"/>
              </a:rPr>
              <a:t>Педагог-психолог несет ответственность, предусмотренную ФЗ №273 «Об образовании в РФ», Уставом Учреждения, Положением </a:t>
            </a:r>
            <a:r>
              <a:rPr lang="ru-RU" sz="2400" dirty="0" err="1" smtClean="0">
                <a:latin typeface="Constantia" pitchFamily="18" charset="0"/>
              </a:rPr>
              <a:t>ППк</a:t>
            </a:r>
            <a:r>
              <a:rPr lang="ru-RU" sz="2400" dirty="0" smtClean="0">
                <a:latin typeface="Constantia" pitchFamily="18" charset="0"/>
              </a:rPr>
              <a:t> за: </a:t>
            </a:r>
            <a:endParaRPr lang="ru-RU" sz="2400" dirty="0">
              <a:latin typeface="Constantia" pitchFamily="18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642910" y="1714488"/>
          <a:ext cx="7929618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Constantia" pitchFamily="18" charset="0"/>
              </a:rPr>
              <a:t>Трудовые действия педагога-психолога в составе </a:t>
            </a:r>
            <a:r>
              <a:rPr lang="ru-RU" sz="2400" dirty="0" err="1" smtClean="0">
                <a:latin typeface="Constantia" pitchFamily="18" charset="0"/>
              </a:rPr>
              <a:t>ППк</a:t>
            </a:r>
            <a:endParaRPr lang="ru-RU" sz="2400" dirty="0">
              <a:latin typeface="Constantia" pitchFamily="18" charset="0"/>
            </a:endParaRPr>
          </a:p>
        </p:txBody>
      </p:sp>
      <p:pic>
        <p:nvPicPr>
          <p:cNvPr id="3" name="Slide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" y="1500174"/>
            <a:ext cx="9144001" cy="5143500"/>
          </a:xfrm>
          <a:prstGeom prst="rect">
            <a:avLst/>
          </a:prstGeom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51</TotalTime>
  <Words>321</Words>
  <PresentationFormat>Экран (4:3)</PresentationFormat>
  <Paragraphs>42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Обычная</vt:lpstr>
      <vt:lpstr>Занятие ШМПП «Содержание и особенности работы педагога-психолога в составе ППк»</vt:lpstr>
      <vt:lpstr>Обязанности педагога-психолога в составе ППк</vt:lpstr>
      <vt:lpstr>Обязанности педагога-психолога в составе ППк</vt:lpstr>
      <vt:lpstr>Права педагога-психолога в составе ППк</vt:lpstr>
      <vt:lpstr>Педагог-психолог несет ответственность, предусмотренную ФЗ №273 «Об образовании в РФ», Уставом Учреждения, Положением ППк за: </vt:lpstr>
      <vt:lpstr>Трудовые действия педагога-психолога в составе ППк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Франт</dc:creator>
  <cp:lastModifiedBy>Франт</cp:lastModifiedBy>
  <cp:revision>8</cp:revision>
  <dcterms:created xsi:type="dcterms:W3CDTF">2022-12-14T19:56:28Z</dcterms:created>
  <dcterms:modified xsi:type="dcterms:W3CDTF">2022-12-18T15:26:30Z</dcterms:modified>
</cp:coreProperties>
</file>