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F9D600"/>
    <a:srgbClr val="97000B"/>
    <a:srgbClr val="324057"/>
    <a:srgbClr val="007CCE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94715" y="1687132"/>
            <a:ext cx="6349286" cy="3451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Вычислительные задачи по геометрии </a:t>
            </a:r>
          </a:p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(2 часть ОГЭ)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0" y="154545"/>
            <a:ext cx="8023538" cy="11831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 7.Катеты прямоугольного треугольника равны  18 и 24. Найдите высоту, проведённую к гипотенузе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337733"/>
            <a:ext cx="4305473" cy="192062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439259"/>
                <a:ext cx="4424698" cy="181909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</a:p>
              <a:p>
                <a:pPr marL="514350" indent="-514350">
                  <a:buAutoNum type="arabicParenR"/>
                </a:pPr>
                <a:r>
                  <a:rPr lang="ru-RU" dirty="0" smtClean="0"/>
                  <a:t>В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∠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B=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AC²=AB²+BC²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AC²=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18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²+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24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324+576</m:t>
                        </m:r>
                      </m:e>
                    </m:rad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e>
                    </m:rad>
                  </m:oMath>
                </a14:m>
                <a:r>
                  <a:rPr lang="ru-RU" dirty="0" smtClean="0"/>
                  <a:t> = 30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439259"/>
                <a:ext cx="4424698" cy="1819096"/>
              </a:xfrm>
              <a:blipFill rotWithShape="0">
                <a:blip r:embed="rId3"/>
                <a:stretch>
                  <a:fillRect l="-2204" t="-7692" b="-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00766" y="3464416"/>
                <a:ext cx="7482626" cy="322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ABC</m:t>
                        </m:r>
                      </m:sub>
                    </m:sSub>
                  </m:oMath>
                </a14:m>
                <a:r>
                  <a:rPr lang="ru-RU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∙ВС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= 216</a:t>
                </a:r>
              </a:p>
              <a:p>
                <a:r>
                  <a:rPr lang="ru-RU" sz="2400" dirty="0" smtClean="0"/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ABC</m:t>
                        </m:r>
                      </m:sub>
                    </m:sSub>
                  </m:oMath>
                </a14:m>
                <a:r>
                  <a:rPr lang="ru-RU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∙В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;   </a:t>
                </a:r>
              </a:p>
              <a:p>
                <a:r>
                  <a:rPr lang="ru-RU" sz="2400" dirty="0"/>
                  <a:t> </a:t>
                </a:r>
                <a:r>
                  <a:rPr lang="ru-RU" sz="2400" dirty="0" smtClean="0"/>
                  <a:t>      216=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ВН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/>
                  <a:t> </a:t>
                </a:r>
                <a:r>
                  <a:rPr lang="ru-RU" sz="2400" dirty="0" smtClean="0"/>
                  <a:t>        15ВН = 216;</a:t>
                </a:r>
              </a:p>
              <a:p>
                <a:r>
                  <a:rPr lang="ru-RU" sz="2400" dirty="0"/>
                  <a:t> </a:t>
                </a:r>
                <a:r>
                  <a:rPr lang="ru-RU" sz="2400" dirty="0" smtClean="0"/>
                  <a:t>         ВН = 14,4</a:t>
                </a:r>
              </a:p>
              <a:p>
                <a:endParaRPr lang="ru-RU" sz="2400" dirty="0"/>
              </a:p>
              <a:p>
                <a:r>
                  <a:rPr lang="ru-RU" sz="2800" dirty="0" smtClean="0"/>
                  <a:t>                                   Ответ : 14,4</a:t>
                </a:r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66" y="3464416"/>
                <a:ext cx="7482626" cy="3224665"/>
              </a:xfrm>
              <a:prstGeom prst="rect">
                <a:avLst/>
              </a:prstGeom>
              <a:blipFill rotWithShape="0">
                <a:blip r:embed="rId4"/>
                <a:stretch>
                  <a:fillRect l="-1221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19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8" y="141667"/>
            <a:ext cx="8087932" cy="119606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8. Катет и гипотенуза прямоугольного треугольника равны 20 и 52. Найдите высоту, проведённую к гипотенузе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" y="1337732"/>
            <a:ext cx="4434793" cy="208804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13240" y="1337731"/>
                <a:ext cx="4450456" cy="55202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 smtClean="0"/>
                  <a:t>Решение:</a:t>
                </a:r>
              </a:p>
              <a:p>
                <a:pPr marL="514350" indent="-514350">
                  <a:buAutoNum type="arabicParenR"/>
                </a:pPr>
                <a:r>
                  <a:rPr lang="ru-RU" sz="2400" dirty="0"/>
                  <a:t>В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B=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90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C²=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АС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А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B²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C²=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52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-20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(52−20)·(52+20)</m:t>
                        </m:r>
                      </m:e>
                    </m:rad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·72</m:t>
                        </m:r>
                      </m:e>
                    </m:rad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∙4∙8∙9</m:t>
                        </m:r>
                      </m:e>
                    </m:rad>
                  </m:oMath>
                </a14:m>
                <a:r>
                  <a:rPr lang="ru-RU" sz="2400" dirty="0" smtClean="0"/>
                  <a:t> =8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·2·3=</a:t>
                </a:r>
                <a:r>
                  <a:rPr lang="ru-RU" sz="2400" dirty="0" smtClean="0"/>
                  <a:t>48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ABC</m:t>
                        </m:r>
                      </m:sub>
                    </m:sSub>
                  </m:oMath>
                </a14:m>
                <a:r>
                  <a:rPr lang="ru-RU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∙ВС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 </a:t>
                </a:r>
                <a:r>
                  <a:rPr lang="ru-RU" sz="2400" dirty="0" smtClean="0"/>
                  <a:t>и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ABC</m:t>
                        </m:r>
                      </m:sub>
                    </m:sSub>
                  </m:oMath>
                </a14:m>
                <a:r>
                  <a:rPr lang="ru-RU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∙В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∙ВС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АС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∙ВН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ВН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АВ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∙ВС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den>
                    </m:f>
                  </m:oMath>
                </a14:m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∙48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ru-RU" sz="24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240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 smtClean="0"/>
                  <a:t>=18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Ответ : 18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13240" y="1337731"/>
                <a:ext cx="4450456" cy="5520269"/>
              </a:xfrm>
              <a:blipFill rotWithShape="0">
                <a:blip r:embed="rId3"/>
                <a:stretch>
                  <a:fillRect l="-2740" t="-1545" r="-137" b="-1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9397" y="2012424"/>
            <a:ext cx="41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83346" y="3056448"/>
            <a:ext cx="60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6389" y="2164465"/>
            <a:ext cx="30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36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40" y="128789"/>
            <a:ext cx="7920508" cy="12089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9. Точка Н является основанием высоты, проведённой из вершины прямого угла В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∆АВС к гипотенузе АС. Найдите АВ, если АН=6, АС = 24.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0" y="1700011"/>
            <a:ext cx="4294478" cy="202198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7634" y="1452137"/>
                <a:ext cx="4476213" cy="52062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Решение :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Рассмотрим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ABH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∆ABC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∠A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общий,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АНВ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=∠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АВС=90⁰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⇒∆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АНВ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∼∆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АВС по 2-м углам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АС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АН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АВ²=АС·АН,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АВ²=24·6=144,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144 </m:t>
                        </m:r>
                      </m:e>
                    </m:rad>
                  </m:oMath>
                </a14:m>
                <a:r>
                  <a:rPr lang="ru-RU" dirty="0" smtClean="0"/>
                  <a:t>= 12.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         Ответ : 12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7634" y="1452137"/>
                <a:ext cx="4476213" cy="5206239"/>
              </a:xfrm>
              <a:blipFill rotWithShape="0">
                <a:blip r:embed="rId3"/>
                <a:stretch>
                  <a:fillRect l="-2861" t="-1874" r="-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6975" y="3090930"/>
            <a:ext cx="38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7724" y="3275596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0913" y="2459866"/>
            <a:ext cx="27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54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3" y="154545"/>
            <a:ext cx="7868991" cy="11831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 10.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 ∆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ABC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∠A=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40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⁰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∠C=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60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⁰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Найдите угол между высотой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BH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биссектрисой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BD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7" y="1307883"/>
            <a:ext cx="4212513" cy="343154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3059" y="1337731"/>
                <a:ext cx="4623515" cy="5520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∠АВС=180⁰-(40⁰+60⁰)=80⁰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BD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-биссектриса ⇒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∠DBC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·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∆BHC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∠H=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⇒∠HBC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90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С=90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- 60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=30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∠DBH=∠DBC‒∠HBC=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-30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Ответ : 10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3059" y="1337731"/>
                <a:ext cx="4623515" cy="5520269"/>
              </a:xfrm>
              <a:blipFill rotWithShape="0">
                <a:blip r:embed="rId3"/>
                <a:stretch>
                  <a:fillRect l="-2635" t="-1766" r="-18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50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6256" y="156448"/>
            <a:ext cx="7772400" cy="2387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74770"/>
            <a:ext cx="6858000" cy="1655762"/>
          </a:xfrm>
        </p:spPr>
        <p:txBody>
          <a:bodyPr/>
          <a:lstStyle/>
          <a:p>
            <a:r>
              <a:rPr lang="ru-RU" dirty="0" smtClean="0"/>
              <a:t>Презентацию подготовила учитель математики МБОУ «</a:t>
            </a:r>
            <a:r>
              <a:rPr lang="ru-RU" dirty="0" err="1" smtClean="0"/>
              <a:t>Молодёжненская</a:t>
            </a:r>
            <a:r>
              <a:rPr lang="ru-RU" dirty="0" smtClean="0"/>
              <a:t> школа №2»</a:t>
            </a:r>
          </a:p>
          <a:p>
            <a:r>
              <a:rPr lang="ru-RU" dirty="0" smtClean="0"/>
              <a:t>Гаврилюк Оксана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3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020" y="493726"/>
            <a:ext cx="4826000" cy="8799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/>
              <a:t>План занятия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543586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Трапеция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305586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2 способа решения одной задачи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053299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Нестандартная трапеция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53894" y="3815299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8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Использование подобия треугольников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53894" y="4577299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Вычисление углов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1. В трапеции </a:t>
                </a:r>
                <a:r>
                  <a:rPr lang="ru-RU" sz="2800" dirty="0"/>
                  <a:t>АВС</a:t>
                </a:r>
                <a:r>
                  <a:rPr lang="en-US" sz="2800" dirty="0" smtClean="0"/>
                  <a:t>D</a:t>
                </a:r>
                <a:r>
                  <a:rPr lang="ru-RU" sz="2800" dirty="0" smtClean="0"/>
                  <a:t> основание </a:t>
                </a:r>
                <a:r>
                  <a:rPr lang="en-US" sz="2800" dirty="0" smtClean="0"/>
                  <a:t>AD</a:t>
                </a:r>
                <a:r>
                  <a:rPr lang="ru-RU" sz="2800" dirty="0" smtClean="0"/>
                  <a:t> вдвое больше основания ВС и вдвое больше боковой стороны С</a:t>
                </a:r>
                <a:r>
                  <a:rPr lang="en-US" sz="2800" dirty="0" smtClean="0"/>
                  <a:t>D</a:t>
                </a:r>
                <a:r>
                  <a:rPr lang="ru-RU" sz="2800" dirty="0" smtClean="0"/>
                  <a:t>, 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ADC=</a:t>
                </a:r>
                <a:r>
                  <a:rPr lang="ru-RU" sz="2800" dirty="0" smtClean="0"/>
                  <a:t> 60⁰, </a:t>
                </a:r>
                <a:r>
                  <a:rPr lang="en-US" sz="2800" dirty="0" smtClean="0"/>
                  <a:t>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 smtClean="0"/>
                  <a:t> . Найдите</a:t>
                </a:r>
                <a:r>
                  <a:rPr lang="en-US" sz="2800" dirty="0" smtClean="0"/>
                  <a:t> AC.</a:t>
                </a:r>
                <a:endParaRPr lang="ru-RU" sz="2800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46" t="-5479" b="-11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094" y="1571223"/>
            <a:ext cx="3799268" cy="2524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В                         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А                  К                </a:t>
            </a:r>
            <a:r>
              <a:rPr lang="en-US" dirty="0" smtClean="0"/>
              <a:t>D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08361" y="1337733"/>
                <a:ext cx="4868213" cy="257426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600" dirty="0" smtClean="0"/>
                  <a:t>Решение : 1) В 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проведём медиану СК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АК=К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=ВС=С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В ∆СК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К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=С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D⇒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он равнобедренный и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КС=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СК=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180°−60°</m:t>
                        </m:r>
                      </m:num>
                      <m:den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600" dirty="0" smtClean="0"/>
                  <a:t>= 60⁰ </a:t>
                </a:r>
              </a:p>
              <a:p>
                <a:pPr marL="0" indent="0">
                  <a:buNone/>
                </a:pP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⇒∆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равносторонний и СК=С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08361" y="1337733"/>
                <a:ext cx="4868213" cy="2574269"/>
              </a:xfrm>
              <a:blipFill rotWithShape="0">
                <a:blip r:embed="rId3"/>
                <a:stretch>
                  <a:fillRect l="-2003" t="-5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рапеция 5"/>
          <p:cNvSpPr/>
          <p:nvPr/>
        </p:nvSpPr>
        <p:spPr>
          <a:xfrm>
            <a:off x="924864" y="1825625"/>
            <a:ext cx="2694099" cy="1831975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924864" y="1825625"/>
            <a:ext cx="2230460" cy="183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2"/>
          </p:cNvCxnSpPr>
          <p:nvPr/>
        </p:nvCxnSpPr>
        <p:spPr>
          <a:xfrm flipH="1">
            <a:off x="2271914" y="1825625"/>
            <a:ext cx="883410" cy="183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094702" y="3912002"/>
                <a:ext cx="7791719" cy="2839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3)АВСК-параллелограмм, так как АК=ВС и АК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∥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ВС ⇒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АВ=СК=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CD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/>
                  <a:t> и А</a:t>
                </a:r>
                <a:r>
                  <a:rPr lang="en-US" sz="2400" dirty="0"/>
                  <a:t>D</a:t>
                </a:r>
                <a:r>
                  <a:rPr lang="ru-RU" sz="2400" dirty="0"/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 smtClean="0"/>
                  <a:t>.</a:t>
                </a:r>
              </a:p>
              <a:p>
                <a:r>
                  <a:rPr lang="ru-RU" sz="2400" dirty="0" smtClean="0"/>
                  <a:t>4) Рассмотрим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ACD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по теореме косинусов</a:t>
                </a: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АС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А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D²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D²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- 2 А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D·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</m:func>
                  </m:oMath>
                </a14:m>
                <a:r>
                  <a:rPr lang="ru-RU" sz="2400" dirty="0" smtClean="0"/>
                  <a:t>,</a:t>
                </a:r>
              </a:p>
              <a:p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АС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2·2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60⁰</m:t>
                        </m:r>
                      </m:e>
                    </m:func>
                  </m:oMath>
                </a14:m>
                <a:r>
                  <a:rPr lang="ru-RU" sz="2600" dirty="0" smtClean="0"/>
                  <a:t>= 12+3-6=9</a:t>
                </a:r>
              </a:p>
              <a:p>
                <a:r>
                  <a:rPr lang="ru-RU" sz="2600" dirty="0" smtClean="0"/>
                  <a:t>АС = 3.                    </a:t>
                </a:r>
              </a:p>
              <a:p>
                <a:r>
                  <a:rPr lang="ru-RU" sz="2600" dirty="0"/>
                  <a:t> </a:t>
                </a:r>
                <a:r>
                  <a:rPr lang="ru-RU" sz="2600" dirty="0" smtClean="0"/>
                  <a:t>                                 Ответ: 3</a:t>
                </a:r>
                <a:endParaRPr lang="ru-RU" sz="2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02" y="3912002"/>
                <a:ext cx="7791719" cy="2839624"/>
              </a:xfrm>
              <a:prstGeom prst="rect">
                <a:avLst/>
              </a:prstGeom>
              <a:blipFill rotWithShape="0">
                <a:blip r:embed="rId4"/>
                <a:stretch>
                  <a:fillRect l="-1408" t="-858" b="-4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56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58" y="115909"/>
            <a:ext cx="8075052" cy="1709715"/>
          </a:xfrm>
        </p:spPr>
        <p:txBody>
          <a:bodyPr>
            <a:noAutofit/>
          </a:bodyPr>
          <a:lstStyle/>
          <a:p>
            <a:r>
              <a:rPr lang="ru-RU" sz="2800" dirty="0" smtClean="0"/>
              <a:t>№ 2. Прямая, параллельная основаниям трапеции АВС</a:t>
            </a:r>
            <a:r>
              <a:rPr lang="en-US" sz="2800" dirty="0" smtClean="0"/>
              <a:t>D</a:t>
            </a:r>
            <a:r>
              <a:rPr lang="ru-RU" sz="2800" dirty="0" smtClean="0"/>
              <a:t>, пересекает её боковые стороны АВ и С</a:t>
            </a:r>
            <a:r>
              <a:rPr lang="en-US" sz="2800" dirty="0" smtClean="0"/>
              <a:t>D</a:t>
            </a:r>
            <a:r>
              <a:rPr lang="ru-RU" sz="2800" dirty="0" smtClean="0"/>
              <a:t> в точках Е и </a:t>
            </a:r>
            <a:r>
              <a:rPr lang="en-US" sz="2800" dirty="0" smtClean="0"/>
              <a:t>F</a:t>
            </a:r>
            <a:r>
              <a:rPr lang="ru-RU" sz="2800" dirty="0" smtClean="0"/>
              <a:t> соответственно. Найдите длину отрезка Е</a:t>
            </a:r>
            <a:r>
              <a:rPr lang="en-US" sz="2800" dirty="0" smtClean="0"/>
              <a:t>F</a:t>
            </a:r>
            <a:r>
              <a:rPr lang="ru-RU" sz="2800" dirty="0" smtClean="0"/>
              <a:t>, если А</a:t>
            </a:r>
            <a:r>
              <a:rPr lang="en-US" sz="2800" dirty="0" smtClean="0"/>
              <a:t>D</a:t>
            </a:r>
            <a:r>
              <a:rPr lang="ru-RU" sz="2800" dirty="0" smtClean="0"/>
              <a:t>=48, ВС=16, С</a:t>
            </a:r>
            <a:r>
              <a:rPr lang="en-US" sz="2800" dirty="0" smtClean="0"/>
              <a:t>F</a:t>
            </a:r>
            <a:r>
              <a:rPr lang="ru-RU" sz="2800" dirty="0" smtClean="0"/>
              <a:t>:</a:t>
            </a:r>
            <a:r>
              <a:rPr lang="en-US" sz="2800" dirty="0" smtClean="0"/>
              <a:t>DF</a:t>
            </a:r>
            <a:r>
              <a:rPr lang="ru-RU" sz="2800" dirty="0" smtClean="0"/>
              <a:t>=5:3.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4850" y="1941535"/>
            <a:ext cx="4294299" cy="3364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В                                   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                                К           </a:t>
            </a:r>
            <a:r>
              <a:rPr lang="en-US" dirty="0" smtClean="0"/>
              <a:t>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                            M           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545465"/>
                <a:ext cx="4514850" cy="512579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 1 способ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Д.П: СМ||</a:t>
                </a:r>
                <a:r>
                  <a:rPr lang="en-US" sz="2000" dirty="0" smtClean="0"/>
                  <a:t>A</a:t>
                </a:r>
                <a:r>
                  <a:rPr lang="ru-RU" sz="2000" dirty="0" smtClean="0"/>
                  <a:t>В, СМ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∩Е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F=K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АВСМ – параллелограмм,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⇒АМ=ВС=16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BCKE-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параллелограмм, ⇒ЕК=ВС=16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∆МС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D∼∆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КС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по двум углам:</a:t>
                </a:r>
                <a:r>
                  <a:rPr lang="ru-RU" sz="2000" dirty="0" smtClean="0"/>
                  <a:t>∠</a:t>
                </a:r>
                <a:r>
                  <a:rPr lang="en-US" sz="2000" dirty="0" smtClean="0"/>
                  <a:t>D</a:t>
                </a:r>
                <a:r>
                  <a:rPr lang="ru-RU" sz="2000" dirty="0" smtClean="0"/>
                  <a:t>=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∠F</a:t>
                </a:r>
                <a:r>
                  <a: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как соответственные при Е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F‖AD, ∠C-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общий. Из подобия треугольников ⇒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𝑀𝐷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𝐾𝐹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𝐶𝐹</m:t>
                        </m:r>
                      </m:den>
                    </m:f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MD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=48−16=32, </m:t>
                    </m:r>
                  </m:oMath>
                </a14:m>
                <a:endParaRPr lang="en-US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CD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=5+3=8</m:t>
                      </m:r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𝐾𝐹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32∙5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20,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EF=EK+KF,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 = 16+20=36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36 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545465"/>
                <a:ext cx="4514850" cy="5125791"/>
              </a:xfrm>
              <a:blipFill rotWithShape="0">
                <a:blip r:embed="rId2"/>
                <a:stretch>
                  <a:fillRect l="-2699" t="-2738" r="-405" b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рапеция 4"/>
          <p:cNvSpPr/>
          <p:nvPr/>
        </p:nvSpPr>
        <p:spPr>
          <a:xfrm>
            <a:off x="514350" y="2266682"/>
            <a:ext cx="3877345" cy="2485622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181082" y="2266682"/>
            <a:ext cx="592428" cy="2485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759854" y="3825025"/>
            <a:ext cx="3400022" cy="1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4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58" y="115909"/>
            <a:ext cx="8075052" cy="1709715"/>
          </a:xfrm>
        </p:spPr>
        <p:txBody>
          <a:bodyPr>
            <a:noAutofit/>
          </a:bodyPr>
          <a:lstStyle/>
          <a:p>
            <a:r>
              <a:rPr lang="ru-RU" sz="2800" dirty="0" smtClean="0"/>
              <a:t>№ 2. Прямая, параллельная основаниям трапеции АВС</a:t>
            </a:r>
            <a:r>
              <a:rPr lang="en-US" sz="2800" dirty="0" smtClean="0"/>
              <a:t>D</a:t>
            </a:r>
            <a:r>
              <a:rPr lang="ru-RU" sz="2800" dirty="0" smtClean="0"/>
              <a:t>, пересекает её боковые стороны АВ и С</a:t>
            </a:r>
            <a:r>
              <a:rPr lang="en-US" sz="2800" dirty="0" smtClean="0"/>
              <a:t>D</a:t>
            </a:r>
            <a:r>
              <a:rPr lang="ru-RU" sz="2800" dirty="0" smtClean="0"/>
              <a:t> в точках Е и </a:t>
            </a:r>
            <a:r>
              <a:rPr lang="en-US" sz="2800" dirty="0" smtClean="0"/>
              <a:t>F</a:t>
            </a:r>
            <a:r>
              <a:rPr lang="ru-RU" sz="2800" dirty="0" smtClean="0"/>
              <a:t> соответственно. Найдите длину отрезка Е</a:t>
            </a:r>
            <a:r>
              <a:rPr lang="en-US" sz="2800" dirty="0" smtClean="0"/>
              <a:t>F</a:t>
            </a:r>
            <a:r>
              <a:rPr lang="ru-RU" sz="2800" dirty="0" smtClean="0"/>
              <a:t>, если А</a:t>
            </a:r>
            <a:r>
              <a:rPr lang="en-US" sz="2800" dirty="0" smtClean="0"/>
              <a:t>D</a:t>
            </a:r>
            <a:r>
              <a:rPr lang="ru-RU" sz="2800" dirty="0" smtClean="0"/>
              <a:t>=48, ВС=16, С</a:t>
            </a:r>
            <a:r>
              <a:rPr lang="en-US" sz="2800" dirty="0" smtClean="0"/>
              <a:t>F</a:t>
            </a:r>
            <a:r>
              <a:rPr lang="ru-RU" sz="2800" dirty="0" smtClean="0"/>
              <a:t>:</a:t>
            </a:r>
            <a:r>
              <a:rPr lang="en-US" sz="2800" dirty="0" smtClean="0"/>
              <a:t>DF</a:t>
            </a:r>
            <a:r>
              <a:rPr lang="ru-RU" sz="2800" dirty="0" smtClean="0"/>
              <a:t>=5:3.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790" y="1941535"/>
            <a:ext cx="4700788" cy="4446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В                                   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М                                                         К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Е</a:t>
            </a:r>
            <a:r>
              <a:rPr lang="ru-RU" sz="2000" dirty="0" smtClean="0"/>
              <a:t>                                                             </a:t>
            </a:r>
            <a:r>
              <a:rPr lang="en-US" sz="2000" b="1" dirty="0" smtClean="0"/>
              <a:t>F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dirty="0" smtClean="0"/>
              <a:t>Р                                                               О</a:t>
            </a:r>
            <a:endParaRPr lang="en-US" sz="2000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A                             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en-US" dirty="0" smtClean="0"/>
              <a:t>         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71220" y="1545465"/>
                <a:ext cx="4243990" cy="5125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 2 способ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</a:t>
                </a:r>
                <a:r>
                  <a:rPr lang="ru-RU" sz="2400" dirty="0" smtClean="0"/>
                  <a:t>МК – средняя линия трапеции АВС</a:t>
                </a:r>
                <a:r>
                  <a:rPr lang="en-US" sz="2400" dirty="0" smtClean="0"/>
                  <a:t>D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16+48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=32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PO-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средняя линия трапеции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AMKD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МК+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32+48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=40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EF-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средняя линия трапеции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PMKO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МК+РО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32+40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36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36 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71220" y="1545465"/>
                <a:ext cx="4243990" cy="5125791"/>
              </a:xfrm>
              <a:blipFill rotWithShape="0">
                <a:blip r:embed="rId2"/>
                <a:stretch>
                  <a:fillRect l="-3017" t="-2024" r="-2155" b="-2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рапеция 4"/>
          <p:cNvSpPr/>
          <p:nvPr/>
        </p:nvSpPr>
        <p:spPr>
          <a:xfrm>
            <a:off x="540511" y="2286000"/>
            <a:ext cx="3877345" cy="2826913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3"/>
            <a:endCxn id="5" idx="1"/>
          </p:cNvCxnSpPr>
          <p:nvPr/>
        </p:nvCxnSpPr>
        <p:spPr>
          <a:xfrm flipH="1">
            <a:off x="893875" y="3699457"/>
            <a:ext cx="3170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025452" y="3940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37127" y="4018208"/>
            <a:ext cx="3284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46975" y="4353059"/>
            <a:ext cx="345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669701" y="4713668"/>
            <a:ext cx="3631843" cy="2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856" y="103032"/>
            <a:ext cx="7868991" cy="14553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 3. Найдите боковую сторону АВ трапеции АВС</a:t>
            </a:r>
            <a:r>
              <a:rPr lang="en-US" sz="2800" dirty="0" smtClean="0"/>
              <a:t>D</a:t>
            </a:r>
            <a:r>
              <a:rPr lang="ru-RU" sz="2800" dirty="0" smtClean="0"/>
              <a:t>, если углы</a:t>
            </a:r>
            <a:r>
              <a:rPr lang="en-US" sz="2800" dirty="0" smtClean="0"/>
              <a:t> ABC</a:t>
            </a:r>
            <a:r>
              <a:rPr lang="ru-RU" sz="2800" dirty="0" smtClean="0"/>
              <a:t> и </a:t>
            </a:r>
            <a:r>
              <a:rPr lang="en-US" sz="2800" dirty="0" smtClean="0"/>
              <a:t>BCD</a:t>
            </a:r>
            <a:r>
              <a:rPr lang="ru-RU" sz="2800" dirty="0" smtClean="0"/>
              <a:t> равны соответственно 60⁰и 135⁰, а </a:t>
            </a:r>
            <a:r>
              <a:rPr lang="en-US" sz="2800" dirty="0" smtClean="0"/>
              <a:t>CD</a:t>
            </a:r>
            <a:r>
              <a:rPr lang="ru-RU" sz="2800" dirty="0" smtClean="0"/>
              <a:t>=36.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30" y="1620450"/>
            <a:ext cx="3524518" cy="243868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442435"/>
                <a:ext cx="4424697" cy="2616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CH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𝐵𝐾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𝐵𝐾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/>
                  <a:t>Из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∆СН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∠Н=90⁰, ∠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HCD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=135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- 90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=45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∠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=90⁰- 45⁰=45⁰, СН=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CD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=36∙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 smtClean="0"/>
                  <a:t>= 18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442435"/>
                <a:ext cx="4424697" cy="2616698"/>
              </a:xfrm>
              <a:blipFill rotWithShape="0">
                <a:blip r:embed="rId3"/>
                <a:stretch>
                  <a:fillRect l="-2755" t="-3963" b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10614" y="4121238"/>
                <a:ext cx="7405352" cy="2454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Из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∆АВК: ∠К=90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⁰,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∠КВА=90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60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30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⁰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ru-RU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∠КВА</m:t>
                        </m:r>
                      </m:e>
                    </m:func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ВК</m:t>
                        </m:r>
                      </m:num>
                      <m:den>
                        <m: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ВА</m:t>
                        </m:r>
                      </m:den>
                    </m:f>
                    <m:r>
                      <a:rPr lang="ru-R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ru-RU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ru-RU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⁰</m:t>
                        </m:r>
                      </m:e>
                    </m:func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ru-R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ВА</m:t>
                        </m:r>
                      </m:den>
                    </m:f>
                  </m:oMath>
                </a14:m>
                <a:r>
                  <a:rPr lang="ru-RU" sz="2400" dirty="0" smtClean="0"/>
                  <a:t>;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dirty="0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ru-R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b="0" i="1" dirty="0" smtClean="0">
                                <a:latin typeface="Cambria Math" panose="02040503050406030204" pitchFamily="18" charset="0"/>
                              </a:rPr>
                              <m:t>ВА</m:t>
                            </m:r>
                          </m:den>
                        </m:f>
                      </m:e>
                    </m:box>
                  </m:oMath>
                </a14:m>
                <a:r>
                  <a:rPr lang="ru-RU" sz="2400" dirty="0" smtClean="0"/>
                  <a:t>;  ВА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=12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ru-RU" sz="2400" dirty="0" smtClean="0"/>
                  <a:t>.</a:t>
                </a:r>
              </a:p>
              <a:p>
                <a:endParaRPr lang="ru-RU" sz="2400" dirty="0"/>
              </a:p>
              <a:p>
                <a:r>
                  <a:rPr lang="ru-RU" sz="2400" dirty="0" smtClean="0"/>
                  <a:t>                                Ответ :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14" y="4121238"/>
                <a:ext cx="7405352" cy="2454583"/>
              </a:xfrm>
              <a:prstGeom prst="rect">
                <a:avLst/>
              </a:prstGeom>
              <a:blipFill rotWithShape="0">
                <a:blip r:embed="rId4"/>
                <a:stretch>
                  <a:fillRect l="-1318" t="-2481" b="-3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H="1">
            <a:off x="2949262" y="3567448"/>
            <a:ext cx="425003" cy="128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856" y="1"/>
            <a:ext cx="7843234" cy="13377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 4. В равнобедренной трапеции </a:t>
            </a:r>
            <a:r>
              <a:rPr lang="en-US" sz="2800" dirty="0" smtClean="0"/>
              <a:t>ABCD, CH-</a:t>
            </a:r>
            <a:r>
              <a:rPr lang="ru-RU" sz="2800" dirty="0" smtClean="0"/>
              <a:t>высота, проведённая к большему основанию</a:t>
            </a:r>
            <a:r>
              <a:rPr lang="en-US" sz="2800" dirty="0" smtClean="0"/>
              <a:t>AD</a:t>
            </a:r>
            <a:r>
              <a:rPr lang="ru-RU" sz="2800" dirty="0" smtClean="0"/>
              <a:t>. Найдите </a:t>
            </a:r>
            <a:r>
              <a:rPr lang="en-US" sz="2800" dirty="0" smtClean="0"/>
              <a:t>HD</a:t>
            </a:r>
            <a:r>
              <a:rPr lang="ru-RU" sz="2800" dirty="0" smtClean="0"/>
              <a:t>, если средняя линия </a:t>
            </a:r>
            <a:r>
              <a:rPr lang="en-US" sz="2800" dirty="0" smtClean="0"/>
              <a:t>KM</a:t>
            </a:r>
            <a:r>
              <a:rPr lang="ru-RU" sz="2800" dirty="0" smtClean="0"/>
              <a:t>=16, а </a:t>
            </a:r>
            <a:r>
              <a:rPr lang="en-US" sz="2800" dirty="0" smtClean="0"/>
              <a:t>BC</a:t>
            </a:r>
            <a:r>
              <a:rPr lang="ru-RU" sz="2800" dirty="0" smtClean="0"/>
              <a:t>=4.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2" y="1672036"/>
            <a:ext cx="3877300" cy="257799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429555"/>
                <a:ext cx="4514850" cy="333562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свойству средней линии трапеции</a:t>
                </a:r>
              </a:p>
              <a:p>
                <a:pPr marL="0" indent="0">
                  <a:buNone/>
                </a:pPr>
                <a:r>
                  <a:rPr lang="ru-RU" dirty="0" smtClean="0"/>
                  <a:t>КМ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∙16−4=32−4=28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ABL=∆D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СН по гипотенузе и острому углу (АВ=С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D, ∠A=∠D,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т.к. трапеция равнобедренная)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⇒AL=HD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429555"/>
                <a:ext cx="4514850" cy="3335628"/>
              </a:xfrm>
              <a:blipFill rotWithShape="0">
                <a:blip r:embed="rId3"/>
                <a:stretch>
                  <a:fillRect l="-2024" t="-4205" r="-2699" b="-2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39402" y="4765183"/>
                <a:ext cx="7688688" cy="2001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LBCH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прямоугольник ( 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H=∠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=∠L=∠B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=90⁰)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⇒BC=LH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HD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𝐿𝐻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 smtClean="0"/>
                  <a:t>=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28−4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 smtClean="0"/>
                  <a:t>= </a:t>
                </a:r>
                <a:r>
                  <a:rPr lang="en-US" sz="2400" dirty="0"/>
                  <a:t>12.</a:t>
                </a:r>
              </a:p>
              <a:p>
                <a:r>
                  <a:rPr lang="ru-RU" sz="2400" dirty="0"/>
                  <a:t> </a:t>
                </a:r>
                <a:r>
                  <a:rPr lang="ru-RU" sz="2400" dirty="0"/>
                  <a:t>          </a:t>
                </a:r>
                <a:r>
                  <a:rPr lang="ru-RU" sz="2400" dirty="0" smtClean="0"/>
                  <a:t>                                                      </a:t>
                </a:r>
                <a:r>
                  <a:rPr lang="ru-RU" sz="2400" dirty="0"/>
                  <a:t>Ответ : 12</a:t>
                </a:r>
                <a:endParaRPr lang="ru-RU" sz="24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2" y="4765183"/>
                <a:ext cx="7688688" cy="2001702"/>
              </a:xfrm>
              <a:prstGeom prst="rect">
                <a:avLst/>
              </a:prstGeom>
              <a:blipFill rotWithShape="0">
                <a:blip r:embed="rId4"/>
                <a:stretch>
                  <a:fillRect l="-1269" t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53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2" y="128788"/>
            <a:ext cx="8036417" cy="135228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 5. Отрезки АВ и С</a:t>
            </a:r>
            <a:r>
              <a:rPr lang="en-US" sz="2800" dirty="0" smtClean="0"/>
              <a:t>D</a:t>
            </a:r>
            <a:r>
              <a:rPr lang="ru-RU" sz="2800" dirty="0" smtClean="0"/>
              <a:t> лежат на параллельных прямых, а отрезки </a:t>
            </a:r>
            <a:r>
              <a:rPr lang="en-US" sz="2800" dirty="0" smtClean="0"/>
              <a:t>AC</a:t>
            </a:r>
            <a:r>
              <a:rPr lang="ru-RU" sz="2800" dirty="0" smtClean="0"/>
              <a:t> и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BD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пересекаются в точке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Найдите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MC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если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14,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DC=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42,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52.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532585"/>
            <a:ext cx="4314421" cy="271259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33362" y="1653346"/>
                <a:ext cx="4481848" cy="259182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sz="2600" dirty="0" smtClean="0"/>
                  <a:t>Рассмотрим 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ABM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∆CDM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∠AMB=∠DMC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вертикальные,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∠MDC=∠ABM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т.к.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AB‖DC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они накрест лежащие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⇒∆ABM∼∆CDM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ru-RU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ru-RU" sz="2600" dirty="0" smtClean="0"/>
                  <a:t>  </a:t>
                </a:r>
                <a:r>
                  <a:rPr lang="en-US" sz="2600" dirty="0" smtClean="0"/>
                  <a:t>=</a:t>
                </a:r>
                <a:r>
                  <a:rPr lang="ru-RU" sz="26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𝑀𝐶</m:t>
                        </m:r>
                      </m:den>
                    </m:f>
                  </m:oMath>
                </a14:m>
                <a:endParaRPr lang="ru-RU" sz="2600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33362" y="1653346"/>
                <a:ext cx="4481848" cy="2591829"/>
              </a:xfrm>
              <a:blipFill rotWithShape="0">
                <a:blip r:embed="rId3"/>
                <a:stretch>
                  <a:fillRect l="-2449" t="-3529" r="-2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07582" y="4296691"/>
                <a:ext cx="7907628" cy="2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Пусть </a:t>
                </a:r>
                <a:r>
                  <a:rPr lang="en-US" sz="2400" dirty="0" smtClean="0"/>
                  <a:t>MC=</a:t>
                </a:r>
                <a:r>
                  <a:rPr lang="ru-RU" sz="2400" dirty="0" smtClean="0"/>
                  <a:t>х, тогда</a:t>
                </a:r>
                <a:r>
                  <a:rPr lang="en-US" sz="2400" dirty="0" smtClean="0"/>
                  <a:t> AM</a:t>
                </a:r>
                <a:r>
                  <a:rPr lang="ru-RU" sz="2400" dirty="0" smtClean="0"/>
                  <a:t>=52-х. Составим  уравнение:</a:t>
                </a: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52−х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;  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52−х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                                          х= 3(52-х);</a:t>
                </a:r>
              </a:p>
              <a:p>
                <a:r>
                  <a:rPr lang="ru-RU" sz="2400" dirty="0" smtClean="0"/>
                  <a:t>                                          х=156 - 3х;</a:t>
                </a:r>
              </a:p>
              <a:p>
                <a:r>
                  <a:rPr lang="ru-RU" sz="2400" dirty="0" smtClean="0"/>
                  <a:t>                                         4х = 156</a:t>
                </a:r>
              </a:p>
              <a:p>
                <a:r>
                  <a:rPr lang="ru-RU" sz="2400" dirty="0" smtClean="0"/>
                  <a:t>                                           х= 39  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МС = 39.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 : 39</a:t>
                </a:r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2" y="4296691"/>
                <a:ext cx="7907628" cy="2529988"/>
              </a:xfrm>
              <a:prstGeom prst="rect">
                <a:avLst/>
              </a:prstGeom>
              <a:blipFill rotWithShape="0">
                <a:blip r:embed="rId4"/>
                <a:stretch>
                  <a:fillRect l="-1234" t="-1928" b="-5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01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8" y="90151"/>
            <a:ext cx="7997780" cy="124758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№6. </a:t>
            </a:r>
            <a:r>
              <a:rPr lang="ru-RU" sz="2800" dirty="0"/>
              <a:t>П</a:t>
            </a:r>
            <a:r>
              <a:rPr lang="ru-RU" sz="2800" dirty="0" smtClean="0"/>
              <a:t>рямая, параллельная стороне АС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ABC,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пересекает стороны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BC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 точках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соответственно. Найдите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BN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если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MN=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17,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51,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NC=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32.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" y="1468192"/>
            <a:ext cx="3657601" cy="31277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56845" y="1337732"/>
                <a:ext cx="4893971" cy="55202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1)Рассмотрим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BMN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∆BAC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∠B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общий,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∠A=∠M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-соответственные при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MN‖AC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-секущей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⇒∆BMN∼∆BAC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по двум углам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/>
                  <a:t>2) Пусть </a:t>
                </a:r>
                <a:r>
                  <a:rPr lang="en-US" sz="2400" dirty="0" smtClean="0"/>
                  <a:t>BN</a:t>
                </a:r>
                <a:r>
                  <a:rPr lang="ru-RU" sz="2400" dirty="0" smtClean="0"/>
                  <a:t> = х, </a:t>
                </a:r>
                <a:r>
                  <a:rPr lang="en-US" sz="2400" dirty="0" smtClean="0"/>
                  <a:t>BC</a:t>
                </a:r>
                <a:r>
                  <a:rPr lang="ru-RU" sz="2400" dirty="0" smtClean="0"/>
                  <a:t> = х+32. Уравнение: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х+32</m:t>
                        </m:r>
                      </m:den>
                    </m:f>
                  </m:oMath>
                </a14:m>
                <a:r>
                  <a:rPr lang="ru-RU" sz="24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х+32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                                       3х = х+32;</a:t>
                </a:r>
              </a:p>
              <a:p>
                <a:pPr marL="0" indent="0">
                  <a:buNone/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                                         х= 16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BN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16.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Ответ : 16</a:t>
                </a:r>
                <a:endParaRPr lang="ru-RU" sz="2400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56845" y="1337732"/>
                <a:ext cx="4893971" cy="5520268"/>
              </a:xfrm>
              <a:blipFill rotWithShape="0">
                <a:blip r:embed="rId3"/>
                <a:stretch>
                  <a:fillRect l="-2491" t="-1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66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850</Words>
  <Application>Microsoft Office PowerPoint</Application>
  <PresentationFormat>Экран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Презентация PowerPoint</vt:lpstr>
      <vt:lpstr>    План занятия</vt:lpstr>
      <vt:lpstr>№ 1. В трапеции АВСD основание AD вдвое больше основания ВС и вдвое больше боковой стороны СD, ∠ADC= 60⁰, AB=√3 . Найдите AC.</vt:lpstr>
      <vt:lpstr>№ 2. Прямая, параллельная основаниям трапеции АВСD, пересекает её боковые стороны АВ и СD в точках Е и F соответственно. Найдите длину отрезка ЕF, если АD=48, ВС=16, СF:DF=5:3. </vt:lpstr>
      <vt:lpstr>№ 2. Прямая, параллельная основаниям трапеции АВСD, пересекает её боковые стороны АВ и СD в точках Е и F соответственно. Найдите длину отрезка ЕF, если АD=48, ВС=16, СF:DF=5:3. </vt:lpstr>
      <vt:lpstr>№ 3. Найдите боковую сторону АВ трапеции АВСD, если углы ABC и BCD равны соответственно 60⁰и 135⁰, а CD=36. </vt:lpstr>
      <vt:lpstr>№ 4. В равнобедренной трапеции ABCD, CH-высота, проведённая к большему основаниюAD. Найдите HD, если средняя линия KM=16, а BC=4.</vt:lpstr>
      <vt:lpstr>№ 5. Отрезки АВ и СD лежат на параллельных прямых, а отрезки AC и BD пересекаются в точке M. Найдите MC, если AB=14, DC=42, AC=52.</vt:lpstr>
      <vt:lpstr>№6. Прямая, параллельная стороне АС ∆ABC, пересекает стороны AB и BC в точках M и N соответственно. Найдите BN, если MN=17, AC=51, NC=32.  </vt:lpstr>
      <vt:lpstr>№ 7.Катеты прямоугольного треугольника равны  18 и 24. Найдите высоту, проведённую к гипотенузе</vt:lpstr>
      <vt:lpstr>№ 8. Катет и гипотенуза прямоугольного треугольника равны 20 и 52. Найдите высоту, проведённую к гипотенузе</vt:lpstr>
      <vt:lpstr>№ 9. Точка Н является основанием высоты, проведённой из вершины прямого угла В ∆АВС к гипотенузе АС. Найдите АВ, если АН=6, АС = 24.</vt:lpstr>
      <vt:lpstr>№ 10. B ∆ABC ∠A=40⁰, ∠C=60⁰. Найдите угол между высотой BH и биссектрисой BD.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136</cp:revision>
  <dcterms:created xsi:type="dcterms:W3CDTF">2016-11-18T14:12:19Z</dcterms:created>
  <dcterms:modified xsi:type="dcterms:W3CDTF">2020-03-15T23:26:59Z</dcterms:modified>
</cp:coreProperties>
</file>