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59" r:id="rId4"/>
    <p:sldId id="261" r:id="rId5"/>
    <p:sldId id="263" r:id="rId6"/>
    <p:sldId id="265" r:id="rId7"/>
    <p:sldId id="267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17FEA-A1AD-4B68-9059-779EF4DA6193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B5123-FABF-4B58-B77A-AAA9AB603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B5123-FABF-4B58-B77A-AAA9AB6030F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5EF630-D22C-4755-863F-0FE1E38F0B8F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AC299EB-959F-4FD3-B137-D0CF592F4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5EF630-D22C-4755-863F-0FE1E38F0B8F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299EB-959F-4FD3-B137-D0CF592F4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5EF630-D22C-4755-863F-0FE1E38F0B8F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299EB-959F-4FD3-B137-D0CF592F4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5EF630-D22C-4755-863F-0FE1E38F0B8F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299EB-959F-4FD3-B137-D0CF592F4A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5EF630-D22C-4755-863F-0FE1E38F0B8F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299EB-959F-4FD3-B137-D0CF592F4A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5EF630-D22C-4755-863F-0FE1E38F0B8F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299EB-959F-4FD3-B137-D0CF592F4A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5EF630-D22C-4755-863F-0FE1E38F0B8F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299EB-959F-4FD3-B137-D0CF592F4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5EF630-D22C-4755-863F-0FE1E38F0B8F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299EB-959F-4FD3-B137-D0CF592F4A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5EF630-D22C-4755-863F-0FE1E38F0B8F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299EB-959F-4FD3-B137-D0CF592F4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D5EF630-D22C-4755-863F-0FE1E38F0B8F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299EB-959F-4FD3-B137-D0CF592F4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5EF630-D22C-4755-863F-0FE1E38F0B8F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AC299EB-959F-4FD3-B137-D0CF592F4A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5EF630-D22C-4755-863F-0FE1E38F0B8F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AC299EB-959F-4FD3-B137-D0CF592F4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Особенности аттестации педагогических работников в 2021 году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4286256"/>
            <a:ext cx="4143404" cy="928694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1400" b="1" dirty="0" smtClean="0">
                <a:solidFill>
                  <a:srgbClr val="0070C0"/>
                </a:solidFill>
              </a:rPr>
              <a:t>Методист центра подготовки руководящих кадров , школоведения и </a:t>
            </a:r>
            <a:r>
              <a:rPr lang="ru-RU" sz="1400" b="1" dirty="0" smtClean="0">
                <a:solidFill>
                  <a:srgbClr val="0070C0"/>
                </a:solidFill>
              </a:rPr>
              <a:t>аттестации</a:t>
            </a:r>
          </a:p>
          <a:p>
            <a:pPr algn="r"/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</a:rPr>
              <a:t>ГБОУ ДПО РК КРИППО</a:t>
            </a:r>
          </a:p>
          <a:p>
            <a:pPr algn="r"/>
            <a:r>
              <a:rPr lang="ru-RU" sz="1400" b="1" dirty="0" smtClean="0">
                <a:solidFill>
                  <a:srgbClr val="0070C0"/>
                </a:solidFill>
              </a:rPr>
              <a:t>Денисенко Ю.Г.</a:t>
            </a:r>
            <a:endParaRPr lang="ru-RU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99B4-9E14-4367-8DA4-65D99C9CEEC2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391172" name="Picture 4" descr="https://im0-tub-ru.yandex.net/i?id=120ef150049c4bef984f6338a6fd13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52"/>
            <a:ext cx="6799269" cy="453284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42976" y="4929198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Протокол заседания коллегии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России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от 23 октября 2020 г.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Номер документа: ПК-1вн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Опубликован: 30 октября 2020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ru-RU" b="1" dirty="0" smtClean="0"/>
              <a:t>Качественная подготовка педагогических кадров</a:t>
            </a:r>
          </a:p>
          <a:p>
            <a:pPr>
              <a:buFont typeface="Courier New" pitchFamily="49" charset="0"/>
              <a:buChar char="o"/>
            </a:pPr>
            <a:r>
              <a:rPr lang="ru-RU" sz="1600" dirty="0" smtClean="0"/>
              <a:t>Обучающиеся психолого-педагогических классов</a:t>
            </a:r>
          </a:p>
          <a:p>
            <a:pPr>
              <a:buFont typeface="Courier New" pitchFamily="49" charset="0"/>
              <a:buChar char="o"/>
            </a:pPr>
            <a:r>
              <a:rPr lang="ru-RU" sz="1600" dirty="0" smtClean="0"/>
              <a:t>Студенты педагогических специальностей</a:t>
            </a:r>
          </a:p>
          <a:p>
            <a:pPr>
              <a:buFont typeface="Courier New" pitchFamily="49" charset="0"/>
              <a:buChar char="o"/>
            </a:pPr>
            <a:r>
              <a:rPr lang="ru-RU" sz="1600" dirty="0" smtClean="0"/>
              <a:t>Молодые специалисты</a:t>
            </a:r>
          </a:p>
          <a:p>
            <a:r>
              <a:rPr lang="ru-RU" b="1" dirty="0" smtClean="0"/>
              <a:t>Профессиональное развитие  руководителей ОО</a:t>
            </a:r>
          </a:p>
          <a:p>
            <a:r>
              <a:rPr lang="ru-RU" b="1" dirty="0" smtClean="0"/>
              <a:t>Создание Единой федеральной системы научно-методического сопровождения педагогических работников и управленческих кадров</a:t>
            </a:r>
          </a:p>
          <a:p>
            <a:r>
              <a:rPr lang="ru-RU" b="1" dirty="0" smtClean="0"/>
              <a:t>Профессиональный рост педагога</a:t>
            </a:r>
          </a:p>
          <a:p>
            <a:endParaRPr lang="ru-RU" sz="1600" dirty="0" smtClean="0"/>
          </a:p>
          <a:p>
            <a:pPr>
              <a:buFont typeface="Courier New" pitchFamily="49" charset="0"/>
              <a:buChar char="o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Личный вклад в совершенствование технологий, методов, средств обучения и воспитания</a:t>
            </a:r>
          </a:p>
          <a:p>
            <a:r>
              <a:rPr lang="ru-RU" dirty="0" smtClean="0"/>
              <a:t>Организация методического сопровождения профессиональной деятельности в педагогических коллективах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99B4-9E14-4367-8DA4-65D99C9CEEC2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Квалификационная категория «учитель-методист»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Личный вклад в организацию и координацию сопровождения профессионального роста педагогических работников посредством содействия формирования их предметных, методических психолого-педагогических и (или)коммуникативных компетенций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99B4-9E14-4367-8DA4-65D99C9CEEC2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Квалификационная категория «учитель-наставник»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etImage (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9" y="285728"/>
            <a:ext cx="3857652" cy="61436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85728"/>
            <a:ext cx="414340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etImage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214290"/>
            <a:ext cx="4143404" cy="621510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85728"/>
            <a:ext cx="4214842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/>
              <a:t>Льготной </a:t>
            </a:r>
            <a:r>
              <a:rPr lang="ru-RU" sz="2600" dirty="0"/>
              <a:t>формой прохождения аттестации по личному заявлению на основании представления руководителя имеют право воспользоваться педагогические работники, являющиеся в течение не менее трех лет подряд:</a:t>
            </a:r>
          </a:p>
          <a:p>
            <a:r>
              <a:rPr lang="ru-RU" sz="2600" dirty="0"/>
              <a:t>- экспертом предметной комиссии при проведении государственной итоговой аттестации (ОГЭ, ЕГЭ);</a:t>
            </a:r>
          </a:p>
          <a:p>
            <a:r>
              <a:rPr lang="ru-RU" sz="2600" dirty="0"/>
              <a:t>- экспертом республиканской аттестационной комиссии МОНМ РК;</a:t>
            </a:r>
          </a:p>
          <a:p>
            <a:r>
              <a:rPr lang="ru-RU" sz="2600" dirty="0"/>
              <a:t>- </a:t>
            </a:r>
            <a:r>
              <a:rPr lang="ru-RU" sz="2600" b="1" dirty="0"/>
              <a:t>экспертом, привлекаемым для проведения </a:t>
            </a:r>
            <a:r>
              <a:rPr lang="ru-RU" sz="2600" b="1" dirty="0" err="1"/>
              <a:t>аккредитационной</a:t>
            </a:r>
            <a:r>
              <a:rPr lang="ru-RU" sz="2600" b="1" dirty="0"/>
              <a:t> экспертизы;</a:t>
            </a:r>
            <a:endParaRPr lang="ru-RU" sz="2600" dirty="0"/>
          </a:p>
          <a:p>
            <a:r>
              <a:rPr lang="ru-RU" sz="2600" b="1" dirty="0"/>
              <a:t>- экспертом, привлекаемым к проведению мероприятий  по государственному контролю (надзору)  в сфере образования, лицензионному контролю</a:t>
            </a:r>
            <a:r>
              <a:rPr lang="ru-RU" sz="2600" dirty="0"/>
              <a:t>.</a:t>
            </a:r>
          </a:p>
          <a:p>
            <a:pPr>
              <a:buNone/>
            </a:pPr>
            <a:r>
              <a:rPr lang="ru-RU" sz="2600" dirty="0"/>
              <a:t>Указанной формой аттестации педагогический работник может воспользоваться только один раз</a:t>
            </a:r>
            <a:r>
              <a:rPr lang="ru-RU" sz="2600" dirty="0" smtClean="0"/>
              <a:t>».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СОГЛАШЕНИЕ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между Министерством образования, науки и молодежи Республики Крым и Комитетом Крымской Республиканской организации Профсоюза работников народного образования и науки Российской Федерации</a:t>
            </a:r>
            <a:endParaRPr lang="ru-RU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96</TotalTime>
  <Words>192</Words>
  <Application>Microsoft Office PowerPoint</Application>
  <PresentationFormat>Экран (4:3)</PresentationFormat>
  <Paragraphs>32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Особенности аттестации педагогических работников в 2021 году</vt:lpstr>
      <vt:lpstr>Слайд 2</vt:lpstr>
      <vt:lpstr>Слайд 3</vt:lpstr>
      <vt:lpstr>Квалификационная категория «учитель-методист»</vt:lpstr>
      <vt:lpstr>Квалификационная категория «учитель-наставник»</vt:lpstr>
      <vt:lpstr>Слайд 6</vt:lpstr>
      <vt:lpstr>Слайд 7</vt:lpstr>
      <vt:lpstr> СОГЛАШЕНИЕ  между Министерством образования, науки и молодежи Республики Крым и Комитетом Крымской Республиканской организации Профсоюза работников народного образования и науки Российской Федерации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аттестации педагогических работников в 2021 году</dc:title>
  <dc:creator>User</dc:creator>
  <cp:lastModifiedBy>User</cp:lastModifiedBy>
  <cp:revision>11</cp:revision>
  <dcterms:created xsi:type="dcterms:W3CDTF">2021-01-21T05:34:35Z</dcterms:created>
  <dcterms:modified xsi:type="dcterms:W3CDTF">2021-01-21T07:12:25Z</dcterms:modified>
</cp:coreProperties>
</file>