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8" r:id="rId2"/>
    <p:sldId id="310" r:id="rId3"/>
    <p:sldId id="312" r:id="rId4"/>
    <p:sldId id="279" r:id="rId5"/>
    <p:sldId id="309" r:id="rId6"/>
    <p:sldId id="282" r:id="rId7"/>
    <p:sldId id="313" r:id="rId8"/>
    <p:sldId id="314" r:id="rId9"/>
    <p:sldId id="303" r:id="rId10"/>
    <p:sldId id="315" r:id="rId11"/>
    <p:sldId id="301" r:id="rId12"/>
    <p:sldId id="283" r:id="rId13"/>
    <p:sldId id="317" r:id="rId14"/>
    <p:sldId id="316" r:id="rId15"/>
    <p:sldId id="318" r:id="rId16"/>
    <p:sldId id="319" r:id="rId17"/>
    <p:sldId id="320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660"/>
  </p:normalViewPr>
  <p:slideViewPr>
    <p:cSldViewPr>
      <p:cViewPr varScale="1">
        <p:scale>
          <a:sx n="82" d="100"/>
          <a:sy n="82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64B5A-8D9B-4D7A-952E-B6493B56B672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/>
      <dgm:spPr/>
      <dgm:t>
        <a:bodyPr/>
        <a:lstStyle/>
        <a:p>
          <a:endParaRPr lang="ru-RU"/>
        </a:p>
      </dgm:t>
    </dgm:pt>
    <dgm:pt modelId="{F51FCCB9-7ACB-49E7-91A8-5FE3B13A656E}">
      <dgm:prSet/>
      <dgm:spPr/>
      <dgm:t>
        <a:bodyPr/>
        <a:lstStyle/>
        <a:p>
          <a:pPr algn="ctr" rtl="0"/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Спасибо за внимание !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D87B9B-B4DB-4833-9837-BEF319E422E7}" type="parTrans" cxnId="{DCC219E7-2171-4F4C-9C0D-FDF0C6DC18A6}">
      <dgm:prSet/>
      <dgm:spPr/>
      <dgm:t>
        <a:bodyPr/>
        <a:lstStyle/>
        <a:p>
          <a:endParaRPr lang="ru-RU"/>
        </a:p>
      </dgm:t>
    </dgm:pt>
    <dgm:pt modelId="{73AFF88B-F219-4BB9-8CE1-B02DAF5155C2}" type="sibTrans" cxnId="{DCC219E7-2171-4F4C-9C0D-FDF0C6DC18A6}">
      <dgm:prSet/>
      <dgm:spPr/>
      <dgm:t>
        <a:bodyPr/>
        <a:lstStyle/>
        <a:p>
          <a:endParaRPr lang="ru-RU"/>
        </a:p>
      </dgm:t>
    </dgm:pt>
    <dgm:pt modelId="{9B94D71F-90DC-461D-BFDF-ADC028AC8049}" type="pres">
      <dgm:prSet presAssocID="{79464B5A-8D9B-4D7A-952E-B6493B56B6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0F8CA9-4A71-4F84-B214-F7B3F2E83979}" type="pres">
      <dgm:prSet presAssocID="{F51FCCB9-7ACB-49E7-91A8-5FE3B13A656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C219E7-2171-4F4C-9C0D-FDF0C6DC18A6}" srcId="{79464B5A-8D9B-4D7A-952E-B6493B56B672}" destId="{F51FCCB9-7ACB-49E7-91A8-5FE3B13A656E}" srcOrd="0" destOrd="0" parTransId="{6DD87B9B-B4DB-4833-9837-BEF319E422E7}" sibTransId="{73AFF88B-F219-4BB9-8CE1-B02DAF5155C2}"/>
    <dgm:cxn modelId="{D6B780AC-C107-413E-B46E-EE5C3E509DF7}" type="presOf" srcId="{F51FCCB9-7ACB-49E7-91A8-5FE3B13A656E}" destId="{8B0F8CA9-4A71-4F84-B214-F7B3F2E83979}" srcOrd="0" destOrd="0" presId="urn:microsoft.com/office/officeart/2005/8/layout/vList2"/>
    <dgm:cxn modelId="{4627AFC9-F7A2-4471-B529-AB6058E64A9E}" type="presOf" srcId="{79464B5A-8D9B-4D7A-952E-B6493B56B672}" destId="{9B94D71F-90DC-461D-BFDF-ADC028AC8049}" srcOrd="0" destOrd="0" presId="urn:microsoft.com/office/officeart/2005/8/layout/vList2"/>
    <dgm:cxn modelId="{A8D9817E-17B9-4849-B57B-EBA35ED819AC}" type="presParOf" srcId="{9B94D71F-90DC-461D-BFDF-ADC028AC8049}" destId="{8B0F8CA9-4A71-4F84-B214-F7B3F2E839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F8CA9-4A71-4F84-B214-F7B3F2E83979}">
      <dsp:nvSpPr>
        <dsp:cNvPr id="0" name=""/>
        <dsp:cNvSpPr/>
      </dsp:nvSpPr>
      <dsp:spPr>
        <a:xfrm>
          <a:off x="0" y="4571"/>
          <a:ext cx="7848872" cy="12870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Спасибо за внимание !</a:t>
          </a:r>
          <a:endParaRPr lang="ru-RU" sz="5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" y="67397"/>
        <a:ext cx="7723220" cy="116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3794" y="3060998"/>
            <a:ext cx="6626597" cy="287366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Инновационный проект по социально-коммуникативному и познавательному развитию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«Финансовая грамотность как компонент ранней профориентации детей старшего дошкольного возраста </a:t>
            </a:r>
            <a:r>
              <a:rPr lang="ru-RU" sz="2400" b="1" dirty="0" smtClean="0">
                <a:solidFill>
                  <a:srgbClr val="7030A0"/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Итог работы за 2020/2021 учебный год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8146907" cy="1800200"/>
          </a:xfrm>
        </p:spPr>
        <p:txBody>
          <a:bodyPr/>
          <a:lstStyle/>
          <a:p>
            <a:pPr algn="r"/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>Муниципальное бюджетное </a:t>
            </a:r>
            <a:br>
              <a:rPr lang="ru-RU" sz="2400" dirty="0">
                <a:solidFill>
                  <a:srgbClr val="7030A0"/>
                </a:solidFill>
                <a:effectLst/>
                <a:latin typeface="Candara"/>
              </a:rPr>
            </a:br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>дошкольное образовательное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Candara"/>
              </a:rPr>
              <a:t>учреждение </a:t>
            </a:r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/>
            </a:r>
            <a:br>
              <a:rPr lang="ru-RU" sz="2400" dirty="0">
                <a:solidFill>
                  <a:srgbClr val="7030A0"/>
                </a:solidFill>
                <a:effectLst/>
                <a:latin typeface="Candara"/>
              </a:rPr>
            </a:br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>«Детский сад «Звездочка»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Candara"/>
              </a:rPr>
              <a:t>п</a:t>
            </a:r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>. Школьное» </a:t>
            </a:r>
            <a:br>
              <a:rPr lang="ru-RU" sz="2400" dirty="0">
                <a:solidFill>
                  <a:srgbClr val="7030A0"/>
                </a:solidFill>
                <a:effectLst/>
                <a:latin typeface="Candara"/>
              </a:rPr>
            </a:br>
            <a:r>
              <a:rPr lang="ru-RU" sz="2400" dirty="0">
                <a:solidFill>
                  <a:srgbClr val="7030A0"/>
                </a:solidFill>
                <a:effectLst/>
                <a:latin typeface="Candara"/>
              </a:rPr>
              <a:t>Симферопольского района Республики Крым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Picture 2" descr="C:\Users\CT-VOSPITATEL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60648"/>
            <a:ext cx="28479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1" y="4941168"/>
            <a:ext cx="8496943" cy="1440160"/>
          </a:xfrm>
        </p:spPr>
        <p:txBody>
          <a:bodyPr/>
          <a:lstStyle/>
          <a:p>
            <a:pPr algn="ctr"/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Мастерские «</a:t>
            </a:r>
            <a:r>
              <a:rPr lang="ru-RU" sz="18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Мукасолька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Мини-пекарня «Каравай» </a:t>
            </a: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соленого теста муляжей хлебобулочных изделий</a:t>
            </a:r>
            <a:endPara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774"/>
            <a:ext cx="3579811" cy="4773083"/>
          </a:xfrm>
        </p:spPr>
      </p:pic>
      <p:pic>
        <p:nvPicPr>
          <p:cNvPr id="6" name="Объект 5" descr="C:\Users\pisya\Downloads\1617904566863.jpg"/>
          <p:cNvPicPr>
            <a:picLocks noGrp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1372348"/>
            <a:ext cx="4319463" cy="2992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9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8496944" cy="1080120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 </a:t>
            </a:r>
            <a:r>
              <a:rPr lang="ru-RU" sz="1800" dirty="0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ознакомлению старших дошкольников с малым бизнесом и предпринимательством.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076056" y="4221088"/>
            <a:ext cx="3816424" cy="832132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«Лесная аптека»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93296"/>
            <a:ext cx="4536504" cy="64807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осенняя ярмарка</a:t>
            </a: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5051404" cy="3346555"/>
          </a:xfrm>
        </p:spPr>
      </p:pic>
      <p:pic>
        <p:nvPicPr>
          <p:cNvPr id="9" name="Объект 8" descr="F:\РАБОТА 2020-2021\ФИНАСОВАЯ ГРАМОТНОСТЬ\ВИДЕО игр и мероприятий\Лесная аптека фото\20201030_10173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48764"/>
            <a:ext cx="4320480" cy="327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9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512" y="116632"/>
            <a:ext cx="4310192" cy="1254650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Дроздова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изготовила современный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ознакомлению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 сотрудников детского сада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6033304" cy="3401107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7302" y="116632"/>
            <a:ext cx="4101162" cy="1254650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Губань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Евгеньевна  разработала дидактические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вопросам экономики и ранней профориентации и финансовой грамотности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4022556" cy="5363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085184"/>
            <a:ext cx="4752528" cy="1514908"/>
          </a:xfrm>
        </p:spPr>
        <p:txBody>
          <a:bodyPr/>
          <a:lstStyle/>
          <a:p>
            <a:pPr marL="0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изготовленные руками воспитателей способствуют развитию интереса дошкольников к основам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фмнансовой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грамотности и вызывают интерес к миру современных профессий.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/>
              <a:t>Воспитатель Юнисова </a:t>
            </a:r>
            <a:r>
              <a:rPr lang="ru-RU" sz="2000" dirty="0" err="1" smtClean="0"/>
              <a:t>Зарема</a:t>
            </a:r>
            <a:r>
              <a:rPr lang="ru-RU" sz="2000" dirty="0" smtClean="0"/>
              <a:t> </a:t>
            </a:r>
            <a:r>
              <a:rPr lang="ru-RU" sz="2000" dirty="0" err="1" smtClean="0"/>
              <a:t>Юсуфовна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dirty="0" smtClean="0"/>
              <a:t>Воспитатель </a:t>
            </a:r>
            <a:r>
              <a:rPr lang="ru-RU" sz="2000" dirty="0" err="1" smtClean="0"/>
              <a:t>Сафар</a:t>
            </a:r>
            <a:r>
              <a:rPr lang="ru-RU" sz="2000" dirty="0" smtClean="0"/>
              <a:t>-заде </a:t>
            </a:r>
            <a:r>
              <a:rPr lang="ru-RU" sz="2000" dirty="0" err="1" smtClean="0"/>
              <a:t>Гюнай</a:t>
            </a:r>
            <a:r>
              <a:rPr lang="ru-RU" sz="2000" dirty="0" smtClean="0"/>
              <a:t> </a:t>
            </a:r>
            <a:r>
              <a:rPr lang="ru-RU" sz="2000" dirty="0" err="1" smtClean="0"/>
              <a:t>Октаевна</a:t>
            </a:r>
            <a:endParaRPr lang="ru-RU" sz="20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5" y="5733256"/>
            <a:ext cx="8352927" cy="792088"/>
          </a:xfrm>
        </p:spPr>
        <p:txBody>
          <a:bodyPr/>
          <a:lstStyle/>
          <a:p>
            <a:r>
              <a:rPr lang="ru-RU" sz="1400" dirty="0" smtClean="0"/>
              <a:t>Руками творческих воспитателей в подготовительной группе «</a:t>
            </a:r>
            <a:r>
              <a:rPr lang="ru-RU" sz="1400" dirty="0" err="1" smtClean="0"/>
              <a:t>Капитошка</a:t>
            </a:r>
            <a:r>
              <a:rPr lang="ru-RU" sz="1400" dirty="0" smtClean="0"/>
              <a:t>» комбинированного вида создана насыщенная, развивающая, вариативная предметно-пространственная среда </a:t>
            </a:r>
            <a:endParaRPr lang="ru-RU" sz="1400" dirty="0"/>
          </a:p>
        </p:txBody>
      </p:sp>
      <p:pic>
        <p:nvPicPr>
          <p:cNvPr id="7" name="Объект 6" descr="F:\фотографии\ФОТО сада декабрь 2020\20201127_164058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98588"/>
            <a:ext cx="3385772" cy="397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pisya\Downloads\IMG_20210408_174018 (1)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72" y="1398588"/>
            <a:ext cx="3875091" cy="3974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30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4653136"/>
            <a:ext cx="8640959" cy="1872208"/>
          </a:xfrm>
        </p:spPr>
        <p:txBody>
          <a:bodyPr/>
          <a:lstStyle/>
          <a:p>
            <a:pPr algn="just"/>
            <a:r>
              <a:rPr lang="ru-RU" sz="1800" dirty="0" smtClean="0"/>
              <a:t>Созданная развивающая предметно пространственная среда «Мегаполис» расширяет знания детей об окружающем мире, социальном партнерстве и формирует первоначальные представления детей о мире современных профессий и основах экономики и финансовой грамотности.</a:t>
            </a:r>
            <a:endParaRPr lang="ru-RU" sz="1800" dirty="0"/>
          </a:p>
        </p:txBody>
      </p:sp>
      <p:pic>
        <p:nvPicPr>
          <p:cNvPr id="9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01438" cy="41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4238184" cy="983046"/>
          </a:xfrm>
        </p:spPr>
        <p:txBody>
          <a:bodyPr/>
          <a:lstStyle/>
          <a:p>
            <a:r>
              <a:rPr lang="ru-RU" sz="1600" dirty="0" smtClean="0"/>
              <a:t>Методические рекомендации утверждены ученым советом ГБОУ ДПО КРИППО</a:t>
            </a:r>
            <a:endParaRPr lang="ru-RU" sz="16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4101162" cy="639762"/>
          </a:xfrm>
        </p:spPr>
        <p:txBody>
          <a:bodyPr/>
          <a:lstStyle/>
          <a:p>
            <a:r>
              <a:rPr lang="ru-RU" sz="1400" dirty="0" smtClean="0"/>
              <a:t>Настольно-напольное домино </a:t>
            </a:r>
          </a:p>
          <a:p>
            <a:r>
              <a:rPr lang="ru-RU" sz="1400" dirty="0" smtClean="0"/>
              <a:t>«Денежные знаки», разработано заведующим Ткач Н.Г. и ст. воспитателем </a:t>
            </a:r>
            <a:r>
              <a:rPr lang="ru-RU" sz="1400" dirty="0" err="1" smtClean="0"/>
              <a:t>Шарудиловой</a:t>
            </a:r>
            <a:r>
              <a:rPr lang="ru-RU" sz="1400" dirty="0" smtClean="0"/>
              <a:t> В.А.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640959" cy="936104"/>
          </a:xfrm>
        </p:spPr>
        <p:txBody>
          <a:bodyPr/>
          <a:lstStyle/>
          <a:p>
            <a:r>
              <a:rPr lang="ru-RU" sz="2400" dirty="0" smtClean="0"/>
              <a:t>Продукты деятельности педагогического коллектива за 2020/2021 учебный год</a:t>
            </a:r>
            <a:endParaRPr lang="ru-RU" sz="24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1044" y="1600408"/>
            <a:ext cx="4002614" cy="3980621"/>
          </a:xfrm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96" y="1697932"/>
            <a:ext cx="4608511" cy="3456383"/>
          </a:xfrm>
        </p:spPr>
      </p:pic>
    </p:spTree>
    <p:extLst>
      <p:ext uri="{BB962C8B-B14F-4D97-AF65-F5344CB8AC3E}">
        <p14:creationId xmlns:p14="http://schemas.microsoft.com/office/powerpoint/2010/main" val="361854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dirty="0" smtClean="0"/>
              <a:t>Создан календарь профессиональных праздников воспитателем </a:t>
            </a:r>
            <a:r>
              <a:rPr lang="ru-RU" sz="1600" dirty="0" err="1" smtClean="0"/>
              <a:t>Губань</a:t>
            </a:r>
            <a:r>
              <a:rPr lang="ru-RU" sz="1600" dirty="0" smtClean="0"/>
              <a:t> А.Е.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08" y="1897636"/>
            <a:ext cx="4320480" cy="324036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260648"/>
            <a:ext cx="4101162" cy="648072"/>
          </a:xfrm>
        </p:spPr>
        <p:txBody>
          <a:bodyPr/>
          <a:lstStyle/>
          <a:p>
            <a:r>
              <a:rPr lang="ru-RU" sz="1600" dirty="0" err="1" smtClean="0"/>
              <a:t>Лепбуки</a:t>
            </a:r>
            <a:r>
              <a:rPr lang="ru-RU" sz="1600" dirty="0" smtClean="0"/>
              <a:t> по экономическому воспитанию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09698"/>
            <a:ext cx="4575545" cy="342257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784975" cy="936104"/>
          </a:xfrm>
        </p:spPr>
        <p:txBody>
          <a:bodyPr/>
          <a:lstStyle/>
          <a:p>
            <a:r>
              <a:rPr lang="ru-RU" sz="2400" dirty="0"/>
              <a:t>Продукты деятельности педагогического коллектива за 2020/2021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252833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73012" y="4293096"/>
            <a:ext cx="8691476" cy="2160191"/>
          </a:xfrm>
        </p:spPr>
        <p:txBody>
          <a:bodyPr/>
          <a:lstStyle/>
          <a:p>
            <a:r>
              <a:rPr lang="ru-RU" sz="2400" dirty="0" smtClean="0"/>
              <a:t>Продукты деятельности педагогов за 2020/2021 </a:t>
            </a:r>
            <a:r>
              <a:rPr lang="ru-RU" sz="2400" dirty="0" err="1" smtClean="0"/>
              <a:t>уч.г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000" dirty="0" smtClean="0"/>
              <a:t>Педагогические альманахи «Звездочка» составлены по тематике профессиональных праздников с учетом регионального компонента</a:t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960789"/>
              </p:ext>
            </p:extLst>
          </p:nvPr>
        </p:nvGraphicFramePr>
        <p:xfrm>
          <a:off x="3267603" y="137556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5667073" imgH="8019935" progId="Acrobat.Document.11">
                  <p:embed/>
                </p:oleObj>
              </mc:Choice>
              <mc:Fallback>
                <p:oleObj name="Acrobat Document" r:id="rId3" imgW="5667073" imgH="80199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67603" y="137556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407729"/>
              </p:ext>
            </p:extLst>
          </p:nvPr>
        </p:nvGraphicFramePr>
        <p:xfrm>
          <a:off x="273012" y="116632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5" imgW="5667073" imgH="8019935" progId="Acrobat.Document.11">
                  <p:embed/>
                </p:oleObj>
              </mc:Choice>
              <mc:Fallback>
                <p:oleObj name="Acrobat Document" r:id="rId5" imgW="5667073" imgH="80199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3012" y="116632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101383"/>
              </p:ext>
            </p:extLst>
          </p:nvPr>
        </p:nvGraphicFramePr>
        <p:xfrm>
          <a:off x="6261706" y="150985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7" imgW="5667073" imgH="8019935" progId="Acrobat.Document.11">
                  <p:embed/>
                </p:oleObj>
              </mc:Choice>
              <mc:Fallback>
                <p:oleObj name="Acrobat Document" r:id="rId7" imgW="5667073" imgH="801993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61706" y="150985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218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40054439"/>
              </p:ext>
            </p:extLst>
          </p:nvPr>
        </p:nvGraphicFramePr>
        <p:xfrm>
          <a:off x="755576" y="404664"/>
          <a:ext cx="7848872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81" y="1916832"/>
            <a:ext cx="6392862" cy="4800600"/>
          </a:xfrm>
        </p:spPr>
      </p:pic>
    </p:spTree>
    <p:extLst>
      <p:ext uri="{BB962C8B-B14F-4D97-AF65-F5344CB8AC3E}">
        <p14:creationId xmlns:p14="http://schemas.microsoft.com/office/powerpoint/2010/main" val="18555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352927" cy="1584176"/>
          </a:xfrm>
        </p:spPr>
        <p:txBody>
          <a:bodyPr/>
          <a:lstStyle/>
          <a:p>
            <a:pPr indent="449580" algn="l">
              <a:spcAft>
                <a:spcPts val="0"/>
              </a:spcAft>
            </a:pPr>
            <a:r>
              <a:rPr lang="ru-RU" sz="1200" spc="5" dirty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Дошкольное учреждение осуществляет образовательный процесс по Основной образовательной программе дошкольного образования, в соответствии с требованиями  ФГОС ДО и с учетом  основной образовательной инновационной программы «От рождения до школы» под редакцией </a:t>
            </a:r>
            <a:r>
              <a:rPr lang="ru-RU" sz="1200" spc="5" dirty="0" err="1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Н.Е.Веракса</a:t>
            </a:r>
            <a:r>
              <a:rPr lang="ru-RU" sz="1200" spc="5" dirty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, Т.С. Комаровой и </a:t>
            </a:r>
            <a:r>
              <a:rPr lang="ru-RU" sz="1200" spc="5" dirty="0" err="1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Э.М.Дорофеевой</a:t>
            </a:r>
            <a:r>
              <a:rPr lang="ru-RU" sz="1200" spc="5" dirty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.</a:t>
            </a:r>
            <a:r>
              <a:rPr lang="ru-RU" sz="1100" dirty="0">
                <a:solidFill>
                  <a:srgbClr val="00000A"/>
                </a:solidFill>
                <a:effectLst/>
                <a:latin typeface="Calibri"/>
                <a:ea typeface="Calibri"/>
                <a:cs typeface="Tahoma"/>
              </a:rPr>
              <a:t/>
            </a:r>
            <a:br>
              <a:rPr lang="ru-RU" sz="1100" dirty="0">
                <a:solidFill>
                  <a:srgbClr val="00000A"/>
                </a:solidFill>
                <a:effectLst/>
                <a:latin typeface="Calibri"/>
                <a:ea typeface="Calibri"/>
                <a:cs typeface="Tahoma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ahoma"/>
              </a:rPr>
              <a:t>С учетом требований ФГОС ДО  вариативная часть ООП ДОУ составлена с учетом парциальной программы «Экономическое воспитание: формирование предпосылок финансовой грамотности» разработанной Банком России и Министерством Просвещения.</a:t>
            </a:r>
            <a:endParaRPr lang="ru-RU" sz="1100" dirty="0">
              <a:solidFill>
                <a:srgbClr val="00000A"/>
              </a:solidFill>
              <a:effectLst/>
              <a:latin typeface="Calibri"/>
              <a:ea typeface="Calibri"/>
              <a:cs typeface="Tahoma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729"/>
            <a:ext cx="3168352" cy="475252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6176"/>
            <a:ext cx="3509052" cy="4874992"/>
          </a:xfrm>
        </p:spPr>
      </p:pic>
    </p:spTree>
    <p:extLst>
      <p:ext uri="{BB962C8B-B14F-4D97-AF65-F5344CB8AC3E}">
        <p14:creationId xmlns:p14="http://schemas.microsoft.com/office/powerpoint/2010/main" val="34370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301208"/>
            <a:ext cx="8568951" cy="1224136"/>
          </a:xfrm>
        </p:spPr>
        <p:txBody>
          <a:bodyPr/>
          <a:lstStyle/>
          <a:p>
            <a:pPr indent="449580" algn="l">
              <a:spcAft>
                <a:spcPts val="0"/>
              </a:spcAft>
            </a:pPr>
            <a:r>
              <a:rPr lang="ru-RU" sz="1400" dirty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С 2019 года мы тесно </a:t>
            </a:r>
            <a:r>
              <a:rPr lang="ru-RU" sz="1400" dirty="0" smtClean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взаимодействуем </a:t>
            </a:r>
            <a:r>
              <a:rPr lang="ru-RU" sz="1400" dirty="0">
                <a:solidFill>
                  <a:srgbClr val="00000A"/>
                </a:solidFill>
                <a:effectLst/>
                <a:latin typeface="Times New Roman"/>
                <a:ea typeface="Calibri"/>
                <a:cs typeface="Tahoma"/>
              </a:rPr>
              <a:t>с представителями Банка России по апробации парциальной программы «Экономическое воспитание : формирование предпосылок финансовой грамотности», разработанной Банком России и Министерством просвещения РФ и продолжаем данную работу и в 2020/2021 уч. году.</a:t>
            </a:r>
            <a:r>
              <a:rPr lang="ru-RU" sz="1400" dirty="0">
                <a:solidFill>
                  <a:srgbClr val="00000A"/>
                </a:solidFill>
                <a:effectLst/>
                <a:latin typeface="Calibri"/>
                <a:ea typeface="Calibri"/>
                <a:cs typeface="Tahoma"/>
              </a:rPr>
              <a:t/>
            </a:r>
            <a:br>
              <a:rPr lang="ru-RU" sz="1400" dirty="0">
                <a:solidFill>
                  <a:srgbClr val="00000A"/>
                </a:solidFill>
                <a:effectLst/>
                <a:latin typeface="Calibri"/>
                <a:ea typeface="Calibri"/>
                <a:cs typeface="Tahoma"/>
              </a:rPr>
            </a:b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6192688" cy="4644517"/>
          </a:xfrm>
        </p:spPr>
      </p:pic>
    </p:spTree>
    <p:extLst>
      <p:ext uri="{BB962C8B-B14F-4D97-AF65-F5344CB8AC3E}">
        <p14:creationId xmlns:p14="http://schemas.microsoft.com/office/powerpoint/2010/main" val="22860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632"/>
            <a:ext cx="3711010" cy="659735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3" y="4797152"/>
            <a:ext cx="5256583" cy="1944216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dirty="0" smtClean="0">
                <a:solidFill>
                  <a:srgbClr val="333333"/>
                </a:solidFill>
                <a:latin typeface="Georgia"/>
              </a:rPr>
              <a:t>	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2020 г. в рамках региональной инновационной площадки начали работу по инновационному проекту «Финансовая грамотность как компонент ранней профориентации детей старшего дошкольного возраста».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0" y="692696"/>
            <a:ext cx="4992556" cy="3744416"/>
          </a:xfrm>
        </p:spPr>
      </p:pic>
    </p:spTree>
    <p:extLst>
      <p:ext uri="{BB962C8B-B14F-4D97-AF65-F5344CB8AC3E}">
        <p14:creationId xmlns:p14="http://schemas.microsoft.com/office/powerpoint/2010/main" val="2619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640960" cy="1656184"/>
          </a:xfrm>
        </p:spPr>
        <p:txBody>
          <a:bodyPr/>
          <a:lstStyle/>
          <a:p>
            <a:pPr algn="just"/>
            <a:r>
              <a:rPr lang="ru-RU" sz="1800" b="0" dirty="0">
                <a:solidFill>
                  <a:srgbClr val="00000A"/>
                </a:solidFill>
                <a:effectLst/>
                <a:latin typeface="Times New Roman"/>
                <a:ea typeface="Calibri"/>
              </a:rPr>
              <a:t>Включение в образовательную деятельность ДОУ основ экономического воспитания и финансовой грамотности </a:t>
            </a:r>
            <a:r>
              <a:rPr lang="ru-RU" sz="1800" b="0" dirty="0" smtClean="0">
                <a:solidFill>
                  <a:srgbClr val="00000A"/>
                </a:solidFill>
                <a:effectLst/>
                <a:latin typeface="Times New Roman"/>
                <a:ea typeface="Calibri"/>
              </a:rPr>
              <a:t>позволяет развивать ответственность\, бережливость, силу воли, которые необходимы для воспитания грамотного гражданина и способствуют успешности решений принимаемых взрослым человеком.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7674"/>
            <a:ext cx="8614225" cy="4845502"/>
          </a:xfrm>
        </p:spPr>
      </p:pic>
    </p:spTree>
    <p:extLst>
      <p:ext uri="{BB962C8B-B14F-4D97-AF65-F5344CB8AC3E}">
        <p14:creationId xmlns:p14="http://schemas.microsoft.com/office/powerpoint/2010/main" val="40054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784975" cy="1584176"/>
          </a:xfrm>
        </p:spPr>
        <p:txBody>
          <a:bodyPr/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грамотности  приближает дошкольников к реальной жизни, побуждает экономическое мышление, позволяет приобрести качества, присущие   настоящей личности, стимулирует познание и желание продолжать образование на протяжении всей жизни, что соответствует ФГОС ДО.</a:t>
            </a:r>
            <a:endPara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91822"/>
            <a:ext cx="4684323" cy="351324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1" y="155774"/>
            <a:ext cx="3589337" cy="4785784"/>
          </a:xfrm>
        </p:spPr>
      </p:pic>
    </p:spTree>
    <p:extLst>
      <p:ext uri="{BB962C8B-B14F-4D97-AF65-F5344CB8AC3E}">
        <p14:creationId xmlns:p14="http://schemas.microsoft.com/office/powerpoint/2010/main" val="33172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95" y="188640"/>
            <a:ext cx="3641109" cy="64730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4077072"/>
            <a:ext cx="5184576" cy="2520280"/>
          </a:xfrm>
        </p:spPr>
        <p:txBody>
          <a:bodyPr/>
          <a:lstStyle/>
          <a:p>
            <a:pPr algn="just"/>
            <a:r>
              <a:rPr lang="ru-RU" sz="1600" b="0" dirty="0" smtClean="0">
                <a:solidFill>
                  <a:prstClr val="black"/>
                </a:solidFill>
                <a:effectLst/>
                <a:latin typeface="Times New Roman"/>
                <a:ea typeface="Calibri"/>
              </a:rPr>
              <a:t/>
            </a:r>
            <a:br>
              <a:rPr lang="ru-RU" sz="1600" b="0" dirty="0" smtClean="0">
                <a:solidFill>
                  <a:prstClr val="black"/>
                </a:solidFill>
                <a:effectLst/>
                <a:latin typeface="Times New Roman"/>
                <a:ea typeface="Calibri"/>
              </a:rPr>
            </a:br>
            <a:r>
              <a:rPr lang="ru-RU" sz="1600" b="0" dirty="0" smtClean="0">
                <a:solidFill>
                  <a:prstClr val="black"/>
                </a:solidFill>
                <a:effectLst/>
                <a:latin typeface="Times New Roman"/>
                <a:ea typeface="Calibri"/>
              </a:rPr>
              <a:t>Для </a:t>
            </a:r>
            <a:r>
              <a:rPr lang="ru-RU" sz="1600" b="0" dirty="0">
                <a:solidFill>
                  <a:prstClr val="black"/>
                </a:solidFill>
                <a:effectLst/>
                <a:latin typeface="Times New Roman"/>
                <a:ea typeface="Calibri"/>
              </a:rPr>
              <a:t>реализации  инновационного проекта «Финансовая грамотность как компонент ранней профориентации» в старших и подготовительных группах создана зона «экономического игрового пространства»</a:t>
            </a:r>
            <a:r>
              <a:rPr lang="ru-RU" sz="1600" dirty="0">
                <a:solidFill>
                  <a:prstClr val="black"/>
                </a:solidFill>
                <a:effectLst/>
              </a:rPr>
              <a:t> </a:t>
            </a:r>
            <a:r>
              <a:rPr lang="ru-RU" sz="14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подборкой </a:t>
            </a:r>
            <a:r>
              <a:rPr lang="ru-RU" sz="14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художественной литературы, логических и арифметических задач,  игр (настольно-печатных, дидактических с финансово-экономическим содержанием и о профессиях взрослых).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7" y="188640"/>
            <a:ext cx="4554757" cy="3960440"/>
          </a:xfrm>
        </p:spPr>
      </p:pic>
    </p:spTree>
    <p:extLst>
      <p:ext uri="{BB962C8B-B14F-4D97-AF65-F5344CB8AC3E}">
        <p14:creationId xmlns:p14="http://schemas.microsoft.com/office/powerpoint/2010/main" val="24299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3573016"/>
            <a:ext cx="4392487" cy="3024336"/>
          </a:xfrm>
        </p:spPr>
        <p:txBody>
          <a:bodyPr/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зонах «экономического игрового пространства» размещены  дидактические игры: «Профессии», «Путешествие по магазинам», «Миллионер», наглядные пособия, атрибуты к сюжетно-ролевым играм: «Магазин» «Мини-</a:t>
            </a:r>
            <a:r>
              <a:rPr lang="ru-RU" sz="16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</a:t>
            </a:r>
            <a:r>
              <a:rPr lang="ru-RU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игровое оборудование «Банкомат», «Банк», «Почта», «Магазин», «Ярмарка», «Аптека», «Салон красоты», «Туристическое агентство» «Мегаполис».</a:t>
            </a:r>
            <a:endPara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83" y="188640"/>
            <a:ext cx="4373028" cy="583264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091"/>
            <a:ext cx="4309938" cy="3668450"/>
          </a:xfrm>
        </p:spPr>
      </p:pic>
    </p:spTree>
    <p:extLst>
      <p:ext uri="{BB962C8B-B14F-4D97-AF65-F5344CB8AC3E}">
        <p14:creationId xmlns:p14="http://schemas.microsoft.com/office/powerpoint/2010/main" val="284508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7" y="3861048"/>
            <a:ext cx="5148064" cy="2664296"/>
          </a:xfrm>
        </p:spPr>
        <p:txBody>
          <a:bodyPr/>
          <a:lstStyle/>
          <a:p>
            <a:pPr algn="l"/>
            <a:r>
              <a:rPr lang="ru-RU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организации образовательной деятельности по изучению финансовой грамотности мы используем как традиционные  классические формы так и интерактивные виды детской деятельности: сюжетно-ролевые игры, театрализованные представления, проекты и мини-проекты «Моя будущая профессия», «Все профессии нужны,  все профессии важны»</a:t>
            </a:r>
            <a:endPara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2" y="476672"/>
            <a:ext cx="4330138" cy="3247603"/>
          </a:xfrm>
        </p:spPr>
      </p:pic>
      <p:pic>
        <p:nvPicPr>
          <p:cNvPr id="3" name="Picture 2" descr="E:\Экономика ФОТО\IMG_20190821_08220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032448" cy="29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 descr="F:\фотографии\ФОТО сада декабрь 2020\20201127_163503.jpg"/>
          <p:cNvPicPr>
            <a:picLocks noGrp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3722"/>
            <a:ext cx="2606277" cy="3475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9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1436</TotalTime>
  <Words>427</Words>
  <Application>Microsoft Office PowerPoint</Application>
  <PresentationFormat>Экран (4:3)</PresentationFormat>
  <Paragraphs>32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Calibri</vt:lpstr>
      <vt:lpstr>Candara</vt:lpstr>
      <vt:lpstr>Georgia</vt:lpstr>
      <vt:lpstr>Tahoma</vt:lpstr>
      <vt:lpstr>Times New Roman</vt:lpstr>
      <vt:lpstr>Verdana</vt:lpstr>
      <vt:lpstr>Воздушный поток</vt:lpstr>
      <vt:lpstr>Adobe Acrobat Document</vt:lpstr>
      <vt:lpstr>Муниципальное бюджетное  дошкольное образовательное учреждение  «Детский сад «Звездочка» п. Школьное»  Симферопольского района Республики Крым</vt:lpstr>
      <vt:lpstr>Дошкольное учреждение осуществляет образовательный процесс по Основной образовательной программе дошкольного образования, в соответствии с требованиями  ФГОС ДО и с учетом  основной образовательной инновационной программы «От рождения до школы» под редакцией Н.Е.Веракса, Т.С. Комаровой и Э.М.Дорофеевой. С учетом требований ФГОС ДО  вариативная часть ООП ДОУ составлена с учетом парциальной программы «Экономическое воспитание: формирование предпосылок финансовой грамотности» разработанной Банком России и Министерством Просвещения.</vt:lpstr>
      <vt:lpstr>С 2019 года мы тесно взаимодействуем с представителями Банка России по апробации парциальной программы «Экономическое воспитание : формирование предпосылок финансовой грамотности», разработанной Банком России и Министерством просвещения РФ и продолжаем данную работу и в 2020/2021 уч. году. </vt:lpstr>
      <vt:lpstr> С 2020 г. в рамках региональной инновационной площадки начали работу по инновационному проекту «Финансовая грамотность как компонент ранней профориентации детей старшего дошкольного возраста». </vt:lpstr>
      <vt:lpstr>Включение в образовательную деятельность ДОУ основ экономического воспитания и финансовой грамотности позволяет развивать ответственность\, бережливость, силу воли, которые необходимы для воспитания грамотного гражданина и способствуют успешности решений принимаемых взрослым человеком. </vt:lpstr>
      <vt:lpstr>Формирование финансовой грамотности  приближает дошкольников к реальной жизни, побуждает экономическое мышление, позволяет приобрести качества, присущие   настоящей личности, стимулирует познание и желание продолжать образование на протяжении всей жизни, что соответствует ФГОС ДО.</vt:lpstr>
      <vt:lpstr> Для реализации  инновационного проекта «Финансовая грамотность как компонент ранней профориентации» в старших и подготовительных группах создана зона «экономического игрового пространства» с подборкой  детской художественной литературы, логических и арифметических задач,  игр (настольно-печатных, дидактических с финансово-экономическим содержанием и о профессиях взрослых).</vt:lpstr>
      <vt:lpstr> В зонах «экономического игрового пространства» размещены  дидактические игры: «Профессии», «Путешествие по магазинам», «Миллионер», наглядные пособия, атрибуты к сюжетно-ролевым играм: «Магазин» «Мини-маркет», игровое оборудование «Банкомат», «Банк», «Почта», «Магазин», «Ярмарка», «Аптека», «Салон красоты», «Туристическое агентство» «Мегаполис».</vt:lpstr>
      <vt:lpstr>В процессе организации образовательной деятельности по изучению финансовой грамотности мы используем как традиционные  классические формы так и интерактивные виды детской деятельности: сюжетно-ролевые игры, театрализованные представления, проекты и мини-проекты «Моя будущая профессия», «Все профессии нужны,  все профессии важны»</vt:lpstr>
      <vt:lpstr>Мастерские «Мукасолька»                                    Мини-пекарня «Каравай»    лепка из соленого теста муляжей хлебобулочных изделий</vt:lpstr>
      <vt:lpstr> Веселая осенняя ярмарка</vt:lpstr>
      <vt:lpstr>Дидактические пособия изготовленные руками воспитателей способствуют развитию интереса дошкольников к основам фмнансовой грамотности и вызывают интерес к миру современных профессий.</vt:lpstr>
      <vt:lpstr>Руками творческих воспитателей в подготовительной группе «Капитошка» комбинированного вида создана насыщенная, развивающая, вариативная предметно-пространственная среда </vt:lpstr>
      <vt:lpstr>Созданная развивающая предметно пространственная среда «Мегаполис» расширяет знания детей об окружающем мире, социальном партнерстве и формирует первоначальные представления детей о мире современных профессий и основах экономики и финансовой грамотности.</vt:lpstr>
      <vt:lpstr>Продукты деятельности педагогического коллектива за 2020/2021 учебный год</vt:lpstr>
      <vt:lpstr>Продукты деятельности педагогического коллектива за 2020/2021 учебный год</vt:lpstr>
      <vt:lpstr>Продукты деятельности педагогов за 2020/2021 уч.г. Педагогические альманахи «Звездочка» составлены по тематике профессиональных праздников с учетом регионального компонента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ЭКОНОМИЧЕСКОЕ ВОСПИТАНИЕ   ДОШКОЛЬНИКОВ</dc:title>
  <dc:creator>CT-VOSPITATEL</dc:creator>
  <cp:lastModifiedBy>Пользователь Windows</cp:lastModifiedBy>
  <cp:revision>110</cp:revision>
  <dcterms:modified xsi:type="dcterms:W3CDTF">2021-06-17T07:13:59Z</dcterms:modified>
</cp:coreProperties>
</file>