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77" r:id="rId6"/>
    <p:sldId id="278" r:id="rId7"/>
    <p:sldId id="279" r:id="rId8"/>
    <p:sldId id="280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6" r:id="rId20"/>
    <p:sldId id="270" r:id="rId21"/>
    <p:sldId id="271" r:id="rId22"/>
    <p:sldId id="272" r:id="rId23"/>
    <p:sldId id="273" r:id="rId24"/>
    <p:sldId id="274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BA970-13A2-456B-ADDC-0F2434E24C04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798E7-3C14-4CA8-9A62-993B96D40B6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98E7-3C14-4CA8-9A62-993B96D40B63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98E7-3C14-4CA8-9A62-993B96D40B63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udgleyd.ru/wp-content/uploads/2/b/f/2bfeda1750f327a349c4f0ce8233e93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857232"/>
            <a:ext cx="8215338" cy="2357454"/>
          </a:xfrm>
        </p:spPr>
        <p:txBody>
          <a:bodyPr>
            <a:noAutofit/>
          </a:bodyPr>
          <a:lstStyle/>
          <a:p>
            <a:r>
              <a:rPr lang="ru-RU" b="1" i="1" smtClean="0">
                <a:solidFill>
                  <a:schemeClr val="accent3">
                    <a:lumMod val="50000"/>
                  </a:schemeClr>
                </a:solidFill>
              </a:rPr>
              <a:t>Методика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развития речевой деятельности на уроках русского языка и литературы 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4429132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chemeClr val="tx1"/>
                </a:solidFill>
              </a:rPr>
              <a:t>Личман</a:t>
            </a:r>
            <a:r>
              <a:rPr lang="ru-RU" sz="2000" b="1" dirty="0" smtClean="0">
                <a:solidFill>
                  <a:schemeClr val="tx1"/>
                </a:solidFill>
              </a:rPr>
              <a:t> О.В.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у</a:t>
            </a:r>
            <a:r>
              <a:rPr lang="ru-RU" sz="2000" b="1" dirty="0" smtClean="0">
                <a:solidFill>
                  <a:schemeClr val="tx1"/>
                </a:solidFill>
              </a:rPr>
              <a:t>читель русского языка и литературы высшей категории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udgleyd.ru/wp-content/uploads/2/b/f/2bfeda1750f327a349c4f0ce8233e93d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b="1" dirty="0" smtClean="0">
                <a:solidFill>
                  <a:srgbClr val="C00000"/>
                </a:solidFill>
              </a:rPr>
              <a:t>Виды работ со зрительной опорой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357298"/>
            <a:ext cx="7429552" cy="5143536"/>
          </a:xfrm>
        </p:spPr>
        <p:txBody>
          <a:bodyPr/>
          <a:lstStyle/>
          <a:p>
            <a:r>
              <a:rPr lang="ru-RU" dirty="0" smtClean="0"/>
              <a:t>Устный диалог, в котором каждый участвующий играет роль одного из персонажей комикса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6386" name="Picture 2" descr="https://i.pinimg.com/originals/9d/9b/11/9d9b11bea6b5f4f842d2041d2e52c53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928933"/>
            <a:ext cx="4143404" cy="3577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udgleyd.ru/wp-content/uploads/2/b/f/2bfeda1750f327a349c4f0ce8233e93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14290"/>
            <a:ext cx="7686700" cy="5857916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ru-RU" dirty="0" smtClean="0"/>
              <a:t>Устный рассказ по </a:t>
            </a:r>
            <a:r>
              <a:rPr lang="ru-RU" dirty="0" smtClean="0"/>
              <a:t>комиксу</a:t>
            </a:r>
            <a:r>
              <a:rPr lang="ru-RU" dirty="0" smtClean="0"/>
              <a:t> </a:t>
            </a:r>
            <a:r>
              <a:rPr lang="ru-RU" dirty="0" smtClean="0"/>
              <a:t>(монологическая работа)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Письменный рассказ по </a:t>
            </a:r>
            <a:r>
              <a:rPr lang="ru-RU" dirty="0" smtClean="0"/>
              <a:t>комиксу (обучающиеся не рассказывают, а читают свои истории)</a:t>
            </a:r>
            <a:endParaRPr lang="ru-RU" dirty="0"/>
          </a:p>
        </p:txBody>
      </p:sp>
      <p:pic>
        <p:nvPicPr>
          <p:cNvPr id="15362" name="Picture 2" descr="https://cs7.pikabu.ru/post_img/big/2018/11/27/5/1543304450164566905.jpg"/>
          <p:cNvPicPr>
            <a:picLocks noChangeAspect="1" noChangeArrowheads="1"/>
          </p:cNvPicPr>
          <p:nvPr/>
        </p:nvPicPr>
        <p:blipFill>
          <a:blip r:embed="rId3"/>
          <a:srcRect t="3181" r="-1158"/>
          <a:stretch>
            <a:fillRect/>
          </a:stretch>
        </p:blipFill>
        <p:spPr bwMode="auto">
          <a:xfrm>
            <a:off x="4786314" y="2214554"/>
            <a:ext cx="3571900" cy="4348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udgleyd.ru/wp-content/uploads/2/b/f/2bfeda1750f327a349c4f0ce8233e93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Творческие работы (сочинения) на основе личных впечатлений.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1600201"/>
            <a:ext cx="6115064" cy="38290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1. Музыкальные впечатления. («Какое состояние природы я представил себе, слушая музыку?», «Что я чувствовал, слушая эту музыку</a:t>
            </a:r>
            <a:r>
              <a:rPr lang="ru-RU" dirty="0" smtClean="0"/>
              <a:t>?»)</a:t>
            </a:r>
          </a:p>
          <a:p>
            <a:r>
              <a:rPr lang="ru-RU" dirty="0" smtClean="0"/>
              <a:t>2. Читательские впечатления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3. Жизненные впечатления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4. Фантазийные </a:t>
            </a:r>
            <a:r>
              <a:rPr lang="ru-RU" dirty="0" smtClean="0"/>
              <a:t>впечатления	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udgleyd.ru/wp-content/uploads/2/b/f/2bfeda1750f327a349c4f0ce8233e93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Устные </a:t>
            </a:r>
            <a:r>
              <a:rPr lang="ru-RU" b="1" dirty="0" smtClean="0">
                <a:solidFill>
                  <a:srgbClr val="C00000"/>
                </a:solidFill>
              </a:rPr>
              <a:t>дискуссии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285860"/>
            <a:ext cx="7615262" cy="242889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Основная цель этого вида работы – научить слушать и слышать, формулировать свои мысли и аргументировать их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Например, групповая работа «Суд над Швабриным», «Разбойник ли Дубровский?)</a:t>
            </a:r>
            <a:endParaRPr lang="ru-RU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36272"/>
            <a:ext cx="4429124" cy="332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udgleyd.ru/wp-content/uploads/2/b/f/2bfeda1750f327a349c4f0ce8233e93d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Устная и (или) письменная </a:t>
            </a:r>
            <a:r>
              <a:rPr lang="ru-RU" b="1" dirty="0" smtClean="0">
                <a:solidFill>
                  <a:srgbClr val="C00000"/>
                </a:solidFill>
              </a:rPr>
              <a:t>газета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14422"/>
            <a:ext cx="8001056" cy="250033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Обучающиеся делают сообщения о том, что происходит в </a:t>
            </a:r>
            <a:r>
              <a:rPr lang="ru-RU" dirty="0" smtClean="0"/>
              <a:t>школе, </a:t>
            </a:r>
            <a:r>
              <a:rPr lang="ru-RU" dirty="0" smtClean="0"/>
              <a:t>в </a:t>
            </a:r>
            <a:r>
              <a:rPr lang="ru-RU" dirty="0" smtClean="0"/>
              <a:t>классе, </a:t>
            </a:r>
            <a:r>
              <a:rPr lang="ru-RU" dirty="0" smtClean="0"/>
              <a:t>в </a:t>
            </a:r>
            <a:r>
              <a:rPr lang="ru-RU" dirty="0" smtClean="0"/>
              <a:t>посёлке, </a:t>
            </a:r>
            <a:r>
              <a:rPr lang="ru-RU" dirty="0" smtClean="0"/>
              <a:t>где они живут. Сообщение должно быть в определенном стиле, точным, информативным, интересным. Основная задача – выбрать интересный материал и грамотно его оформить</a:t>
            </a:r>
            <a:endParaRPr lang="ru-RU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857703"/>
            <a:ext cx="4429124" cy="295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174" y="3857629"/>
            <a:ext cx="4000669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udgleyd.ru/wp-content/uploads/2/b/f/2bfeda1750f327a349c4f0ce8233e93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Языковые </a:t>
            </a:r>
            <a:r>
              <a:rPr lang="ru-RU" b="1" dirty="0" smtClean="0">
                <a:solidFill>
                  <a:srgbClr val="C00000"/>
                </a:solidFill>
              </a:rPr>
              <a:t>игры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2000240"/>
            <a:ext cx="6786610" cy="392909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«ДЕРЕВО»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(класс делится на 3 команды, на доске </a:t>
            </a:r>
            <a:r>
              <a:rPr lang="ru-RU" dirty="0" smtClean="0"/>
              <a:t>нарисованы </a:t>
            </a:r>
            <a:r>
              <a:rPr lang="ru-RU" dirty="0" smtClean="0"/>
              <a:t>3 дерева с одинаковым  количеством веток). От каждой команды по 1 человеку к доске выбегают ученики и записывают слова на</a:t>
            </a:r>
          </a:p>
          <a:p>
            <a:pPr>
              <a:buNone/>
            </a:pPr>
            <a:r>
              <a:rPr lang="ru-RU" dirty="0" smtClean="0"/>
              <a:t>заданную орфограмму, например: написание – Н, - НН- в разных частях </a:t>
            </a:r>
            <a:r>
              <a:rPr lang="ru-RU" dirty="0" smtClean="0"/>
              <a:t>речи (прилагательные, причастия, наречия)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Побеждает та команда, которая без ошибок напишет больше слов на веточках дерева.</a:t>
            </a:r>
          </a:p>
          <a:p>
            <a:endParaRPr lang="ru-RU" dirty="0" smtClean="0"/>
          </a:p>
          <a:p>
            <a:r>
              <a:rPr lang="ru-RU" b="1" u="sng" dirty="0" smtClean="0"/>
              <a:t>Например</a:t>
            </a:r>
            <a:r>
              <a:rPr lang="ru-RU" b="1" dirty="0" smtClean="0"/>
              <a:t> </a:t>
            </a:r>
            <a:r>
              <a:rPr lang="ru-RU" i="1" dirty="0" smtClean="0"/>
              <a:t>Необдуманно, юный, юннат, соломенный, гусиный, целинная, необыкновенный, раненый, длинна, не решена, посаженное дерево, смышленый, истинный, неожиданно, румяный.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1266" name="Picture 2" descr="https://cdn.culture.ru/images/b0ce8c2b-b368-58ce-acef-ae51f73beed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75908"/>
            <a:ext cx="2714612" cy="1920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udgleyd.ru/wp-content/uploads/2/b/f/2bfeda1750f327a349c4f0ce8233e93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214290"/>
            <a:ext cx="7186634" cy="591187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«</a:t>
            </a:r>
            <a:r>
              <a:rPr lang="ru-RU" b="1" dirty="0" smtClean="0"/>
              <a:t>ЧЕТЫРЕ КОМНАТЫ»</a:t>
            </a:r>
          </a:p>
          <a:p>
            <a:r>
              <a:rPr lang="ru-RU" dirty="0" smtClean="0"/>
              <a:t>В вашей квартире, ребята, 4 комнаты. Попробуйте расселить  данные слова.</a:t>
            </a:r>
          </a:p>
          <a:p>
            <a:r>
              <a:rPr lang="ru-RU" dirty="0" smtClean="0"/>
              <a:t>В 1-ю комнату поселите  сущ. мужского рода,</a:t>
            </a:r>
          </a:p>
          <a:p>
            <a:r>
              <a:rPr lang="ru-RU" dirty="0" smtClean="0"/>
              <a:t>во 2-ю - сущ. женского рода,</a:t>
            </a:r>
          </a:p>
          <a:p>
            <a:r>
              <a:rPr lang="ru-RU" dirty="0" smtClean="0"/>
              <a:t>в 3-ю - сущ. среднего рода,</a:t>
            </a:r>
          </a:p>
          <a:p>
            <a:r>
              <a:rPr lang="ru-RU" dirty="0" smtClean="0"/>
              <a:t>в  4-ю - сущ. общего рода</a:t>
            </a:r>
          </a:p>
          <a:p>
            <a:r>
              <a:rPr lang="ru-RU" i="1" dirty="0" smtClean="0"/>
              <a:t>Аэрозоль, вуаль, авеню, щупальце, зал, метро, погон, бандероль, плацкарта, повидло, монисто, кашпо, рельс, дом, шампунь, доктор,</a:t>
            </a:r>
            <a:endParaRPr lang="ru-RU" dirty="0" smtClean="0"/>
          </a:p>
          <a:p>
            <a:r>
              <a:rPr lang="ru-RU" i="1" dirty="0" smtClean="0"/>
              <a:t>водитель, тапка, туфля, тюль, толь, ветошь, кенгуру, сирота,</a:t>
            </a:r>
            <a:br>
              <a:rPr lang="ru-RU" i="1" dirty="0" smtClean="0"/>
            </a:br>
            <a:r>
              <a:rPr lang="ru-RU" i="1" dirty="0" smtClean="0"/>
              <a:t>забияка, галерея, речь, денди, пони, такси, фрау, леди, пальто, Тбилиси, салями, Миссисипи, мозоль, фасоль, фамилия, вуаль, лебедь, вермишель</a:t>
            </a:r>
            <a:r>
              <a:rPr lang="ru-RU" i="1" dirty="0" smtClean="0"/>
              <a:t>.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!!! Слова, значения которых вызвали затруднения, вынести в словарную работу. Например, ветошь, кашпо, монисто.</a:t>
            </a:r>
            <a:endParaRPr lang="ru-RU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udgleyd.ru/wp-content/uploads/2/b/f/2bfeda1750f327a349c4f0ce8233e93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Пересказ художественного текста от имени </a:t>
            </a:r>
            <a:r>
              <a:rPr lang="ru-RU" b="1" dirty="0" smtClean="0">
                <a:solidFill>
                  <a:srgbClr val="C00000"/>
                </a:solidFill>
              </a:rPr>
              <a:t>героя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5257808" cy="45434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Например, пересказ фрагментов поэмы М.Ю. Лермонтова «Песня про царя…».  Ребята готовят пересказы от имени Степана Калашникова, Алёны Дмитриевны, </a:t>
            </a:r>
            <a:r>
              <a:rPr lang="ru-RU" dirty="0" err="1" smtClean="0"/>
              <a:t>Кирибеевича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Каждый </a:t>
            </a:r>
            <a:r>
              <a:rPr lang="ru-RU" b="1" dirty="0" smtClean="0"/>
              <a:t>из героев произведения видит и знает только часть того, о чем рассказывает автор; кроме того, одно и то же событие разные персонажи воспринимают по-другому, – это должен передать рассказчик</a:t>
            </a:r>
            <a:endParaRPr lang="ru-RU" b="1" dirty="0"/>
          </a:p>
        </p:txBody>
      </p:sp>
      <p:pic>
        <p:nvPicPr>
          <p:cNvPr id="9218" name="Picture 2" descr="https://literoved.ru/wp-content/uploads/2021/06/pic_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428736"/>
            <a:ext cx="3214678" cy="2127825"/>
          </a:xfrm>
          <a:prstGeom prst="rect">
            <a:avLst/>
          </a:prstGeom>
          <a:noFill/>
        </p:spPr>
      </p:pic>
      <p:pic>
        <p:nvPicPr>
          <p:cNvPr id="9220" name="Picture 4" descr="https://faktrus.ru/wp-content/uploads/harakteristika-geroev-pesni-o-kuptse-kalashnikov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8012" y="3429000"/>
            <a:ext cx="3225988" cy="2357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udgleyd.ru/wp-content/uploads/2/b/f/2bfeda1750f327a349c4f0ce8233e93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Театрализованные сценки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85860"/>
            <a:ext cx="8143932" cy="28575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Для развития речи обучающихся очень важно также, чтобы они постоянно слышали образцы правильной красивой речи, как письменной – это могут быть художественные тексты, которые читаются на уроках литературы, – важно постоянно обращать внимание на красоту, совершенство языка, так и устной – это могут быть записи выступлений артистов или (и) речь самого преподавателя</a:t>
            </a:r>
            <a:endParaRPr lang="ru-RU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 t="23647"/>
          <a:stretch>
            <a:fillRect/>
          </a:stretch>
        </p:blipFill>
        <p:spPr bwMode="auto">
          <a:xfrm>
            <a:off x="4549817" y="3929066"/>
            <a:ext cx="4594183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 l="-436" t="29322" r="21530" b="-39"/>
          <a:stretch>
            <a:fillRect/>
          </a:stretch>
        </p:blipFill>
        <p:spPr bwMode="auto">
          <a:xfrm>
            <a:off x="214282" y="3929042"/>
            <a:ext cx="435771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udgleyd.ru/wp-content/uploads/2/b/f/2bfeda1750f327a349c4f0ce8233e93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udgleyd.ru/wp-content/uploads/2/b/f/2bfeda1750f327a349c4f0ce8233e93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thebestsellers.ru/800/600/https/fs00.infourok.ru/images/doc/139/161946/im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udgleyd.ru/wp-content/uploads/2/b/f/2bfeda1750f327a349c4f0ce8233e93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udgleyd.ru/wp-content/uploads/2/b/f/2bfeda1750f327a349c4f0ce8233e93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udgleyd.ru/wp-content/uploads/2/b/f/2bfeda1750f327a349c4f0ce8233e93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udgleyd.ru/wp-content/uploads/2/b/f/2bfeda1750f327a349c4f0ce8233e93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udgleyd.ru/wp-content/uploads/2/b/f/2bfeda1750f327a349c4f0ce8233e93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udgleyd.ru/wp-content/uploads/2/b/f/2bfeda1750f327a349c4f0ce8233e93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udgleyd.ru/wp-content/uploads/2/b/f/2bfeda1750f327a349c4f0ce8233e93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Причины недостаточной </a:t>
            </a:r>
            <a:r>
              <a:rPr lang="ru-RU" dirty="0" err="1" smtClean="0"/>
              <a:t>с</a:t>
            </a:r>
            <a:r>
              <a:rPr lang="ru-RU" dirty="0" err="1" smtClean="0"/>
              <a:t>формированности</a:t>
            </a:r>
            <a:r>
              <a:rPr lang="ru-RU" dirty="0" smtClean="0"/>
              <a:t> навыков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214554"/>
            <a:ext cx="7400948" cy="400052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Не стремятся говорить более ярко и разнообразно.</a:t>
            </a:r>
          </a:p>
          <a:p>
            <a:r>
              <a:rPr lang="ru-RU" sz="2000" b="1" dirty="0" err="1" smtClean="0"/>
              <a:t>Немотивированность</a:t>
            </a:r>
            <a:r>
              <a:rPr lang="ru-RU" sz="2000" b="1" dirty="0" smtClean="0"/>
              <a:t> </a:t>
            </a:r>
            <a:r>
              <a:rPr lang="ru-RU" sz="2000" b="1" dirty="0" smtClean="0"/>
              <a:t>обучающихся, небольшое количество учебных часов, отводимых на развитие речи, недостаточный тренинг умений и </a:t>
            </a:r>
            <a:r>
              <a:rPr lang="ru-RU" sz="2000" b="1" dirty="0" smtClean="0"/>
              <a:t>навыков.</a:t>
            </a:r>
          </a:p>
          <a:p>
            <a:r>
              <a:rPr lang="ru-RU" sz="2000" b="1" dirty="0" smtClean="0"/>
              <a:t>Развитие речи </a:t>
            </a:r>
            <a:r>
              <a:rPr lang="ru-RU" sz="2000" b="1" dirty="0" smtClean="0"/>
              <a:t>некоторыми понимается </a:t>
            </a:r>
            <a:r>
              <a:rPr lang="ru-RU" sz="2000" b="1" dirty="0" smtClean="0"/>
              <a:t>как развитие только письменной речи, хотя в жизни все мы пользуемся главным образом устной </a:t>
            </a:r>
            <a:r>
              <a:rPr lang="ru-RU" sz="2000" b="1" dirty="0" smtClean="0"/>
              <a:t>речью (как мы говорим, так и пишем!).</a:t>
            </a:r>
          </a:p>
          <a:p>
            <a:r>
              <a:rPr lang="ru-RU" sz="2000" b="1" dirty="0" smtClean="0"/>
              <a:t>Преобладает способность к монологической </a:t>
            </a:r>
            <a:r>
              <a:rPr lang="ru-RU" sz="2000" b="1" dirty="0" smtClean="0"/>
              <a:t>речи. </a:t>
            </a:r>
            <a:r>
              <a:rPr lang="ru-RU" sz="2000" b="1" dirty="0" smtClean="0"/>
              <a:t>Часто забывается, что речевая деятельность включает в себя умение слушать и слышать </a:t>
            </a:r>
            <a:r>
              <a:rPr lang="ru-RU" sz="2000" b="1" dirty="0" smtClean="0"/>
              <a:t>собеседника.</a:t>
            </a:r>
          </a:p>
          <a:p>
            <a:endParaRPr lang="ru-RU" sz="2000" b="1" dirty="0" smtClean="0"/>
          </a:p>
          <a:p>
            <a:endParaRPr lang="ru-RU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udgleyd.ru/wp-content/uploads/2/b/f/2bfeda1750f327a349c4f0ce8233e93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Глава </a:t>
            </a:r>
            <a:r>
              <a:rPr lang="en-US" dirty="0" smtClean="0"/>
              <a:t>I</a:t>
            </a:r>
            <a:r>
              <a:rPr lang="ru-RU" dirty="0" smtClean="0"/>
              <a:t>. Развитие речи на уроках русского языка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Уроки развития речи помогают разбудить в обучающихся интерес к русскому языку, поэтому необходимо стремиться сделать уроки развития речи эмоционально привлекательными, заинтересовать обучающихся самим процессом работы над словом, научить осознанно относиться к сочинениям, изложениям.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udgleyd.ru/wp-content/uploads/2/b/f/2bfeda1750f327a349c4f0ce8233e93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Творческий диктант (лексический диктант)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28736"/>
            <a:ext cx="8072462" cy="5000660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Заменить развернутое определение одним словом. </a:t>
            </a:r>
            <a:endParaRPr lang="ru-RU" dirty="0" smtClean="0"/>
          </a:p>
          <a:p>
            <a:r>
              <a:rPr lang="ru-RU" b="1" dirty="0" smtClean="0"/>
              <a:t>Например</a:t>
            </a:r>
            <a:r>
              <a:rPr lang="ru-RU" b="1" dirty="0" smtClean="0"/>
              <a:t>: Задание: в первом слоге каждого слова находится гласная – О, непроверяемая ударением. </a:t>
            </a:r>
            <a:endParaRPr lang="ru-RU" b="1" dirty="0" smtClean="0"/>
          </a:p>
          <a:p>
            <a:r>
              <a:rPr lang="ru-RU" dirty="0" smtClean="0"/>
              <a:t>По </a:t>
            </a:r>
            <a:r>
              <a:rPr lang="ru-RU" dirty="0" smtClean="0"/>
              <a:t>словесному описанию следует определить понятие и записать его одним словом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1. Горящая куча хвороста (костер).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 smtClean="0"/>
              <a:t>. Пищевые продукты, помещенные в банки (консервы).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 smtClean="0"/>
              <a:t>. Головка капусты (кочан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</a:t>
            </a:r>
            <a:r>
              <a:rPr lang="ru-RU" dirty="0" smtClean="0"/>
              <a:t>4. Отвар из фруктов и ягод с сахаром (компот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</a:t>
            </a:r>
            <a:r>
              <a:rPr lang="ru-RU" dirty="0" smtClean="0"/>
              <a:t>5. Застывшая масса из бобов какао с сахаром (шоколад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</a:t>
            </a:r>
            <a:r>
              <a:rPr lang="ru-RU" dirty="0" smtClean="0"/>
              <a:t>6. Лопата с загнутыми краями (совок). </a:t>
            </a:r>
            <a:endParaRPr lang="ru-RU" dirty="0" smtClean="0"/>
          </a:p>
          <a:p>
            <a:r>
              <a:rPr lang="ru-RU" dirty="0" smtClean="0"/>
              <a:t>7</a:t>
            </a:r>
            <a:r>
              <a:rPr lang="ru-RU" dirty="0" smtClean="0"/>
              <a:t>. Задняя часть судна (корма). </a:t>
            </a:r>
            <a:endParaRPr lang="ru-RU" dirty="0" smtClean="0"/>
          </a:p>
          <a:p>
            <a:r>
              <a:rPr lang="ru-RU" dirty="0" smtClean="0"/>
              <a:t>8</a:t>
            </a:r>
            <a:r>
              <a:rPr lang="ru-RU" dirty="0" smtClean="0"/>
              <a:t>. Металлический денежный знак (монета). </a:t>
            </a:r>
            <a:endParaRPr lang="ru-RU" dirty="0" smtClean="0"/>
          </a:p>
          <a:p>
            <a:r>
              <a:rPr lang="ru-RU" b="1" dirty="0" smtClean="0"/>
              <a:t>Задание</a:t>
            </a:r>
            <a:r>
              <a:rPr lang="ru-RU" b="1" dirty="0" smtClean="0"/>
              <a:t>: по толкованию лексического значения узнать слово, записать, подчеркнув буквы, которые нужно запомнить. </a:t>
            </a:r>
            <a:endParaRPr lang="ru-RU" b="1" dirty="0" smtClean="0"/>
          </a:p>
          <a:p>
            <a:r>
              <a:rPr lang="ru-RU" dirty="0" smtClean="0"/>
              <a:t>1</a:t>
            </a:r>
            <a:r>
              <a:rPr lang="ru-RU" dirty="0" smtClean="0"/>
              <a:t>. Круглая площадка в цирке, на которой даются представления (арена).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 smtClean="0"/>
              <a:t>. Земельное пространство с определенными границами (территория).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 smtClean="0"/>
              <a:t>. Поезд, пароход или автобус, идущий с высокой скоростью, с остановками только на крупных пунктах или без остановок (экспресс).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 smtClean="0"/>
              <a:t>. Человек одинакового с кем-либо возраста (ровесник). </a:t>
            </a:r>
            <a:endParaRPr lang="ru-RU" dirty="0" smtClean="0"/>
          </a:p>
          <a:p>
            <a:r>
              <a:rPr lang="ru-RU" dirty="0" smtClean="0"/>
              <a:t>5</a:t>
            </a:r>
            <a:r>
              <a:rPr lang="ru-RU" dirty="0" smtClean="0"/>
              <a:t>. Изображение природы на картине, в рисунке (пейзаж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</a:t>
            </a:r>
            <a:r>
              <a:rPr lang="ru-RU" dirty="0" smtClean="0"/>
              <a:t>6. Большое помещение перед входом в общественное здание (вестибюль).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udgleyd.ru/wp-content/uploads/2/b/f/2bfeda1750f327a349c4f0ce8233e93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Работа со словарём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857232"/>
            <a:ext cx="7500958" cy="600076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Закрепляя умение работать со словарём, следует проводить упражнения, основанные на словотолковании на основе словаря. </a:t>
            </a:r>
            <a:endParaRPr lang="ru-RU" dirty="0" smtClean="0"/>
          </a:p>
          <a:p>
            <a:r>
              <a:rPr lang="ru-RU" dirty="0" smtClean="0"/>
              <a:t>А</a:t>
            </a:r>
            <a:r>
              <a:rPr lang="ru-RU" dirty="0" smtClean="0"/>
              <a:t>) Пользуясь словарём, определить, у каких из данных слов есть омонимы, а какие из них являются многозначными: болеть, броня, везти, величина, дело, дрогнуть, класс, манера. </a:t>
            </a:r>
            <a:endParaRPr lang="ru-RU" dirty="0" smtClean="0"/>
          </a:p>
          <a:p>
            <a:r>
              <a:rPr lang="ru-RU" dirty="0" smtClean="0"/>
              <a:t>Б</a:t>
            </a:r>
            <a:r>
              <a:rPr lang="ru-RU" dirty="0" smtClean="0"/>
              <a:t>) Какое слово синонимичного ряда может быть выбрано в качестве доминанты? Почему? Проверить по словарю. Ум, рассудок, разум, мудрость, интеллект. Великий, известный, славный, знаменитый. Предрекать, пророчить, прорицать, предвещать, предсказать. </a:t>
            </a:r>
            <a:endParaRPr lang="ru-RU" dirty="0" smtClean="0"/>
          </a:p>
          <a:p>
            <a:r>
              <a:rPr lang="ru-RU" dirty="0" smtClean="0"/>
              <a:t>В</a:t>
            </a:r>
            <a:r>
              <a:rPr lang="ru-RU" dirty="0" smtClean="0"/>
              <a:t>) Вспомнить 20 пословиц, построенных на использовании антонимов, таких, например, как: больной – здоровый, мягко – жестко, утро – вечер, свет – тьма. За справками обращаться к словарю антонимов. </a:t>
            </a:r>
            <a:endParaRPr lang="ru-RU" dirty="0" smtClean="0"/>
          </a:p>
          <a:p>
            <a:r>
              <a:rPr lang="ru-RU" dirty="0" smtClean="0"/>
              <a:t>Г</a:t>
            </a:r>
            <a:r>
              <a:rPr lang="ru-RU" dirty="0" smtClean="0"/>
              <a:t>) Рассказать о слове площадь, истории его развития, происхождении. Использовать этимологический словарь и книгу </a:t>
            </a:r>
            <a:r>
              <a:rPr lang="ru-RU" dirty="0" err="1" smtClean="0"/>
              <a:t>Откупщикова</a:t>
            </a:r>
            <a:r>
              <a:rPr lang="ru-RU" dirty="0" smtClean="0"/>
              <a:t> Ю.В. «К истокам слова. Рассказы о науке этимологии». </a:t>
            </a:r>
            <a:endParaRPr lang="ru-RU" dirty="0" smtClean="0"/>
          </a:p>
          <a:p>
            <a:r>
              <a:rPr lang="ru-RU" dirty="0" smtClean="0"/>
              <a:t>Д</a:t>
            </a:r>
            <a:r>
              <a:rPr lang="ru-RU" dirty="0" smtClean="0"/>
              <a:t>) Прочитать отрывок из повести «Детство» А.М</a:t>
            </a:r>
            <a:r>
              <a:rPr lang="ru-RU" dirty="0" smtClean="0"/>
              <a:t>. Горького</a:t>
            </a:r>
            <a:r>
              <a:rPr lang="ru-RU" dirty="0" smtClean="0"/>
              <a:t>. Найти фразеологизм, составить рассказ о «жизни» этого фразеологизма, использовать фразеологические словари и научно-популярную литературу. Дедушка видел мои синяки, но никогда не ругался, только крякал и мычал: – Опять с медалями? Ты у меня, </a:t>
            </a:r>
            <a:r>
              <a:rPr lang="ru-RU" dirty="0" err="1" smtClean="0"/>
              <a:t>Аника-воин</a:t>
            </a:r>
            <a:r>
              <a:rPr lang="ru-RU" dirty="0" smtClean="0"/>
              <a:t>, не смей на улицу бегать, слышишь?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udgleyd.ru/wp-content/uploads/2/b/f/2bfeda1750f327a349c4f0ce8233e93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Упражнения игрового характера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071546"/>
            <a:ext cx="7400948" cy="5643602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4200" b="1" dirty="0" smtClean="0"/>
              <a:t>Игровая форма «Корректор»: </a:t>
            </a:r>
            <a:endParaRPr lang="ru-RU" sz="4200" b="1" dirty="0" smtClean="0"/>
          </a:p>
          <a:p>
            <a:r>
              <a:rPr lang="ru-RU" dirty="0" smtClean="0"/>
              <a:t> </a:t>
            </a:r>
            <a:r>
              <a:rPr lang="ru-RU" b="1" dirty="0" smtClean="0"/>
              <a:t>Найти ошибку в выборе </a:t>
            </a:r>
            <a:r>
              <a:rPr lang="ru-RU" b="1" dirty="0" smtClean="0"/>
              <a:t>слова:</a:t>
            </a:r>
          </a:p>
          <a:p>
            <a:r>
              <a:rPr lang="ru-RU" dirty="0" smtClean="0"/>
              <a:t> </a:t>
            </a:r>
            <a:r>
              <a:rPr lang="ru-RU" dirty="0" smtClean="0"/>
              <a:t>– Солдаты (принимали) давали присягу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– (Молодой) юноша признался в том, что хочет испытать себя в спорте.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/>
              <a:t>Исправить ошибки в употреблении однокоренных слов, заменив одно из них синонимом или частично изменив строй предложения. </a:t>
            </a:r>
            <a:endParaRPr lang="ru-RU" b="1" dirty="0" smtClean="0"/>
          </a:p>
          <a:p>
            <a:r>
              <a:rPr lang="ru-RU" dirty="0" smtClean="0"/>
              <a:t>– </a:t>
            </a:r>
            <a:r>
              <a:rPr lang="ru-RU" dirty="0" smtClean="0"/>
              <a:t>Трудно найти человека, который не чувствовал бы чувства гордости за наших спортсменов – победителей.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 smtClean="0"/>
              <a:t>Он вполне ясно объяснил вам это.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 smtClean="0"/>
              <a:t>В статье приводится небольшая выписка из письма без подписи. 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 </a:t>
            </a:r>
            <a:r>
              <a:rPr lang="ru-RU" b="1" dirty="0" smtClean="0"/>
              <a:t>Исправить ошибки в толковом словаре Пети </a:t>
            </a:r>
            <a:r>
              <a:rPr lang="ru-RU" b="1" dirty="0" err="1" smtClean="0"/>
              <a:t>Ошибкина</a:t>
            </a:r>
            <a:r>
              <a:rPr lang="ru-RU" b="1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 smtClean="0"/>
              <a:t>– Западня – квартира с окнами на запад.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 smtClean="0"/>
              <a:t>Маховик – регулировщик на перекрёстке.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 smtClean="0"/>
              <a:t>Застрельщик – браконьер. 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 </a:t>
            </a:r>
            <a:r>
              <a:rPr lang="ru-RU" b="1" dirty="0" smtClean="0"/>
              <a:t>Найти лишнее слово</a:t>
            </a:r>
            <a:r>
              <a:rPr lang="ru-RU" b="1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 smtClean="0"/>
              <a:t>– Мальчик ушиб колено ноги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Робинзоны</a:t>
            </a:r>
            <a:r>
              <a:rPr lang="ru-RU" dirty="0" smtClean="0"/>
              <a:t> ослабели от недоедания пищи.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 smtClean="0"/>
              <a:t>Конкурс чтецов будет проходить в феврале месяце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– Многие города были превращены в руины и развалины.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 smtClean="0"/>
              <a:t>Путь кораблю преградил ледяной айсберг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– Он написал свою автобиографию.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udgleyd.ru/wp-content/uploads/2/b/f/2bfeda1750f327a349c4f0ce8233e93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357166"/>
            <a:ext cx="7258072" cy="5768997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/>
              <a:t>Игра «Дай определение</a:t>
            </a:r>
            <a:r>
              <a:rPr lang="ru-RU" b="1" dirty="0" smtClean="0"/>
              <a:t>» </a:t>
            </a:r>
          </a:p>
          <a:p>
            <a:r>
              <a:rPr lang="ru-RU" dirty="0" smtClean="0"/>
              <a:t>Правила </a:t>
            </a:r>
            <a:r>
              <a:rPr lang="ru-RU" dirty="0" smtClean="0"/>
              <a:t>игры: сверху вниз записывается слово (буква под буквой), рядом – то же слово снизу вверх. Нужно придумать слова, начинающиеся на букву первого столбика и заканчивающиеся на соответствующую букву второго столбика. Обучающиеся по определению должны угадать задуманное слово. </a:t>
            </a:r>
            <a:endParaRPr lang="ru-RU" dirty="0" smtClean="0"/>
          </a:p>
          <a:p>
            <a:r>
              <a:rPr lang="ru-RU" b="1" dirty="0" smtClean="0"/>
              <a:t>П </a:t>
            </a:r>
            <a:r>
              <a:rPr lang="ru-RU" dirty="0" err="1" smtClean="0"/>
              <a:t>илотк</a:t>
            </a:r>
            <a:r>
              <a:rPr lang="ru-RU" dirty="0" smtClean="0"/>
              <a:t> </a:t>
            </a:r>
            <a:r>
              <a:rPr lang="ru-RU" b="1" dirty="0" smtClean="0"/>
              <a:t>А</a:t>
            </a:r>
            <a:r>
              <a:rPr lang="ru-RU" dirty="0" smtClean="0"/>
              <a:t> (форменный головной убор). </a:t>
            </a:r>
            <a:endParaRPr lang="ru-RU" dirty="0" smtClean="0"/>
          </a:p>
          <a:p>
            <a:r>
              <a:rPr lang="ru-RU" b="1" dirty="0" smtClean="0"/>
              <a:t>А </a:t>
            </a:r>
            <a:r>
              <a:rPr lang="ru-RU" dirty="0" err="1" smtClean="0"/>
              <a:t>нтрак</a:t>
            </a:r>
            <a:r>
              <a:rPr lang="ru-RU" dirty="0" smtClean="0"/>
              <a:t> </a:t>
            </a:r>
            <a:r>
              <a:rPr lang="ru-RU" b="1" dirty="0" smtClean="0"/>
              <a:t>Т</a:t>
            </a:r>
            <a:r>
              <a:rPr lang="ru-RU" dirty="0" smtClean="0"/>
              <a:t> (перерыв между действиями в спектакле). </a:t>
            </a:r>
            <a:endParaRPr lang="ru-RU" dirty="0" smtClean="0"/>
          </a:p>
          <a:p>
            <a:r>
              <a:rPr lang="ru-RU" b="1" dirty="0" smtClean="0"/>
              <a:t>Р</a:t>
            </a:r>
            <a:r>
              <a:rPr lang="ru-RU" dirty="0" smtClean="0"/>
              <a:t> </a:t>
            </a:r>
            <a:r>
              <a:rPr lang="ru-RU" dirty="0" err="1" smtClean="0"/>
              <a:t>екто</a:t>
            </a:r>
            <a:r>
              <a:rPr lang="ru-RU" dirty="0" smtClean="0"/>
              <a:t> </a:t>
            </a:r>
            <a:r>
              <a:rPr lang="ru-RU" b="1" dirty="0" smtClean="0"/>
              <a:t>Р</a:t>
            </a:r>
            <a:r>
              <a:rPr lang="ru-RU" dirty="0" smtClean="0"/>
              <a:t> (руководитель ВУЗа). </a:t>
            </a:r>
            <a:endParaRPr lang="ru-RU" dirty="0" smtClean="0"/>
          </a:p>
          <a:p>
            <a:r>
              <a:rPr lang="ru-RU" b="1" dirty="0" smtClean="0"/>
              <a:t>Т</a:t>
            </a:r>
            <a:r>
              <a:rPr lang="ru-RU" dirty="0" smtClean="0"/>
              <a:t> </a:t>
            </a:r>
            <a:r>
              <a:rPr lang="ru-RU" dirty="0" err="1" smtClean="0"/>
              <a:t>арелк</a:t>
            </a:r>
            <a:r>
              <a:rPr lang="ru-RU" dirty="0" smtClean="0"/>
              <a:t> </a:t>
            </a:r>
            <a:r>
              <a:rPr lang="ru-RU" b="1" dirty="0" smtClean="0"/>
              <a:t>А</a:t>
            </a:r>
            <a:r>
              <a:rPr lang="ru-RU" dirty="0" smtClean="0"/>
              <a:t> (предмет столовой посуды). </a:t>
            </a:r>
            <a:endParaRPr lang="ru-RU" dirty="0" smtClean="0"/>
          </a:p>
          <a:p>
            <a:r>
              <a:rPr lang="ru-RU" b="1" dirty="0" smtClean="0"/>
              <a:t>А</a:t>
            </a:r>
            <a:r>
              <a:rPr lang="ru-RU" dirty="0" smtClean="0"/>
              <a:t> </a:t>
            </a:r>
            <a:r>
              <a:rPr lang="ru-RU" dirty="0" err="1" smtClean="0"/>
              <a:t>рхиеписко</a:t>
            </a:r>
            <a:r>
              <a:rPr lang="ru-RU" dirty="0" smtClean="0"/>
              <a:t> </a:t>
            </a:r>
            <a:r>
              <a:rPr lang="ru-RU" b="1" dirty="0" smtClean="0"/>
              <a:t>П</a:t>
            </a:r>
            <a:r>
              <a:rPr lang="ru-RU" dirty="0" smtClean="0"/>
              <a:t>( церковный сан).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572428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Работа со зрительной </a:t>
            </a:r>
            <a:r>
              <a:rPr lang="ru-RU" b="1" dirty="0" smtClean="0">
                <a:solidFill>
                  <a:srgbClr val="C00000"/>
                </a:solidFill>
              </a:rPr>
              <a:t>опорой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928670"/>
            <a:ext cx="7429552" cy="64294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Комиксы, картинки, картины, фотографии</a:t>
            </a:r>
          </a:p>
          <a:p>
            <a:endParaRPr lang="ru-RU" dirty="0"/>
          </a:p>
        </p:txBody>
      </p:sp>
      <p:pic>
        <p:nvPicPr>
          <p:cNvPr id="17412" name="Picture 4" descr="https://userpic.fishki.net/2016/03/29/477978/9e8e7749d9abccb044ccbcaa58af41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500174"/>
            <a:ext cx="3857652" cy="2602548"/>
          </a:xfrm>
          <a:prstGeom prst="rect">
            <a:avLst/>
          </a:prstGeom>
          <a:noFill/>
        </p:spPr>
      </p:pic>
      <p:pic>
        <p:nvPicPr>
          <p:cNvPr id="17414" name="Picture 6" descr="http://s00.yaplakal.com/pics/pics_original/9/9/0/104980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437167"/>
            <a:ext cx="3571900" cy="2784308"/>
          </a:xfrm>
          <a:prstGeom prst="rect">
            <a:avLst/>
          </a:prstGeom>
          <a:noFill/>
        </p:spPr>
      </p:pic>
      <p:pic>
        <p:nvPicPr>
          <p:cNvPr id="17416" name="Picture 8" descr="https://regnum.ru/uploads/pictures/news/2019/08/08/regnum_picture_1565234892267532_norm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926" y="4143380"/>
            <a:ext cx="3750198" cy="2714620"/>
          </a:xfrm>
          <a:prstGeom prst="rect">
            <a:avLst/>
          </a:prstGeom>
          <a:noFill/>
        </p:spPr>
      </p:pic>
      <p:pic>
        <p:nvPicPr>
          <p:cNvPr id="17418" name="Picture 10" descr="https://telegra.ph/file/458b9ea3289a7f2afb47c.jpg"/>
          <p:cNvPicPr>
            <a:picLocks noChangeAspect="1" noChangeArrowheads="1"/>
          </p:cNvPicPr>
          <p:nvPr/>
        </p:nvPicPr>
        <p:blipFill>
          <a:blip r:embed="rId5"/>
          <a:srcRect l="16449" t="19869" r="13450" b="43802"/>
          <a:stretch>
            <a:fillRect/>
          </a:stretch>
        </p:blipFill>
        <p:spPr bwMode="auto">
          <a:xfrm>
            <a:off x="4429124" y="4190980"/>
            <a:ext cx="4000529" cy="26670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1222</Words>
  <PresentationFormat>Экран (4:3)</PresentationFormat>
  <Paragraphs>103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Методика развития речевой деятельности на уроках русского языка и литературы </vt:lpstr>
      <vt:lpstr>Слайд 2</vt:lpstr>
      <vt:lpstr>Причины недостаточной сформированности навыков </vt:lpstr>
      <vt:lpstr>Глава I. Развитие речи на уроках русского языка</vt:lpstr>
      <vt:lpstr>Творческий диктант (лексический диктант)</vt:lpstr>
      <vt:lpstr>Работа со словарём</vt:lpstr>
      <vt:lpstr>Упражнения игрового характера</vt:lpstr>
      <vt:lpstr>Слайд 8</vt:lpstr>
      <vt:lpstr>Работа со зрительной опорой</vt:lpstr>
      <vt:lpstr>    Виды работ со зрительной опорой</vt:lpstr>
      <vt:lpstr>Слайд 11</vt:lpstr>
      <vt:lpstr>Творческие работы (сочинения) на основе личных впечатлений.</vt:lpstr>
      <vt:lpstr>Устные дискуссии</vt:lpstr>
      <vt:lpstr>Устная и (или) письменная газета</vt:lpstr>
      <vt:lpstr>Языковые игры</vt:lpstr>
      <vt:lpstr>Слайд 16</vt:lpstr>
      <vt:lpstr>Пересказ художественного текста от имени героя</vt:lpstr>
      <vt:lpstr>Театрализованные сценки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Речевое развитие </dc:title>
  <dc:creator>Админ</dc:creator>
  <cp:lastModifiedBy>Админ</cp:lastModifiedBy>
  <cp:revision>19</cp:revision>
  <dcterms:created xsi:type="dcterms:W3CDTF">2023-10-08T09:20:53Z</dcterms:created>
  <dcterms:modified xsi:type="dcterms:W3CDTF">2023-10-09T16:24:17Z</dcterms:modified>
</cp:coreProperties>
</file>