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7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367" r:id="rId17"/>
    <p:sldId id="368" r:id="rId18"/>
    <p:sldId id="369" r:id="rId19"/>
    <p:sldId id="370" r:id="rId20"/>
    <p:sldId id="371" r:id="rId21"/>
    <p:sldId id="308" r:id="rId22"/>
    <p:sldId id="372" r:id="rId23"/>
    <p:sldId id="318" r:id="rId24"/>
    <p:sldId id="281" r:id="rId25"/>
    <p:sldId id="284" r:id="rId26"/>
    <p:sldId id="285" r:id="rId27"/>
    <p:sldId id="373" r:id="rId28"/>
    <p:sldId id="315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16" r:id="rId59"/>
    <p:sldId id="356" r:id="rId60"/>
    <p:sldId id="357" r:id="rId61"/>
    <p:sldId id="358" r:id="rId62"/>
    <p:sldId id="359" r:id="rId63"/>
    <p:sldId id="361" r:id="rId64"/>
    <p:sldId id="362" r:id="rId65"/>
    <p:sldId id="360" r:id="rId66"/>
    <p:sldId id="363" r:id="rId67"/>
    <p:sldId id="364" r:id="rId68"/>
    <p:sldId id="365" r:id="rId69"/>
    <p:sldId id="366" r:id="rId70"/>
    <p:sldId id="374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CC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0" autoAdjust="0"/>
    <p:restoredTop sz="94660"/>
  </p:normalViewPr>
  <p:slideViewPr>
    <p:cSldViewPr>
      <p:cViewPr varScale="1">
        <p:scale>
          <a:sx n="88" d="100"/>
          <a:sy n="88" d="100"/>
        </p:scale>
        <p:origin x="-16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2B584-3D67-40FF-8E02-20DFC519B6C9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A254D4-EA5B-400E-8E4A-35F6813953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2B584-3D67-40FF-8E02-20DFC519B6C9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A254D4-EA5B-400E-8E4A-35F681395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2B584-3D67-40FF-8E02-20DFC519B6C9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A254D4-EA5B-400E-8E4A-35F681395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2B584-3D67-40FF-8E02-20DFC519B6C9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A254D4-EA5B-400E-8E4A-35F681395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2B584-3D67-40FF-8E02-20DFC519B6C9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A254D4-EA5B-400E-8E4A-35F6813953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2B584-3D67-40FF-8E02-20DFC519B6C9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A254D4-EA5B-400E-8E4A-35F681395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2B584-3D67-40FF-8E02-20DFC519B6C9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A254D4-EA5B-400E-8E4A-35F681395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2B584-3D67-40FF-8E02-20DFC519B6C9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A254D4-EA5B-400E-8E4A-35F681395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2B584-3D67-40FF-8E02-20DFC519B6C9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A254D4-EA5B-400E-8E4A-35F68139532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2B584-3D67-40FF-8E02-20DFC519B6C9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A254D4-EA5B-400E-8E4A-35F681395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2B584-3D67-40FF-8E02-20DFC519B6C9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A254D4-EA5B-400E-8E4A-35F6813953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C32B584-3D67-40FF-8E02-20DFC519B6C9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2A254D4-EA5B-400E-8E4A-35F68139532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924944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Право.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Федерации. Основы конституционного строя.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(Задание 16)</a:t>
            </a:r>
            <a:r>
              <a:rPr lang="ru-RU" sz="4400" dirty="0">
                <a:solidFill>
                  <a:srgbClr val="FF0000"/>
                </a:solidFill>
                <a:latin typeface="Verdana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Verdana"/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83768" y="4941168"/>
            <a:ext cx="6400800" cy="1752600"/>
          </a:xfrm>
        </p:spPr>
        <p:txBody>
          <a:bodyPr/>
          <a:lstStyle/>
          <a:p>
            <a:pPr lvl="0" algn="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000" b="1" dirty="0">
                <a:solidFill>
                  <a:schemeClr val="tx1"/>
                </a:solidFill>
                <a:latin typeface="Century Schoolbook"/>
              </a:rPr>
              <a:t>Автор: Карабицына Марина Игоревна, </a:t>
            </a:r>
          </a:p>
          <a:p>
            <a:pPr lvl="0" algn="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000" b="1" dirty="0">
                <a:solidFill>
                  <a:schemeClr val="tx1"/>
                </a:solidFill>
                <a:latin typeface="Century Schoolbook"/>
              </a:rPr>
              <a:t>учитель истории и обществознания, </a:t>
            </a:r>
          </a:p>
          <a:p>
            <a:pPr lvl="0" algn="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000" b="1" dirty="0">
                <a:solidFill>
                  <a:schemeClr val="tx1"/>
                </a:solidFill>
                <a:latin typeface="Century Schoolbook"/>
              </a:rPr>
              <a:t>МБОУ «</a:t>
            </a:r>
            <a:r>
              <a:rPr lang="ru-RU" sz="2000" b="1" dirty="0" err="1">
                <a:solidFill>
                  <a:schemeClr val="tx1"/>
                </a:solidFill>
                <a:latin typeface="Century Schoolbook"/>
              </a:rPr>
              <a:t>Мазанская</a:t>
            </a:r>
            <a:r>
              <a:rPr lang="ru-RU" sz="2000" b="1" dirty="0">
                <a:solidFill>
                  <a:schemeClr val="tx1"/>
                </a:solidFill>
                <a:latin typeface="Century Schoolbook"/>
              </a:rPr>
              <a:t> школа»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5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Open Sans"/>
              </a:rPr>
              <a:t>Принципы конституционного строя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/>
              <a:buChar char="•"/>
            </a:pPr>
            <a:r>
              <a:rPr lang="ru-RU" sz="3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властей </a:t>
            </a:r>
            <a:r>
              <a:rPr lang="ru-RU" sz="3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законодательную, исполнительную и судебную власть осуществляют относительно независимые друг от друга органы власти, строгое разграничение их полномочий, невмешательство. Все три ветви власти представлены разными людьми и органами власти.(</a:t>
            </a:r>
            <a:r>
              <a:rPr lang="ru-RU" sz="3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10</a:t>
            </a:r>
            <a:r>
              <a:rPr lang="ru-RU" sz="3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Arial"/>
              <a:buChar char="•"/>
            </a:pPr>
            <a:r>
              <a:rPr lang="ru-RU" sz="3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государство</a:t>
            </a:r>
            <a:r>
              <a:rPr lang="ru-RU" sz="3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верховенство закона, равенство всех перед законом, наличие системы контроля за его исполнением, гарантия защищённости личности, использование ею конституционных прав и свобод. (</a:t>
            </a:r>
            <a:r>
              <a:rPr lang="ru-RU" sz="3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 </a:t>
            </a:r>
            <a:r>
              <a:rPr lang="ru-RU" sz="3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pPr algn="just">
              <a:buFont typeface="Arial"/>
              <a:buChar char="•"/>
            </a:pPr>
            <a:r>
              <a:rPr lang="ru-RU" sz="3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международного права </a:t>
            </a:r>
            <a:r>
              <a:rPr lang="ru-RU" sz="3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подписанные и утверждённые (ратифицированные) РФ международные договоры обладают высшей юридической силой, являются частью правовой системы РФ. (</a:t>
            </a:r>
            <a:r>
              <a:rPr lang="ru-RU" sz="3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</a:t>
            </a:r>
            <a:r>
              <a:rPr lang="ru-RU" sz="3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5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взаимоотношений государства и человека, гражданина, правового статуса человека и гражданина.</a:t>
            </a:r>
            <a:r>
              <a:rPr lang="ru-RU" sz="4000" b="1" i="0" dirty="0" smtClean="0">
                <a:solidFill>
                  <a:srgbClr val="555555"/>
                </a:solidFill>
                <a:effectLst/>
                <a:latin typeface="Open Sans"/>
              </a:rPr>
              <a:t/>
            </a:r>
            <a:br>
              <a:rPr lang="ru-RU" sz="4000" b="1" i="0" dirty="0" smtClean="0">
                <a:solidFill>
                  <a:srgbClr val="555555"/>
                </a:solidFill>
                <a:effectLst/>
                <a:latin typeface="Open San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517632" cy="45259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его права и свободы — высшая ценность государства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Соблюдение и защита прав – главная обязанность государства.(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Arial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характер российского гражданства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Все граждане РФ равноправны и равны перед законом, независимо от того, как они приобрели гражданство и где проживают.(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Arial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Демократическое государство. 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РФ признаётся и обеспечивается суверенитет народа, его права и свободы.(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1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  <a:t>Основы </a:t>
            </a:r>
            <a: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  <a:t>организации жизни гражданского общества</a:t>
            </a:r>
            <a:r>
              <a:rPr lang="ru-RU" sz="3600" b="1" i="0" dirty="0" smtClean="0">
                <a:solidFill>
                  <a:srgbClr val="555555"/>
                </a:solidFill>
                <a:effectLst/>
                <a:latin typeface="Open Sans"/>
              </a:rPr>
              <a:t/>
            </a:r>
            <a:br>
              <a:rPr lang="ru-RU" sz="3600" b="1" i="0" dirty="0" smtClean="0">
                <a:solidFill>
                  <a:srgbClr val="555555"/>
                </a:solidFill>
                <a:effectLst/>
                <a:latin typeface="Open San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— социальное государство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в нём создаются условия для обеспечения достойной жизни и свободного развития человека, осуществляется поддержка социально неимущих групп населения.(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Arial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— светское государство, 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в нём отсутствует государственная религия, ни одна религия не является обязательной. Религиозные объединения отделены от государства и равны перед законом. (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14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Arial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Идеологический и политический плюрализм, многопартийность. 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существует официальная идеология, в стране- идеологическое многообразие, есть легальная возможность для создания партий.(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Arial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о равноправие форм собственности.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РФ равными признаются государственная, частная, муниципальная и другие виды собственности, все они имеют равную защиту со стороны государства.(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8)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6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i="0" u="sng" dirty="0" smtClean="0">
                <a:solidFill>
                  <a:srgbClr val="FF0000"/>
                </a:solidFill>
                <a:effectLst/>
                <a:latin typeface="Open Sans"/>
              </a:rPr>
              <a:t>Гражданство </a:t>
            </a:r>
            <a:r>
              <a:rPr lang="ru-RU" b="1" i="0" u="sng" dirty="0" smtClean="0">
                <a:solidFill>
                  <a:srgbClr val="FF0000"/>
                </a:solidFill>
                <a:effectLst/>
                <a:latin typeface="Open Sans"/>
              </a:rPr>
              <a:t>в </a:t>
            </a:r>
            <a:r>
              <a:rPr lang="ru-RU" b="1" u="sng" dirty="0">
                <a:solidFill>
                  <a:srgbClr val="FF0000"/>
                </a:solidFill>
                <a:effectLst/>
                <a:latin typeface="Open Sans"/>
              </a:rPr>
              <a:t>Российской Федерации</a:t>
            </a:r>
            <a:r>
              <a:rPr lang="ru-RU" b="1" i="0" u="sng" dirty="0" smtClean="0">
                <a:solidFill>
                  <a:srgbClr val="FF0000"/>
                </a:solidFill>
                <a:effectLst/>
                <a:latin typeface="Open Sans"/>
              </a:rPr>
              <a:t/>
            </a:r>
            <a:br>
              <a:rPr lang="ru-RU" b="1" i="0" u="sng" dirty="0" smtClean="0">
                <a:solidFill>
                  <a:srgbClr val="FF0000"/>
                </a:solidFill>
                <a:effectLst/>
                <a:latin typeface="Open Sans"/>
              </a:rPr>
            </a:b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18093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0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Гражданство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3600" b="0" i="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устойчивая правовая связь лица с РФ, выражающаяся в совокупности их взаимных прав и обязанностей</a:t>
            </a:r>
          </a:p>
          <a:p>
            <a:pPr algn="just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 </a:t>
            </a:r>
            <a:r>
              <a:rPr lang="ru-RU" sz="4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 гражданстве Российской Федерации»,</a:t>
            </a: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принят в </a:t>
            </a:r>
            <a:r>
              <a:rPr lang="ru-RU" sz="4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2002 г.</a:t>
            </a:r>
            <a:endParaRPr lang="ru-RU" sz="4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0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  <a:t>Юридические признаки гражданства </a:t>
            </a:r>
            <a:r>
              <a:rPr lang="ru-RU" sz="3600" b="1" dirty="0">
                <a:solidFill>
                  <a:srgbClr val="FF0000"/>
                </a:solidFill>
                <a:effectLst/>
                <a:latin typeface="Open Sans"/>
              </a:rPr>
              <a:t>Российской Федерации: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Open Sans"/>
              </a:rPr>
              <a:t/>
            </a:r>
            <a:br>
              <a:rPr lang="ru-RU" b="1" i="0" dirty="0" smtClean="0">
                <a:solidFill>
                  <a:srgbClr val="FF0000"/>
                </a:solidFill>
                <a:effectLst/>
                <a:latin typeface="Open San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104" cy="4800600"/>
          </a:xfrm>
        </p:spPr>
        <p:txBody>
          <a:bodyPr/>
          <a:lstStyle/>
          <a:p>
            <a:pPr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 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характер связи гражданина и РФ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, то есть эти отношения оформлены юридически</a:t>
            </a:r>
          </a:p>
          <a:p>
            <a:pPr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 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этой связи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, то есть гражданство является постоянным с момента приобретения до прекращения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8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8178112" cy="604867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гражданина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принятые и находящиеся под защитой соответствующего государства права,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с принадлежностью к государству, то есть с гражданством.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Определёнными правами гражданина  могут пользоваться 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граждане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государства (право на труд, право на образование и т. п.), но 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имеют преимущественные права исключительного характера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право избирать и быть избранным, право занимать определённые государственные должности, право заниматься определёнными видами деятельности и т. п.)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498080" cy="1440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Личные </a:t>
            </a:r>
            <a:r>
              <a:rPr lang="ru-RU" sz="2800" b="1" dirty="0">
                <a:solidFill>
                  <a:srgbClr val="FF0000"/>
                </a:solidFill>
              </a:rPr>
              <a:t>права и </a:t>
            </a:r>
            <a:r>
              <a:rPr lang="ru-RU" sz="2800" b="1" dirty="0" smtClean="0">
                <a:solidFill>
                  <a:srgbClr val="FF0000"/>
                </a:solidFill>
              </a:rPr>
              <a:t>свободы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9046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права, принадлежащие каждому человеку как биосоциальному существу, независимо от принадлежности к тому или иному государству, независимо от пола, возраста, расы, национальной или религиозной принадлежности, социального положения.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права по Конституции РФ: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жизнь (ст.20) – первое фундаментальное право человека, без которого все остальные права теряют свою ценность;</a:t>
            </a:r>
          </a:p>
          <a:p>
            <a:pPr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достоинство личности (с.21);</a:t>
            </a:r>
          </a:p>
          <a:p>
            <a:pPr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личную неприкосновенность (ст.22);</a:t>
            </a:r>
          </a:p>
          <a:p>
            <a:pPr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неприкосновенность жилища (25);</a:t>
            </a:r>
          </a:p>
          <a:p>
            <a:pPr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неприкосновенность частной жизни (ст.23-24);</a:t>
            </a:r>
          </a:p>
          <a:p>
            <a:pPr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на тайну переписки, телефонных переговоров, почтовых телеграфных и иных сообщений;</a:t>
            </a:r>
          </a:p>
          <a:p>
            <a:pPr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свободно определять и указывать свою национальную принадлежность (ст.26);</a:t>
            </a:r>
          </a:p>
          <a:p>
            <a:pPr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пользоваться родным языком (ст.26);</a:t>
            </a:r>
          </a:p>
          <a:p>
            <a:pPr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свободного выбора воспитания, обучения и творчества;</a:t>
            </a:r>
          </a:p>
          <a:p>
            <a:pPr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свободы передвижения по территории РФ (ст.27);</a:t>
            </a:r>
          </a:p>
          <a:p>
            <a:pPr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выбора места пребывания и жительства (сст.27);</a:t>
            </a:r>
          </a:p>
          <a:p>
            <a:pPr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свободно выезжать за пределы Российской Федерации и беспрепятственно возвращаться в Российскую Федерацию;</a:t>
            </a:r>
          </a:p>
          <a:p>
            <a:pPr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свободу совести (ст.28), мысли и слова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128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Политические права</a:t>
            </a:r>
            <a:r>
              <a:rPr lang="ru-RU" sz="2000" b="1" dirty="0">
                <a:solidFill>
                  <a:srgbClr val="9900CC"/>
                </a:solidFill>
              </a:rPr>
              <a:t> </a:t>
            </a:r>
            <a:r>
              <a:rPr lang="ru-RU" sz="2000" dirty="0">
                <a:solidFill>
                  <a:schemeClr val="tx1"/>
                </a:solidFill>
              </a:rPr>
              <a:t>– это права, обеспечивающие возможность участия граждан в политической и общественной жизни страны. Особенность данных прав в том, что они принадлежат не каждому человеку, а </a:t>
            </a:r>
            <a:r>
              <a:rPr lang="ru-RU" sz="2000" b="1" dirty="0">
                <a:solidFill>
                  <a:schemeClr val="tx1"/>
                </a:solidFill>
              </a:rPr>
              <a:t>только гражданам РФ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47800"/>
            <a:ext cx="8394136" cy="48006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свободы: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участие в управлении государством;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избирать и быть избранным в государственные представительные органы и органы местного самоуправления;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участия в референдуме;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равного доступа к государственной службе (при условии надлежащей квалификации);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петиции, то есть право лично обращаться или направлять в государственные органы местного самоуправления индивидуальные или коллективные обращения;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участия в правосудии, в том числе и в качестве присяжного заседателя;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собираться мирно, без оружия, проводить собрания, митинги, демонстрации, шествия, пикетирования. Инициатором данных мероприятий могут быть граждане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моложе 18 лет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Порядок проведения данных мероприятий установлен Указами Президента РФ. В частности, предусмотрено предварительное уведомление властей о проведении митингов, демонстраций и т.д.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объединение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Данное право занимает особое место, так ка предоставляется не только российским гражданам, но и каждому человеку для защиты своих интересов. Конституция РФ гарантирует свободу деятельности общественных объединений.</a:t>
            </a:r>
          </a:p>
          <a:p>
            <a:pPr marL="82296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Source Sans Pro"/>
              </a:rPr>
              <a:t>Социально-экономические права и свободы</a:t>
            </a:r>
            <a:r>
              <a:rPr lang="ru-RU" sz="2000" b="1" dirty="0">
                <a:solidFill>
                  <a:schemeClr val="tx1"/>
                </a:solidFill>
                <a:latin typeface="Source Sans Pro"/>
              </a:rPr>
              <a:t> – </a:t>
            </a:r>
            <a:r>
              <a:rPr lang="ru-RU" sz="2000" dirty="0">
                <a:solidFill>
                  <a:schemeClr val="tx1"/>
                </a:solidFill>
                <a:latin typeface="Source Sans Pro"/>
              </a:rPr>
              <a:t>это возможности личности в сфере производства и распределения материальных благ, призванные обеспечить удовлетворение материальных и духовных потребностей человека.</a:t>
            </a:r>
            <a:r>
              <a:rPr lang="ru-RU" sz="2000" dirty="0">
                <a:solidFill>
                  <a:srgbClr val="555555"/>
                </a:solidFill>
                <a:latin typeface="Source Sans Pro"/>
              </a:rPr>
              <a:t/>
            </a:r>
            <a:br>
              <a:rPr lang="ru-RU" sz="2000" dirty="0">
                <a:solidFill>
                  <a:srgbClr val="555555"/>
                </a:solidFill>
                <a:latin typeface="Source Sans Pr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149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 </a:t>
            </a:r>
            <a:r>
              <a:rPr lang="ru-RU" sz="17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свободы:</a:t>
            </a:r>
            <a:endParaRPr lang="ru-RU" sz="1700" dirty="0">
              <a:solidFill>
                <a:srgbClr val="555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труд, свобода труда, запрет принудительного труда;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достойные условия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(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ст.35);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свободного владения, пользования и распоряжения землей и другими природными ресурсами (ст.36);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свободу предпринимательской и иной, не запрещенной законом экономической деятельности (ст.34)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охрану семьи, материнства, отцовства и детства,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социальное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обеспечение;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забастовку (с ограничением для некоторых профессий и занимаемых должностей);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отдых;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(ст.40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охрану здоровья и медицинскую помощь,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образование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,(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ст.43);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свободу литературного, художественного, научного, технического и других видов творчества (ст.44);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свободу преподавания ( ст.44);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благоприятную окружающую среду и достоверную информацию о её состоянии;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возмещение ущерба, причинённого здоровью или имуществу экологическим правонарушением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06104" cy="1143000"/>
          </a:xfrm>
        </p:spPr>
        <p:txBody>
          <a:bodyPr>
            <a:noAutofit/>
          </a:bodyPr>
          <a:lstStyle/>
          <a:p>
            <a:pPr fontAlgn="base"/>
            <a:r>
              <a:rPr lang="ru-RU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Право.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верных утверждений.</a:t>
            </a:r>
            <a:r>
              <a:rPr lang="ru-RU" sz="3200" b="0" i="0" dirty="0" smtClean="0">
                <a:solidFill>
                  <a:srgbClr val="193D00"/>
                </a:solidFill>
                <a:effectLst/>
                <a:latin typeface="Georgia"/>
              </a:rPr>
              <a:t/>
            </a:r>
            <a:br>
              <a:rPr lang="ru-RU" sz="3200" b="0" i="0" dirty="0" smtClean="0">
                <a:solidFill>
                  <a:srgbClr val="193D00"/>
                </a:solidFill>
                <a:effectLst/>
                <a:latin typeface="Georgia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733256"/>
          </a:xfrm>
        </p:spPr>
        <p:txBody>
          <a:bodyPr>
            <a:normAutofit fontScale="55000" lnSpcReduction="20000"/>
          </a:bodyPr>
          <a:lstStyle/>
          <a:p>
            <a:pPr algn="just" fontAlgn="base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задание ЕГЭ по обществознанию – первое из серии тех, которые относятся к теме «Право». В нем проверяется, как выпускники знают Конституцию – все варианты 16 задания связаны именно с положениями основного закона нашей страны. Приводится список из 5-6 вариантов ответов, из которого нужно выбрать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2, 3 или 4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верных положения, соответствующих условию.</a:t>
            </a:r>
          </a:p>
          <a:p>
            <a:pPr algn="just" fontAlgn="base"/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сложности 16 задания ЕГЭ по обществознанию – базовый, однако максимальный балл за него – 2. Как и во всех предыдущих заданиях, 2 балла ставят за безошибочный ответ, 1 балл – за одну ошибку, 0 баллов – если ошибок 2 и больше.</a:t>
            </a:r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Хотя уровень сложности задания и оценивается как базовый, оно может вызвать затруднения – могут достаться вопросы по содержанию отдельных статей, по полномочиям различных органов власти, по видам прав граждан РФ. Стоит сказать, что и в других номерах попадаются вопросы, связанные с содержанием Конституции – поэтому во время подготовки к экзамену нужно хорошо изучить основной закон нашей страны; тогда проблем с выполнением этого задания не возникнет.</a:t>
            </a:r>
          </a:p>
          <a:p>
            <a:pPr algn="just" fontAlgn="base"/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выполнения задания</a:t>
            </a:r>
          </a:p>
          <a:p>
            <a:pPr algn="just" fontAlgn="base">
              <a:buFont typeface="+mj-lt"/>
              <a:buAutoNum type="arabicPeriod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условие задания;</a:t>
            </a:r>
          </a:p>
          <a:p>
            <a:pPr algn="just" fontAlgn="base">
              <a:buFont typeface="+mj-lt"/>
              <a:buAutoNum type="arabicPeriod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предложенные варианты;</a:t>
            </a:r>
          </a:p>
          <a:p>
            <a:pPr algn="just" fontAlgn="base">
              <a:buFont typeface="+mj-lt"/>
              <a:buAutoNum type="arabicPeriod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очереди проверяем варианты из списка на соответствие условию и выбираем верные;</a:t>
            </a:r>
          </a:p>
          <a:p>
            <a:pPr algn="just" fontAlgn="base">
              <a:buFont typeface="+mj-lt"/>
              <a:buAutoNum type="arabicPeriod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Записываем ответ.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5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98080" cy="11521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Source Sans Pro"/>
              </a:rPr>
              <a:t>Культурные права </a:t>
            </a:r>
            <a:r>
              <a:rPr lang="ru-RU" sz="2400" dirty="0">
                <a:solidFill>
                  <a:schemeClr val="tx1"/>
                </a:solidFill>
                <a:latin typeface="Source Sans Pro"/>
              </a:rPr>
              <a:t>– это права, обеспечивающие духовное развитие и самореализацию личности.</a:t>
            </a:r>
            <a:r>
              <a:rPr lang="ru-RU" sz="2400" dirty="0">
                <a:solidFill>
                  <a:srgbClr val="555555"/>
                </a:solidFill>
                <a:latin typeface="Source Sans Pro"/>
              </a:rPr>
              <a:t/>
            </a:r>
            <a:br>
              <a:rPr lang="ru-RU" sz="2400" dirty="0">
                <a:solidFill>
                  <a:srgbClr val="555555"/>
                </a:solidFill>
                <a:latin typeface="Source Sans Pro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47800"/>
            <a:ext cx="8466144" cy="4800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</a:t>
            </a:r>
            <a:r>
              <a:rPr lang="ru-RU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свободы:</a:t>
            </a:r>
            <a:endParaRPr lang="ru-RU" dirty="0">
              <a:solidFill>
                <a:srgbClr val="555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участие в культурной жизни;</a:t>
            </a:r>
          </a:p>
          <a:p>
            <a:pPr>
              <a:buFont typeface="Arial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пользоваться учреждениями культуры (музеям, библиотеками, архивами и др.;</a:t>
            </a:r>
          </a:p>
          <a:p>
            <a:pPr>
              <a:buFont typeface="Arial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свободу доступа к культурным и духовным ценностям, к достижениям научного прогресса;</a:t>
            </a:r>
          </a:p>
          <a:p>
            <a:pPr>
              <a:buFont typeface="Arial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свободу литературного, художественного, научного, технического и других видов творчества;</a:t>
            </a:r>
          </a:p>
          <a:p>
            <a:pPr>
              <a:buFont typeface="Arial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культурную самобытность.</a:t>
            </a:r>
          </a:p>
          <a:p>
            <a:pPr>
              <a:buFont typeface="Arial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охрану интеллектуальной собственности.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Source Sans Pro"/>
              </a:rPr>
              <a:t>Конституционная обязанность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104" cy="4800600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 smtClean="0">
                <a:solidFill>
                  <a:srgbClr val="555555"/>
                </a:solidFill>
                <a:effectLst/>
                <a:latin typeface="Source Sans Pro"/>
              </a:rPr>
              <a:t> 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закрепленная Конституцией в интересах общества необходимость, предписывающая каждому индивиду определенный вид и меру своего поведения.</a:t>
            </a: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Конституционные принципы:</a:t>
            </a:r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равенство обязанностей;</a:t>
            </a: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уважение прав и свобод других лиц. Осуществление прав и свобод человека не должно нарушать права и свободы других лиц.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1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82168" cy="6480720"/>
          </a:xfrm>
        </p:spPr>
        <p:txBody>
          <a:bodyPr>
            <a:normAutofit fontScale="70000" lnSpcReduction="20000"/>
          </a:bodyPr>
          <a:lstStyle/>
          <a:p>
            <a:r>
              <a:rPr lang="ru-RU" sz="4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Конституционные </a:t>
            </a:r>
            <a:r>
              <a:rPr lang="ru-RU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обязанности:</a:t>
            </a:r>
            <a:endParaRPr lang="ru-RU" sz="4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Конституции РФ и законов (ст. 15);</a:t>
            </a:r>
          </a:p>
          <a:p>
            <a:pPr>
              <a:buFont typeface="Arial"/>
              <a:buChar char="•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прав и свобод других лиц (ст. 17;)</a:t>
            </a:r>
          </a:p>
          <a:p>
            <a:pPr>
              <a:buFont typeface="Arial"/>
              <a:buChar char="•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родителей заботиться о детях и обязанность совершеннолетних трудоспособных детей заботиться о своих нетрудоспособных родителях (ст. 38);</a:t>
            </a:r>
          </a:p>
          <a:p>
            <a:pPr>
              <a:buFont typeface="Arial"/>
              <a:buChar char="•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каждого гражданина получить основное общее образование и обязанность родителей или лиц, их заменяющих, обеспечить получение детьми образования данного уровня (ст. 43);</a:t>
            </a:r>
          </a:p>
          <a:p>
            <a:pPr>
              <a:buFont typeface="Arial"/>
              <a:buChar char="•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заботиться о сохранении исторического и культурного наследия, беречь памятники истории и культуры (ст. 44);</a:t>
            </a:r>
          </a:p>
          <a:p>
            <a:pPr>
              <a:buFont typeface="Arial"/>
              <a:buChar char="•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платить законно установленные налоги и сборы (ст. 57);</a:t>
            </a:r>
          </a:p>
          <a:p>
            <a:pPr>
              <a:buFont typeface="Arial"/>
              <a:buChar char="•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сохранять природу и окружающую среду, бережно относиться к природным богатствам (ст. 58);</a:t>
            </a:r>
          </a:p>
          <a:p>
            <a:pPr>
              <a:buFont typeface="Arial"/>
              <a:buChar char="•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защищать Отечество (ст. 59 Конституции РФ). Данная обязанность возлагается лишь 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граждан РФ.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5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Open Sans"/>
              </a:rPr>
              <a:t>Федеративное устройство Российской Федерации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9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Open Sans"/>
              </a:rPr>
              <a:t>Субъекты </a:t>
            </a:r>
            <a:r>
              <a:rPr lang="ru-RU" b="1" dirty="0">
                <a:solidFill>
                  <a:srgbClr val="FF0000"/>
                </a:solidFill>
                <a:effectLst/>
                <a:latin typeface="Open Sans"/>
              </a:rPr>
              <a:t>Российской Федерации.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Open Sans"/>
              </a:rPr>
              <a:t/>
            </a:r>
            <a:br>
              <a:rPr lang="ru-RU" b="1" i="0" dirty="0" smtClean="0">
                <a:solidFill>
                  <a:srgbClr val="FF0000"/>
                </a:solidFill>
                <a:effectLst/>
                <a:latin typeface="Open San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4800600"/>
          </a:xfrm>
        </p:spPr>
        <p:txBody>
          <a:bodyPr>
            <a:normAutofit fontScale="85000" lnSpcReduction="10000"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 имеют собственную исполнительную и законодательную власть, собственную конституцию или устав, собственный региональный парламент, а также по два представителя в Совете Федерации.</a:t>
            </a: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Конституции,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все субъекты федерации равноправны, за исключением того, что автономные республики, в отличие от остальных субъектов, могут устанавливать свой (второй) государственный язык (или языки). Выход субъектов из состава РФ не предусмотрен.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7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0" dirty="0" smtClean="0">
                <a:solidFill>
                  <a:srgbClr val="FF0000"/>
                </a:solidFill>
                <a:effectLst/>
                <a:latin typeface="Open Sans"/>
              </a:rPr>
              <a:t>Принципы федеративного устройства.</a:t>
            </a:r>
            <a:br>
              <a:rPr lang="ru-RU" sz="4000" b="1" i="0" dirty="0" smtClean="0">
                <a:solidFill>
                  <a:srgbClr val="FF0000"/>
                </a:solidFill>
                <a:effectLst/>
                <a:latin typeface="Open San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Россия — 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суверенное, целостное, федеративное государство, состоящее из равноправных субъектов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Конституция РФ (ст. 5, ч. 3) закрепляет следующие 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федеративного устройства нашего государства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i="0" dirty="0" smtClean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целостность.</a:t>
            </a:r>
            <a:endParaRPr lang="ru-RU" b="0" i="0" dirty="0" smtClean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РФ — целостное, единое, хотя и федеративное государство, включающее другие государственные образования. Они не имеют права выхода из состава Федерации в одностороннем порядке.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3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0" dirty="0" smtClean="0">
                <a:solidFill>
                  <a:srgbClr val="FF0000"/>
                </a:solidFill>
                <a:effectLst/>
                <a:latin typeface="Source Sans Pro"/>
              </a:rPr>
              <a:t>Единство системы государственной власти</a:t>
            </a:r>
            <a:r>
              <a:rPr lang="ru-RU" sz="3600" b="1" i="0" dirty="0" smtClean="0">
                <a:solidFill>
                  <a:srgbClr val="800080"/>
                </a:solidFill>
                <a:effectLst/>
                <a:latin typeface="Source Sans Pro"/>
              </a:rPr>
              <a:t>.</a:t>
            </a:r>
            <a:r>
              <a:rPr lang="ru-RU" sz="3600" b="0" i="0" dirty="0" smtClean="0">
                <a:solidFill>
                  <a:srgbClr val="555555"/>
                </a:solidFill>
                <a:effectLst/>
                <a:latin typeface="Source Sans Pro"/>
              </a:rPr>
              <a:t/>
            </a:r>
            <a:br>
              <a:rPr lang="ru-RU" sz="3600" b="0" i="0" dirty="0" smtClean="0">
                <a:solidFill>
                  <a:srgbClr val="555555"/>
                </a:solidFill>
                <a:effectLst/>
                <a:latin typeface="Source Sans Pr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25144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Оно проявляется в наличии 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общефедеральных органов государственной власти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чьи полномочия распространяются на всю территорию страны, в верховенстве федеральной Конституции и законодательства.</a:t>
            </a: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вне пределов компетенции РФ обладают всей полнотой власти, но они 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признавать конституционное разграничение компетенции между ними и Федерацией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верховенство федеральной Конституции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9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FF0000"/>
                </a:solidFill>
              </a:rPr>
              <a:t>Задания!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 lnSpcReduction="10000"/>
          </a:bodyPr>
          <a:lstStyle/>
          <a:p>
            <a:pPr lvl="0" algn="just" fontAlgn="base">
              <a:buClr>
                <a:srgbClr val="3891A7"/>
              </a:buClr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задание ЕГЭ по обществознанию – первое из серии тех, которые относятся к теме «Право». В нем проверяется, как выпускники знают Конституцию – все варианты 16 задания связаны именно с положениями основного закона нашей страны. Приводится список из 5-6 вариантов ответов, из которого нужно выбрать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 или 4 верных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положения, соответствующих условию.</a:t>
            </a:r>
          </a:p>
          <a:p>
            <a:pPr marL="82296" indent="0">
              <a:buNone/>
            </a:pP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7378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16.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463" y="764704"/>
            <a:ext cx="8363272" cy="39604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1.Что </a:t>
            </a:r>
            <a:r>
              <a:rPr lang="ru-RU" sz="3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перечисленного относится к конституционным обязанностям граждан РФ? Запишите цифры, под которыми указаны конституционные обязанности</a:t>
            </a:r>
            <a:r>
              <a:rPr lang="ru-RU" sz="3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указание своей национальности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сохранение исторического и культурного наследия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участие в выборах органов власти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уплата налогов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свободное распоряжение своими способностями к труду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пользование родным языком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4373" y="4293096"/>
            <a:ext cx="8887452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указание своей национальности — нет, неверно, это права граждан, они могут это делать, а могут и не делать.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сохранение исторического и культурного наследия — да, верно.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участие в выборах органов власти — нет, неверно, это права граждан, они могут это делать, а могут и не делать.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уплата налогов — да, верно.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свободное распоряжение своими способностями к труду — нет, неверно, это права граждан, они могут это делать, а могут и не делать.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пользование родным языком — нет, неверно, это права граждан, они могут это делать, а могут и не делать.</a:t>
            </a:r>
          </a:p>
        </p:txBody>
      </p:sp>
    </p:spTree>
    <p:extLst>
      <p:ext uri="{BB962C8B-B14F-4D97-AF65-F5344CB8AC3E}">
        <p14:creationId xmlns:p14="http://schemas.microsoft.com/office/powerpoint/2010/main" val="31038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24.</a:t>
            </a:r>
          </a:p>
        </p:txBody>
      </p:sp>
    </p:spTree>
    <p:extLst>
      <p:ext uri="{BB962C8B-B14F-4D97-AF65-F5344CB8AC3E}">
        <p14:creationId xmlns:p14="http://schemas.microsoft.com/office/powerpoint/2010/main" val="39772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106104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Право.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конституционного строя.</a:t>
            </a:r>
            <a:r>
              <a:rPr lang="ru-RU" sz="3200" b="1" dirty="0">
                <a:solidFill>
                  <a:srgbClr val="FF0000"/>
                </a:solidFill>
                <a:latin typeface="Open Sans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Open Sans"/>
              </a:rPr>
            </a:b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772816"/>
            <a:ext cx="4896544" cy="48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6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Выберите в приведённом ниже списке конституционные обязанности гражданина Российской Федерации и запишите цифры, под которыми они указаны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уплата налогов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сохранение природы и окружающей среды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получение высшего образования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заключение брака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исповедование определённой религии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забота о нетрудоспособных нуждающихся родителях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231" y="4653136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уплата налогов — да, верно.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сохранение природы и окружающей среды — да, верно.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получение высшего образования — нет, неверно, это права граждан.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заключение брака — нет, неверно, это права граждан.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исповедование определённой религии — нет, неверно, это права граждан.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забота о нетрудоспособных нуждающихся родителях — да, верно.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</a:t>
            </a: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7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5"/>
            <a:ext cx="8640960" cy="39604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3.Что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перечисленного относится к проявлениям конституционного принципа социального государства? Запишите цифры, под которыми они указаны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запрет установления общеобязательной идеологии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равенство прав и свобод человека и гражданина независимо от пола, расы, национальности, языка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установление государственных пенсий и пособий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охрана труда и здоровья людей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гарантии единства экономического пространства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установление гарантированного минимального размера оплаты труда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653136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обеспечивает своим гражданам достойный уровень жизни, 7 ст. 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Конституции: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запрет установления общеобязательной идеологии — нет, неверно.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равенство прав и свобод человека и гражданина независимо от пола, расы, национальности, языка — нет, неверно. Это говорит о правовом характере государства.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установление государственных пенсий и пособий — да, верно.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охрана труда и здоровья людей — да, верно.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гарантии единства экономического пространства — нет, неверно.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установление гарантированного минимального размера оплаты труда — да, верно.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Ответ:346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2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491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819" y="548680"/>
            <a:ext cx="8640960" cy="424847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9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4.Российская </a:t>
            </a:r>
            <a:r>
              <a:rPr lang="ru-RU" sz="2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— светское государство. Какие из перечисленных положений раскрывают смысл этого конституционного принципа? Запишите цифры, под которыми они указаны</a:t>
            </a:r>
            <a:r>
              <a:rPr lang="ru-RU" sz="29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Никакая религия не может устанавливаться в качестве государственной или обязательной.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Никакая идеология не может устанавливаться в качестве государственной или обязательной.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Религиозные объединения отделены от государства и равны перед законом.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В Российской Федерации признаются политическое многообразие, многопартийность.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Российская Федерация обеспечивает целостность и неприкосновенность своей территории.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Во взаимоотношениях с федеральными органами государственной власти все субъекты Российской Федерации между собой равноправны.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283" y="4293096"/>
            <a:ext cx="892669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</a:t>
            </a: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Никакая религия не может устанавливаться в качестве государственной или обязательной — да, верно.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Никакая идеология не может устанавливаться в качестве государственной или обязательной — нет, неверно, это идеологический плюрализм.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Религиозные объединения отделены от государства и равны перед законом — да, верно.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В Российской Федерации признаются политическое многообразие, многопартийность — нет, неверно, демократизм.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Российская Федерация обеспечивает целостность и неприкосновенность своей территории — нет, неверно, суверенитет.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Во взаимоотношениях с федеральными органами государственной власти все субъекты Российской Федерации между собой равноправны — нет, неверно, федерализм.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6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8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7"/>
            <a:ext cx="8712968" cy="388843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5.Что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перечисленного относится по Конституции РФ к полномочиям Президента РФ? Запишите цифры, под которыми они указаны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утверждает военную доктрину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объявляет амнистию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принимает решение об отставке Правительства РФ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осуществляет помилование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утверждает изменение границ между субъектами РФ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назначает на должность Председателя Центрального банка РФ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09120"/>
            <a:ext cx="87849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утверждает военную доктрину — </a:t>
            </a:r>
            <a:r>
              <a:rPr lang="ru-RU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верно, Конституция РФ, ст. 83, з).</a:t>
            </a: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объявляет амнистию — </a:t>
            </a:r>
            <a:r>
              <a:rPr lang="ru-RU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неверно, ее объявляется Государственная Дума РФ, согласно 103 ст. Конституции РФ.</a:t>
            </a: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принимает решение об отставке Правительства РФ — </a:t>
            </a:r>
            <a:r>
              <a:rPr lang="ru-RU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верно, Конституция РФ, ст. 83, в).</a:t>
            </a: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осуществляет помилование — — </a:t>
            </a:r>
            <a:r>
              <a:rPr lang="ru-RU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верно, Конституция РФ, ст. 89, в).</a:t>
            </a: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утверждает изменение границ между субъектами РФ — </a:t>
            </a:r>
            <a:r>
              <a:rPr lang="ru-RU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неверно, их утверждает Совет Федерации РФ, согласно 102 ст. Конституции РФ.</a:t>
            </a: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назначает на должность Председателя Центрального банка РФ — </a:t>
            </a:r>
            <a:r>
              <a:rPr lang="ru-RU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неверно, его назначает Государственная Дума РФ, согласно 103 ст. Конституции РФ.</a:t>
            </a:r>
            <a:endParaRPr lang="ru-RU" sz="15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Ответ:134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5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490066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623" y="600270"/>
            <a:ext cx="8784976" cy="367240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 перечисленного по Конституции РФ относится к обязанностям человека и гражданина? Запишите цифры, под которыми они указаны.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православное вероисповедание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уплата налогов и сборов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участие в выборах органов государственной власти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получение высшего образования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сохранение природы и окружающей среды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соблюдение Конституции и законов страны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552" y="4272677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православное вероисповедание —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неверно. Это права и свободы граждан.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уплата налогов и сборов —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верно. 57 ст. Конституции РФ.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участие в выборах органов государственной власти —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неверно. Это политические права граждан.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получение высшего образования —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неверно. Это права граждан.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сохранение природы и окружающей среды —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верно. 58 ст. Конституции.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соблюдение Конституции и законов страны —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верно. ст. 15 п. 2 Конституции РФ.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Ответ:256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9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5616624"/>
          </a:xfrm>
        </p:spPr>
        <p:txBody>
          <a:bodyPr>
            <a:normAutofit/>
          </a:bodyPr>
          <a:lstStyle/>
          <a:p>
            <a:pPr algn="just"/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Основной закон Российской Федерации, обладающий высшей юридической силой, определяющий основы государственного строя, организацию государственной власти, отношения гражданина и государства.</a:t>
            </a:r>
          </a:p>
          <a:p>
            <a:pPr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в РФ Конституция была принята 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декабря 1993 года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референдуме — всенародном голосовании.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9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5"/>
            <a:ext cx="8568952" cy="360039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Какие органы осуществляют государственную власть на территории Российской Федерации? Запишите цифры, под которыми они указаны. Цифры укажите в порядке возрастания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Правительство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Федеральное Собрание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суды Российской Федерации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органы местного самоуправления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исполнительные органы Содружества Независимых Государств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330" y="4653136"/>
            <a:ext cx="87714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Правительство — да, верно.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Федеральное Собрание — да, верно.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суды Российской Федерации — да, верно.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органы местного самоуправления — нет, неверно.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исполнительные органы Содружества Независимых Государств — нет, неверно.</a:t>
            </a:r>
          </a:p>
          <a:p>
            <a:pPr algn="just"/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4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Ответ:123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8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7"/>
            <a:ext cx="8229600" cy="381642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0000"/>
                </a:solidFill>
                <a:latin typeface="Verdana"/>
              </a:rPr>
              <a:t>8.Что </a:t>
            </a:r>
            <a:r>
              <a:rPr lang="ru-RU" b="1" i="1" dirty="0">
                <a:solidFill>
                  <a:srgbClr val="000000"/>
                </a:solidFill>
                <a:latin typeface="Verdana"/>
              </a:rPr>
              <a:t>из перечисленного относится к политическим правам (свободам) гражданина РФ? Запишите цифры, под которыми они указаны</a:t>
            </a:r>
            <a:r>
              <a:rPr lang="ru-RU" b="1" i="1" dirty="0" smtClean="0">
                <a:solidFill>
                  <a:srgbClr val="000000"/>
                </a:solidFill>
                <a:latin typeface="Verdana"/>
              </a:rPr>
              <a:t>.</a:t>
            </a:r>
            <a:endParaRPr lang="ru-RU" b="1" i="1" dirty="0">
              <a:solidFill>
                <a:srgbClr val="000000"/>
              </a:solidFill>
              <a:latin typeface="Verdana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защищать Отечество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избирать и быть избранным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исповедовать индивидуально или совместно с другими любую религию или не исповедовать никакой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проводить шествия и пикетирования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свободно использовать свои способности и имущество для предпринимательской деятельности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направлять индивидуальные и коллективные обращения в государственные органы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29309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защищать Отечество — нет, неверно.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избирать и быть избранным — да, верно.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исповедовать индивидуально или совместно с другими любую религию или не исповедовать никакой — нет, неверно.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проводить шествия и пикетирования — да, верно.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свободно использовать свои способности и имущество для предпринимательской деятельности — нет, неверно.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направлять индивидуальные и коллективные обращения в государственные органы — да, верно.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Ответ:246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9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7"/>
            <a:ext cx="8568952" cy="352839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9.Что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перечисленного относится к конституционным обязанностям граждан РФ? Запишите цифры, под которыми указаны конституционные обязанности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указание своей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национальности 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сохранение исторического и культурного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наследия 3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участие в выборах органов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уплата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 5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свободное распоряжение своими способностями к труду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пользование родным языком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07100"/>
            <a:ext cx="871296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указание своей национальности — нет, неверно, это права граждан, они могут это делать, а могут и не делать.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сохранение исторического и культурного наследия — да, верно.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участие в выборах органов власти — нет, неверно, это права граждан, они могут это делать, а могут и не делать.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уплата налогов — да, верно.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свободное распоряжение своими способностями к труду — нет, неверно, это права граждан, они могут это делать, а могут и не делать.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пользование родным языком — нет, неверно, это права граждан, они могут это делать, а могут и не делать.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992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Ответ:24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7"/>
            <a:ext cx="8640960" cy="367240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10.Что 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перечисленного ниже относится к социально-экономическим правам человека и гражданина, закрепленным в Конституции РФ? Запишите цифры, под которыми они указаны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право на охрану здоровья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право избирать и быть избранным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право на социальное обеспечение по возрасту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гарантии судебной защиты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право выбирать язык общения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21088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культурные права — конституционные права человека в социально-экономической и духовной сферах, призванные гарантировать свободу развития личности и достойный уровень жизни. Их можно объединить общим названием «социальные права». В более узком или специальном значении выделяются три относительно обособленные группы прав — экономические, социальные и культурные права.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0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Ответ:13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4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5"/>
            <a:ext cx="8661648" cy="381642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Согласно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Конституции, в РФ устанавливается верховенство закона в общественной жизни. Носителем суверенитета и единственным источником власти в РФ является ее многонациональный народ. Какие принципы конституционного строя отражаются в этих положениях? Запишите цифры, под которыми они указаны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республиканское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разделение властей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правовая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государственность 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идеологическое многообразие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Демократизм 6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федерализм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653136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Верховенство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устанавливает принцип правовой государственности. Народ — единственный источник власти устанавливает принцип демократизма.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республиканское правление — нет, неверно.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разделение властей — нет, неверно.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правовая государственность — да, верно.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идеологическое многообразие — нет, неверно.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демократизм — да, верно.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федерализм — нет, неверно.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9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Ответ:35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1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0" dirty="0" smtClean="0">
                <a:solidFill>
                  <a:srgbClr val="FF0000"/>
                </a:solidFill>
                <a:effectLst/>
                <a:latin typeface="Open Sans"/>
              </a:rPr>
              <a:t>Отличие Конституции от других правовых актов</a:t>
            </a:r>
            <a:r>
              <a:rPr lang="ru-RU" sz="4000" b="1" i="0" dirty="0" smtClean="0">
                <a:solidFill>
                  <a:srgbClr val="555555"/>
                </a:solidFill>
                <a:effectLst/>
                <a:latin typeface="Open Sans"/>
              </a:rPr>
              <a:t/>
            </a:r>
            <a:br>
              <a:rPr lang="ru-RU" sz="4000" b="1" i="0" dirty="0" smtClean="0">
                <a:solidFill>
                  <a:srgbClr val="555555"/>
                </a:solidFill>
                <a:effectLst/>
                <a:latin typeface="Open San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997152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Arial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основополагающий характер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учреждает государство. Она регулирует широкую наиболее важную сферу отношений в обществе, затрагивающих интересы всех членов общества.</a:t>
            </a:r>
          </a:p>
          <a:p>
            <a:pPr algn="just">
              <a:buFont typeface="Arial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верховенством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распространяется на всю территорию государства. Граждане, государственные органы, общественные организации обязаны её соблюдать, подчиняться её требованиям.</a:t>
            </a:r>
          </a:p>
          <a:p>
            <a:pPr algn="just">
              <a:buFont typeface="Arial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юридической силой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то есть все нормативно-правовые акты должны её соответствовать. Конституционные нормы первичны по отношению к другим правовым нормам.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589640" cy="49685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12.Какие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отражают основы конституционного строя РФ? Запишите цифры в порядке возрастания, под которыми эти положения указаны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Государство является демократическим федеративным правовым с республиканской формой правления.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Хозяйственная жизнь определяется и направляется государственным народнохозяйственным планом.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Вся власть принадлежит трудящимся города и деревни.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Высшим непосредственным выражением власти народа являются референдум и свободные выборы.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Земля, ее недра, воды, леса, шахты, рудники являются государственной собственностью.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Человек, его права и свободы являются высшей ценностью.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5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Конституционного строя РФ провозглашены в 1 главе Конституции РФ (ст.1 − 16):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Государство является демократическим федеративным правовым с республиканской формой правления —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верно, 1 ст.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Хозяйственная жизнь определяется и направляется государственным народнохозяйственным планом —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неверно.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Вся власть принадлежит трудящимся города и деревни —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неверно.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Высшим непосредственным выражением власти народа являются референдум и свободные выборы —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верно, 3 ст.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Земля, ее недра, воды, леса, шахты, рудники являются государственной собственностью —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неверно.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Человек, его права и свободы являются высшей ценностью —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верно, 2 ст.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4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Ответ:146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9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5"/>
            <a:ext cx="8805664" cy="34563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Каковы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признаки Конституции Российской Федерации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Конституцию не могут вноситься никакие поправки.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Существование особого порядка охраны конституционных норм.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Нормы Конституции носят рекомендательный характер.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Конституция обладает высшей юридической силой.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Положения Конституции выступают в качестве базы для текущего законодательства.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14908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Конституцию не могут вноситься никакие поправки — нет, неверно, могут.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Существование особого порядка охраны конституционных норм — да, верно.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Нормы Конституции носят рекомендательный характер — нет, неверно, обязательный.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Конституция обладает высшей юридической силой — да, верно.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Положения Конституции выступают в качестве базы для текущего законодательства — да, верно.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Ответ:245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0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3"/>
            <a:ext cx="8507288" cy="331236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Что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перечисленного относится к личным (гражданским) правам гражданина РФ? Запишите цифры, под которыми они указаны.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право на социальное обеспечение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право на жизнь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право на жилище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право на защиту чести и доброго имени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право на свободу и личную неприкосновенность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14908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право на социальное обеспечение —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неверно, это социально-экономическое право.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право на жизнь —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верно.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право на жилище —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неверно, это социально-экономическое право. Не путать с правом на неприкосновенность жилища, которое является личным (гражданским).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право на защиту чести и доброго имени —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верно.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право на свободу и личную неприкосновенность —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верно.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Ответ:245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5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1"/>
            <a:ext cx="8733656" cy="352839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Что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перечисленного ниже закреплено в Конституции РФ? Запишите цифры, под которыми указаны соответствующие положения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персональный состав Государственного Совета РФ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структура Администрации Президента РФ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форма государства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перечень преступлений и наказаний за них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основы конституционного строя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9715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персональный состав Государственного Совета РФ — нет, неверно.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структура Администрации Президента РФ — нет, неверно.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форма государства — да, верно.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перечень преступлений и наказаний за них — нет, неверно.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основы конституционного строя — да, верно.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3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Ответ:35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9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326895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Согласно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РФ наша страна является федеративным государством. Найдите в приведённом ниже списке черты, характеризующие федеративное государство, и запишите цифры, под которыми они указаны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создание условий, обеспечивающих достойную жизнь граждан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 институтов, обеспечивающих демократическое развитие государства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обеспечение государственной поддержки семьи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включение в состав равноправных субъектов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двухпалатная структура законодательного органа власти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4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Open Sans"/>
              </a:rPr>
              <a:t>Признаки Конституции</a:t>
            </a:r>
            <a:br>
              <a:rPr lang="ru-RU" b="1" i="0" dirty="0" smtClean="0">
                <a:solidFill>
                  <a:srgbClr val="FF0000"/>
                </a:solidFill>
                <a:effectLst/>
                <a:latin typeface="Open San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07288" cy="4997152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Arial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действие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нормы Конституции действуют без учреждения какими-либо органами, должностными лицами, при решении вопросов можно прямо ссылаться на её статьи.</a:t>
            </a:r>
          </a:p>
          <a:p>
            <a:pPr algn="just">
              <a:buFont typeface="Arial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порядок принятия и изменения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то есть затруднённый порядок принятия и изменения по сравнению стальными законами.</a:t>
            </a:r>
          </a:p>
          <a:p>
            <a:pPr algn="just">
              <a:buFont typeface="Arial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рассчитана на длительный срок</a:t>
            </a:r>
          </a:p>
          <a:p>
            <a:pPr algn="just">
              <a:buFont typeface="Arial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особой защитой со стороны государства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охраняется всем государством. Особая роль принадлежит Президенту и Конституционному Суду.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2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5904656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r>
              <a:rPr lang="ru-RU" sz="4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добровольное объединение нескольких ранее самостоятельных государственных образований в одно союзное государство. </a:t>
            </a:r>
            <a:endParaRPr lang="ru-RU" sz="49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9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Верховная 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законодательная, исполнительная и судебная власть принадлежит федеральным органам государственной власти. Конституция разграничивает полномочия субъектов и самой федерации. Территория федерации состоит из: субъектов, которые по-разному называются; субъекты состоят из административно-территориальных единиц. Субъекты федерации могут принимать свои конституции, законы, постановления и другие нормативно-правовые акты. Они имеют свои высшие органы представительной, исполнительной и судебной власти, которые действуют только на территории субъекта данной федерации. </a:t>
            </a:r>
          </a:p>
          <a:p>
            <a:pPr algn="just"/>
            <a:endParaRPr lang="ru-RU" sz="49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является договорно-конституционной, ибо она основана на трёх федеральных договорах (договор федерации с республиками, договор с областями и краями и договор с автономными областями и округами) и Конституции РФ. Федеративное устройство Российского государства — это его национально-территориальная организация, структура. Федеративное устройство характеризует состав, правовое положение составных частей — субъектов федерации, их взаимоотношения с государством в целом.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4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Ответ:45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9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3"/>
            <a:ext cx="8507288" cy="302433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17.Какие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перечисленных ниже позиций. относятся к основам конституционного строя РФ? Запишите цифры, под которыми они указаны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разделение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властей 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социальное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3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доминирование частной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идеологическое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5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светское государство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79512" y="3573016"/>
            <a:ext cx="8784976" cy="26037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Конституционный строй — устройство общества и государства, закрепленное нормами конституционного права. Конституционный строй характеризуется особыми принципами (базовыми началами), лежащими в основе взаимоотношений человека, государства и общества.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 России как государства содержится в ст. 1,7, 14 Конституции. Российская Федерация определена как демократическое федеративное правовое государство с республиканской формой правления; как социальное государство, политика которого направлена на создание условий, обеспечивающих достойную жизнь и свободное развитие человека; как светское государство, в котором никакая религия не может устанавливаться в качестве государственной или обязательной.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Ответ:1245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7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1"/>
            <a:ext cx="8661648" cy="2808311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Какие </a:t>
            </a:r>
            <a:r>
              <a:rPr lang="ru-RU" sz="3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приведённых ниже положений относятся к основам конституционного строя РФ? Запишите цифры, под которыми они указаны</a:t>
            </a:r>
            <a:r>
              <a:rPr lang="ru-RU" sz="3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республиканская форма правления</a:t>
            </a:r>
          </a:p>
          <a:p>
            <a:pPr marL="0" indent="0" algn="just">
              <a:buNone/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многообразие форм собственности</a:t>
            </a:r>
          </a:p>
          <a:p>
            <a:pPr marL="0" indent="0" algn="just">
              <a:buNone/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плановая экономическая система</a:t>
            </a:r>
          </a:p>
          <a:p>
            <a:pPr marL="0" indent="0" algn="just">
              <a:buNone/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доминирование судебной власти над законодательной и исполнительной</a:t>
            </a:r>
          </a:p>
          <a:p>
            <a:pPr marL="0" indent="0" algn="just">
              <a:buNone/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установление государственной религии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3861048"/>
            <a:ext cx="8229600" cy="2620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Конституционный строй — устройство общества и государства, закрепленное нормами конституционного права. Конституционный строй характеризуется особыми принципами (базовыми началами), лежащими в основе взаимоотношений человека, государства и общества.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 России как государства содержится в ст. 1,7, 14 Конституции. Российская Федерация определена как демократическое федеративное правовое государство с республиканской формой правления; как социальное государство, политика которого направлена на создание условий, обеспечивающих достойную жизнь и свободное развитие человека; как светское государство, в котором никакая религия не может устанавливаться в качестве государственной или обязательной.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69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Ответ:12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5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7"/>
            <a:ext cx="8712968" cy="33123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Что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перечисленного ниже относится в Российской Федерации к исполнительным органам государственной власти? Запишите цифры, под которыми они указаны. Цифры укажите в порядке возрастания.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Правительство Российской Федерации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Государственная дума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Министерство образования Российской Федерации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Орловский областной Совет народных депутатов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Правительство Самарской области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Прокуратура РФ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293096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Правительство − да, верно.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Государственная Дума — нет, неверно, законодательная.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Министерство образования РФ — да, верно.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Орловский областной Совет народных депутатов — нет, неверно, законодательная.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Правительство Самарской области — да, верно.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Прокуратура РФ — нет, неверно, не относится ни к одной из ветвей власти.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Ответ:135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1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190" y="116632"/>
            <a:ext cx="8229600" cy="490066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</a:rPr>
              <a:t>Задание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640960" cy="31683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20.Что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перечисленного ниже относится в Российской Федерации к представительным органам государственной власти? Запишите цифры, под которыми они указаны. Цифры укажите в порядке возрастания.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Правительство Российской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Государственная дума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Совет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Самарская Губернская Дума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Законодательное собрание Пензенской области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Прокуратура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3846" y="3789040"/>
            <a:ext cx="84969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числу представительных государственных органов относятся законодательные учреждения федерального и регионального уровня. Они формируются путем избрания их населением страны, действуют от его имени и ответственны перед ним.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Правительство Российской Федерации — 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неверно, это федеральная исполнительная власть.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Государственная дума — 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верно, представительный орган федерального уровня.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Совет Федерации — 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верно, представительный орган федерального уровня.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Самарская Губернская Дума — 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верно, представительный орган регионального уровня.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Законодательное собрание Пензенской области — 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верно, представительный орган регионального уровня.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Прокуратура — 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неверно.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Ответ:2345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7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ru-RU" sz="2700" b="1" i="0" dirty="0" smtClean="0">
                <a:solidFill>
                  <a:srgbClr val="FF0000"/>
                </a:solidFill>
                <a:effectLst/>
                <a:latin typeface="Open Sans"/>
              </a:rPr>
              <a:t>Структура Конституции </a:t>
            </a:r>
            <a:r>
              <a:rPr lang="ru-RU" sz="2700" b="1" dirty="0">
                <a:solidFill>
                  <a:srgbClr val="FF0000"/>
                </a:solidFill>
                <a:effectLst/>
                <a:latin typeface="Open Sans"/>
              </a:rPr>
              <a:t>Российской Федерации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Open Sans"/>
              </a:rPr>
              <a:t/>
            </a:r>
            <a:br>
              <a:rPr lang="ru-RU" b="1" i="0" dirty="0" smtClean="0">
                <a:solidFill>
                  <a:srgbClr val="FF0000"/>
                </a:solidFill>
                <a:effectLst/>
                <a:latin typeface="Open San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784976" cy="56886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Преамбула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вступительная часть, в которой отмечена, что Конституция принята народом.</a:t>
            </a:r>
          </a:p>
          <a:p>
            <a:pPr algn="just"/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 I</a:t>
            </a:r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Главы (статьи):</a:t>
            </a:r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конституционного стоя( 1-16)</a:t>
            </a:r>
          </a:p>
          <a:p>
            <a:pPr algn="just">
              <a:buFont typeface="Arial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свободы человека и гражданина (17-64)</a:t>
            </a:r>
          </a:p>
          <a:p>
            <a:pPr algn="just">
              <a:buFont typeface="Arial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Федеративное устройство ( 65-79)</a:t>
            </a:r>
          </a:p>
          <a:p>
            <a:pPr algn="just">
              <a:buFont typeface="Arial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РФ (80-93)</a:t>
            </a:r>
          </a:p>
          <a:p>
            <a:pPr algn="just">
              <a:buFont typeface="Arial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Собрание (94- 109)</a:t>
            </a:r>
          </a:p>
          <a:p>
            <a:pPr algn="just">
              <a:buFont typeface="Arial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РФ (110-117)</a:t>
            </a:r>
          </a:p>
          <a:p>
            <a:pPr algn="just">
              <a:buFont typeface="Arial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власть ( 118-129)</a:t>
            </a:r>
          </a:p>
          <a:p>
            <a:pPr algn="just">
              <a:buFont typeface="Arial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самоуправление (130-133)</a:t>
            </a:r>
          </a:p>
          <a:p>
            <a:pPr algn="just">
              <a:buFont typeface="Arial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Конституционные поправки и пересмотр Конституции (134-137)</a:t>
            </a:r>
          </a:p>
          <a:p>
            <a:pPr algn="just"/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 II</a:t>
            </a:r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Заключительные и переходные положения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7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3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Open Sans"/>
              </a:rPr>
              <a:t>Основы конституционного стоя </a:t>
            </a:r>
            <a:r>
              <a:rPr lang="ru-RU" b="1" dirty="0">
                <a:solidFill>
                  <a:srgbClr val="FF0000"/>
                </a:solidFill>
                <a:effectLst/>
                <a:latin typeface="Open Sans"/>
              </a:rPr>
              <a:t>Российской Федерации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Open Sans"/>
              </a:rPr>
              <a:t/>
            </a:r>
            <a:br>
              <a:rPr lang="ru-RU" b="1" i="0" dirty="0" smtClean="0">
                <a:solidFill>
                  <a:srgbClr val="FF0000"/>
                </a:solidFill>
                <a:effectLst/>
                <a:latin typeface="Open San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Конституционный строй  РФ</a:t>
            </a:r>
            <a:r>
              <a:rPr lang="ru-RU" sz="3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 система общественных отношений (экономических, социальных, политических, духовных), установленных и охраняемых Конституцией РФ и другими конституционно-правовыми актами РФ.</a:t>
            </a:r>
          </a:p>
          <a:p>
            <a:pPr algn="just"/>
            <a:r>
              <a:rPr lang="ru-RU" sz="3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основных принципов конституционного строя РФ</a:t>
            </a:r>
            <a:endParaRPr lang="ru-RU" sz="3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3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Регулируют все стороны жизни общества и государства</a:t>
            </a:r>
          </a:p>
          <a:p>
            <a:pPr algn="just">
              <a:buFont typeface="Arial"/>
              <a:buChar char="•"/>
            </a:pPr>
            <a:r>
              <a:rPr lang="ru-RU" sz="3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правовое положение личности</a:t>
            </a:r>
          </a:p>
          <a:p>
            <a:pPr algn="just">
              <a:buFont typeface="Arial"/>
              <a:buChar char="•"/>
            </a:pPr>
            <a:r>
              <a:rPr lang="ru-RU" sz="3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исходной правовой базой для последующего содержания Конституции и всей системы российского права</a:t>
            </a:r>
          </a:p>
          <a:p>
            <a:pPr algn="just">
              <a:buFont typeface="Arial"/>
              <a:buChar char="•"/>
            </a:pPr>
            <a:r>
              <a:rPr lang="ru-RU" sz="3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неизменными, то есть их нельзя пересмотреть, изменить в рамках данной Конституции.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7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634082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  <a:t>Принципы конституционного строя РФ</a:t>
            </a:r>
            <a:b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</a:br>
            <a: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  <a:t/>
            </a:r>
            <a:b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1.Основы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организации государственной власти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Open Sans"/>
              </a:rPr>
              <a:t/>
            </a:r>
            <a:br>
              <a:rPr lang="ru-RU" b="1" i="0" dirty="0" smtClean="0">
                <a:solidFill>
                  <a:srgbClr val="FF0000"/>
                </a:solidFill>
                <a:effectLst/>
                <a:latin typeface="Open San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853136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Arial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Суверенитет народа 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народ является единственным источником власти, осуществляя её непосредственно (путём выборов и референдумов) и через органы государственной власти и местного самоуправления (через своих представителей).(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Arial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Федерализм 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разграничение властных полномочий между РФ, её субъектами и органами местного самоуправления.(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1,5, 11, 12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Arial"/>
              <a:buChar char="•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форма правления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высшие органы власти избираются или назначаются на определённый срок, существует разграничение полномочий между ними (Статья 1)</a:t>
            </a:r>
          </a:p>
          <a:p>
            <a:pPr algn="just">
              <a:buFont typeface="Arial"/>
              <a:buChar char="•"/>
            </a:pPr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7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252</TotalTime>
  <Words>3367</Words>
  <Application>Microsoft Office PowerPoint</Application>
  <PresentationFormat>Экран (4:3)</PresentationFormat>
  <Paragraphs>420</Paragraphs>
  <Slides>70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Солнцестояние</vt:lpstr>
      <vt:lpstr>Право. Конституция Российской Федерации. Основы конституционного строя. (Задание 16) </vt:lpstr>
      <vt:lpstr>Право. Конституция Российской Федерации. Выбор верных утверждений. </vt:lpstr>
      <vt:lpstr>Право. Конституция Российской Федерации. Основы конституционного строя. </vt:lpstr>
      <vt:lpstr>Презентация PowerPoint</vt:lpstr>
      <vt:lpstr>Отличие Конституции от других правовых актов </vt:lpstr>
      <vt:lpstr>Признаки Конституции </vt:lpstr>
      <vt:lpstr>Структура Конституции Российской Федерации </vt:lpstr>
      <vt:lpstr>Основы конституционного стоя Российской Федерации </vt:lpstr>
      <vt:lpstr>Принципы конституционного строя РФ  1.Основы организации государственной власти  </vt:lpstr>
      <vt:lpstr>Принципы конституционного строя РФ</vt:lpstr>
      <vt:lpstr>Основы взаимоотношений государства и человека, гражданина, правового статуса человека и гражданина. </vt:lpstr>
      <vt:lpstr>Основы организации жизни гражданского общества </vt:lpstr>
      <vt:lpstr>Гражданство в Российской Федерации </vt:lpstr>
      <vt:lpstr>Презентация PowerPoint</vt:lpstr>
      <vt:lpstr>Юридические признаки гражданства Российской Федерации: </vt:lpstr>
      <vt:lpstr>Презентация PowerPoint</vt:lpstr>
      <vt:lpstr>Личные права и свободы </vt:lpstr>
      <vt:lpstr>Политические права – это права, обеспечивающие возможность участия граждан в политической и общественной жизни страны. Особенность данных прав в том, что они принадлежат не каждому человеку, а только гражданам РФ.</vt:lpstr>
      <vt:lpstr>Социально-экономические права и свободы – это возможности личности в сфере производства и распределения материальных благ, призванные обеспечить удовлетворение материальных и духовных потребностей человека. </vt:lpstr>
      <vt:lpstr>Культурные права – это права, обеспечивающие духовное развитие и самореализацию личности. </vt:lpstr>
      <vt:lpstr>Конституционная обязанность</vt:lpstr>
      <vt:lpstr>Презентация PowerPoint</vt:lpstr>
      <vt:lpstr>Федеративное устройство Российской Федерации </vt:lpstr>
      <vt:lpstr>Субъекты Российской Федерации. </vt:lpstr>
      <vt:lpstr>Принципы федеративного устройства. </vt:lpstr>
      <vt:lpstr>Единство системы государственной власти. </vt:lpstr>
      <vt:lpstr>Задания! </vt:lpstr>
      <vt:lpstr>Задание 16.</vt:lpstr>
      <vt:lpstr>Презентация PowerPoint</vt:lpstr>
      <vt:lpstr>Задание 16.</vt:lpstr>
      <vt:lpstr>Презентация PowerPoint</vt:lpstr>
      <vt:lpstr>Задание 16.</vt:lpstr>
      <vt:lpstr>Презентация PowerPoint</vt:lpstr>
      <vt:lpstr>Задание 16.</vt:lpstr>
      <vt:lpstr>Презентация PowerPoint</vt:lpstr>
      <vt:lpstr>Задание 16.</vt:lpstr>
      <vt:lpstr>Презентация PowerPoint</vt:lpstr>
      <vt:lpstr>Задание 16.</vt:lpstr>
      <vt:lpstr>Презентация PowerPoint</vt:lpstr>
      <vt:lpstr>Задание 16.</vt:lpstr>
      <vt:lpstr>Презентация PowerPoint</vt:lpstr>
      <vt:lpstr>Задание 16.</vt:lpstr>
      <vt:lpstr>Презентация PowerPoint</vt:lpstr>
      <vt:lpstr>Задание 16.</vt:lpstr>
      <vt:lpstr>Презентация PowerPoint</vt:lpstr>
      <vt:lpstr>Задание 16.</vt:lpstr>
      <vt:lpstr>Презентация PowerPoint</vt:lpstr>
      <vt:lpstr>Задание 16.</vt:lpstr>
      <vt:lpstr>Презентация PowerPoint</vt:lpstr>
      <vt:lpstr>Задание 16.</vt:lpstr>
      <vt:lpstr>Презентация PowerPoint</vt:lpstr>
      <vt:lpstr>Презентация PowerPoint</vt:lpstr>
      <vt:lpstr>Задание 16.</vt:lpstr>
      <vt:lpstr>Презентация PowerPoint</vt:lpstr>
      <vt:lpstr>Задание 16.</vt:lpstr>
      <vt:lpstr>Презентация PowerPoint</vt:lpstr>
      <vt:lpstr>Задание 16.</vt:lpstr>
      <vt:lpstr>Презентация PowerPoint</vt:lpstr>
      <vt:lpstr>Задание 16.</vt:lpstr>
      <vt:lpstr>Презентация PowerPoint</vt:lpstr>
      <vt:lpstr>Презентация PowerPoint</vt:lpstr>
      <vt:lpstr>Задание 16.</vt:lpstr>
      <vt:lpstr>Презентация PowerPoint</vt:lpstr>
      <vt:lpstr>Задание 16.</vt:lpstr>
      <vt:lpstr>Презентация PowerPoint</vt:lpstr>
      <vt:lpstr>Задание 16.</vt:lpstr>
      <vt:lpstr>Презентация PowerPoint</vt:lpstr>
      <vt:lpstr>Задание 16.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27</cp:revision>
  <dcterms:created xsi:type="dcterms:W3CDTF">2021-02-15T16:52:17Z</dcterms:created>
  <dcterms:modified xsi:type="dcterms:W3CDTF">2021-02-17T16:37:10Z</dcterms:modified>
</cp:coreProperties>
</file>