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  <p:sldMasterId id="2147483750" r:id="rId2"/>
  </p:sldMasterIdLst>
  <p:notesMasterIdLst>
    <p:notesMasterId r:id="rId33"/>
  </p:notesMasterIdLst>
  <p:handoutMasterIdLst>
    <p:handoutMasterId r:id="rId34"/>
  </p:handoutMasterIdLst>
  <p:sldIdLst>
    <p:sldId id="507" r:id="rId3"/>
    <p:sldId id="428" r:id="rId4"/>
    <p:sldId id="336" r:id="rId5"/>
    <p:sldId id="489" r:id="rId6"/>
    <p:sldId id="478" r:id="rId7"/>
    <p:sldId id="432" r:id="rId8"/>
    <p:sldId id="481" r:id="rId9"/>
    <p:sldId id="470" r:id="rId10"/>
    <p:sldId id="509" r:id="rId11"/>
    <p:sldId id="455" r:id="rId12"/>
    <p:sldId id="468" r:id="rId13"/>
    <p:sldId id="499" r:id="rId14"/>
    <p:sldId id="498" r:id="rId15"/>
    <p:sldId id="508" r:id="rId16"/>
    <p:sldId id="483" r:id="rId17"/>
    <p:sldId id="497" r:id="rId18"/>
    <p:sldId id="469" r:id="rId19"/>
    <p:sldId id="500" r:id="rId20"/>
    <p:sldId id="501" r:id="rId21"/>
    <p:sldId id="502" r:id="rId22"/>
    <p:sldId id="503" r:id="rId23"/>
    <p:sldId id="504" r:id="rId24"/>
    <p:sldId id="513" r:id="rId25"/>
    <p:sldId id="505" r:id="rId26"/>
    <p:sldId id="506" r:id="rId27"/>
    <p:sldId id="510" r:id="rId28"/>
    <p:sldId id="512" r:id="rId29"/>
    <p:sldId id="515" r:id="rId30"/>
    <p:sldId id="514" r:id="rId31"/>
    <p:sldId id="516" r:id="rId32"/>
  </p:sldIdLst>
  <p:sldSz cx="9144000" cy="5143500" type="screen16x9"/>
  <p:notesSz cx="6616700" cy="9677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ACF21E8-225D-4CAD-A5F6-1261C783174D}">
          <p14:sldIdLst>
            <p14:sldId id="507"/>
            <p14:sldId id="428"/>
            <p14:sldId id="336"/>
            <p14:sldId id="489"/>
            <p14:sldId id="478"/>
            <p14:sldId id="432"/>
            <p14:sldId id="481"/>
            <p14:sldId id="470"/>
            <p14:sldId id="509"/>
            <p14:sldId id="455"/>
            <p14:sldId id="468"/>
            <p14:sldId id="499"/>
            <p14:sldId id="498"/>
            <p14:sldId id="508"/>
            <p14:sldId id="483"/>
            <p14:sldId id="497"/>
            <p14:sldId id="469"/>
            <p14:sldId id="500"/>
            <p14:sldId id="501"/>
            <p14:sldId id="502"/>
            <p14:sldId id="503"/>
            <p14:sldId id="504"/>
            <p14:sldId id="513"/>
            <p14:sldId id="505"/>
            <p14:sldId id="506"/>
            <p14:sldId id="510"/>
            <p14:sldId id="512"/>
            <p14:sldId id="515"/>
            <p14:sldId id="514"/>
            <p14:sldId id="516"/>
          </p14:sldIdLst>
        </p14:section>
        <p14:section name="Раздел без заголовка" id="{4B425D38-F9EA-451C-94F8-314ADC082188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1484" userDrawn="1">
          <p15:clr>
            <a:srgbClr val="A4A3A4"/>
          </p15:clr>
        </p15:guide>
        <p15:guide id="2" orient="horz" pos="1847">
          <p15:clr>
            <a:srgbClr val="A4A3A4"/>
          </p15:clr>
        </p15:guide>
        <p15:guide id="3" orient="horz" pos="894" userDrawn="1">
          <p15:clr>
            <a:srgbClr val="A4A3A4"/>
          </p15:clr>
        </p15:guide>
        <p15:guide id="4" orient="horz" pos="1938">
          <p15:clr>
            <a:srgbClr val="A4A3A4"/>
          </p15:clr>
        </p15:guide>
        <p15:guide id="5" pos="1927" userDrawn="1">
          <p15:clr>
            <a:srgbClr val="A4A3A4"/>
          </p15:clr>
        </p15:guide>
        <p15:guide id="6" pos="55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3B84"/>
    <a:srgbClr val="4F7ADB"/>
    <a:srgbClr val="00CC66"/>
    <a:srgbClr val="02ACE8"/>
    <a:srgbClr val="194CA7"/>
    <a:srgbClr val="E50083"/>
    <a:srgbClr val="0078A8"/>
    <a:srgbClr val="4A81E4"/>
    <a:srgbClr val="414A54"/>
    <a:srgbClr val="00AF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6477" autoAdjust="0"/>
  </p:normalViewPr>
  <p:slideViewPr>
    <p:cSldViewPr snapToObjects="1">
      <p:cViewPr>
        <p:scale>
          <a:sx n="90" d="100"/>
          <a:sy n="90" d="100"/>
        </p:scale>
        <p:origin x="-840" y="-234"/>
      </p:cViewPr>
      <p:guideLst>
        <p:guide orient="horz" pos="1484"/>
        <p:guide orient="horz" pos="1847"/>
        <p:guide orient="horz" pos="894"/>
        <p:guide orient="horz" pos="1938"/>
        <p:guide pos="1927"/>
        <p:guide pos="5544"/>
      </p:guideLst>
    </p:cSldViewPr>
  </p:slideViewPr>
  <p:outlineViewPr>
    <p:cViewPr>
      <p:scale>
        <a:sx n="33" d="100"/>
        <a:sy n="33" d="100"/>
      </p:scale>
      <p:origin x="0" y="611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C49798-F8EC-401A-9B72-EFE14D56B264}" type="doc">
      <dgm:prSet loTypeId="urn:microsoft.com/office/officeart/2005/8/layout/hProcess9" loCatId="process" qsTypeId="urn:microsoft.com/office/officeart/2005/8/quickstyle/simple3" qsCatId="simple" csTypeId="urn:microsoft.com/office/officeart/2005/8/colors/accent1_2" csCatId="accent1" phldr="1"/>
      <dgm:spPr/>
    </dgm:pt>
    <dgm:pt modelId="{AF33D2E2-B6E9-48EC-BCFA-0152B9C0414C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ОГЭ - математика, русский язык  </a:t>
          </a:r>
        </a:p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+2 предмета по выбору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75C1F5-417A-4A7F-9668-8EB52FF9A5CC}" type="parTrans" cxnId="{BA2B6AD9-B636-413D-9411-D7E35F081219}">
      <dgm:prSet/>
      <dgm:spPr/>
      <dgm:t>
        <a:bodyPr/>
        <a:lstStyle/>
        <a:p>
          <a:endParaRPr lang="ru-RU"/>
        </a:p>
      </dgm:t>
    </dgm:pt>
    <dgm:pt modelId="{24D49F12-F2C0-4C5B-A12E-EFECBCBB5EE9}" type="sibTrans" cxnId="{BA2B6AD9-B636-413D-9411-D7E35F081219}">
      <dgm:prSet/>
      <dgm:spPr/>
      <dgm:t>
        <a:bodyPr/>
        <a:lstStyle/>
        <a:p>
          <a:endParaRPr lang="ru-RU"/>
        </a:p>
      </dgm:t>
    </dgm:pt>
    <dgm:pt modelId="{37CCDFD4-8011-4C34-84DC-9CD51DF905CD}" type="pres">
      <dgm:prSet presAssocID="{79C49798-F8EC-401A-9B72-EFE14D56B264}" presName="CompostProcess" presStyleCnt="0">
        <dgm:presLayoutVars>
          <dgm:dir/>
          <dgm:resizeHandles val="exact"/>
        </dgm:presLayoutVars>
      </dgm:prSet>
      <dgm:spPr/>
    </dgm:pt>
    <dgm:pt modelId="{0ACFFD27-E787-4D88-AD21-0A9341107F10}" type="pres">
      <dgm:prSet presAssocID="{79C49798-F8EC-401A-9B72-EFE14D56B264}" presName="arrow" presStyleLbl="bgShp" presStyleIdx="0" presStyleCnt="1" custLinFactNeighborX="297" custLinFactNeighborY="-744"/>
      <dgm:spPr/>
    </dgm:pt>
    <dgm:pt modelId="{1E809BCC-3A6E-44A1-AC94-9F548A9410F5}" type="pres">
      <dgm:prSet presAssocID="{79C49798-F8EC-401A-9B72-EFE14D56B264}" presName="linearProcess" presStyleCnt="0"/>
      <dgm:spPr/>
    </dgm:pt>
    <dgm:pt modelId="{03262375-66FA-4A5A-A79E-AB75AC839676}" type="pres">
      <dgm:prSet presAssocID="{AF33D2E2-B6E9-48EC-BCFA-0152B9C0414C}" presName="textNode" presStyleLbl="node1" presStyleIdx="0" presStyleCnt="1" custScaleY="88387" custLinFactNeighborY="6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2B6AD9-B636-413D-9411-D7E35F081219}" srcId="{79C49798-F8EC-401A-9B72-EFE14D56B264}" destId="{AF33D2E2-B6E9-48EC-BCFA-0152B9C0414C}" srcOrd="0" destOrd="0" parTransId="{2E75C1F5-417A-4A7F-9668-8EB52FF9A5CC}" sibTransId="{24D49F12-F2C0-4C5B-A12E-EFECBCBB5EE9}"/>
    <dgm:cxn modelId="{93AFEC6D-F4C1-4AE1-BDD8-BC10DC0216E5}" type="presOf" srcId="{79C49798-F8EC-401A-9B72-EFE14D56B264}" destId="{37CCDFD4-8011-4C34-84DC-9CD51DF905CD}" srcOrd="0" destOrd="0" presId="urn:microsoft.com/office/officeart/2005/8/layout/hProcess9"/>
    <dgm:cxn modelId="{0150A519-03EC-482B-98B0-36C2302B97C6}" type="presOf" srcId="{AF33D2E2-B6E9-48EC-BCFA-0152B9C0414C}" destId="{03262375-66FA-4A5A-A79E-AB75AC839676}" srcOrd="0" destOrd="0" presId="urn:microsoft.com/office/officeart/2005/8/layout/hProcess9"/>
    <dgm:cxn modelId="{33A86B92-0F12-4D2F-80FE-687FF688AC6C}" type="presParOf" srcId="{37CCDFD4-8011-4C34-84DC-9CD51DF905CD}" destId="{0ACFFD27-E787-4D88-AD21-0A9341107F10}" srcOrd="0" destOrd="0" presId="urn:microsoft.com/office/officeart/2005/8/layout/hProcess9"/>
    <dgm:cxn modelId="{814DA6DE-501C-4FAC-ABB7-F6BD07D55AC4}" type="presParOf" srcId="{37CCDFD4-8011-4C34-84DC-9CD51DF905CD}" destId="{1E809BCC-3A6E-44A1-AC94-9F548A9410F5}" srcOrd="1" destOrd="0" presId="urn:microsoft.com/office/officeart/2005/8/layout/hProcess9"/>
    <dgm:cxn modelId="{01FDBCD1-2A31-40DC-92EA-F5252987D9AC}" type="presParOf" srcId="{1E809BCC-3A6E-44A1-AC94-9F548A9410F5}" destId="{03262375-66FA-4A5A-A79E-AB75AC839676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CFFD27-E787-4D88-AD21-0A9341107F10}">
      <dsp:nvSpPr>
        <dsp:cNvPr id="0" name=""/>
        <dsp:cNvSpPr/>
      </dsp:nvSpPr>
      <dsp:spPr>
        <a:xfrm>
          <a:off x="413096" y="0"/>
          <a:ext cx="4529303" cy="396026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3262375-66FA-4A5A-A79E-AB75AC839676}">
      <dsp:nvSpPr>
        <dsp:cNvPr id="0" name=""/>
        <dsp:cNvSpPr/>
      </dsp:nvSpPr>
      <dsp:spPr>
        <a:xfrm>
          <a:off x="0" y="1290928"/>
          <a:ext cx="5328591" cy="140014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ОГЭ - математика, русский язык 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+2 предмета по выбору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349" y="1359277"/>
        <a:ext cx="5191893" cy="12634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67237" cy="4838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47932" y="0"/>
            <a:ext cx="2867237" cy="4838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82C7F6-92CC-4B1B-9595-A21F162E8585}" type="datetimeFigureOut">
              <a:rPr lang="ru-RU" smtClean="0"/>
              <a:pPr/>
              <a:t>28.01.2024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191850"/>
            <a:ext cx="2867237" cy="4838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47932" y="9191850"/>
            <a:ext cx="2867237" cy="4838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E26E8-903C-456C-8EE2-544CDD43D1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2838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67237" cy="4838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47932" y="0"/>
            <a:ext cx="2867237" cy="4838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C5D1EF-77EA-4749-BAB3-C7292E4C7162}" type="datetimeFigureOut">
              <a:rPr lang="ru-RU" smtClean="0"/>
              <a:pPr/>
              <a:t>28.01.2024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2550" y="725488"/>
            <a:ext cx="6451600" cy="3629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1670" y="4596765"/>
            <a:ext cx="5293360" cy="4354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191850"/>
            <a:ext cx="2867237" cy="4838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47932" y="9191850"/>
            <a:ext cx="2867237" cy="4838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4B4A9-BDB9-4DC5-BE7E-756D0329E3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986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4B4A9-BDB9-4DC5-BE7E-756D0329E39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9326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spcBef>
                <a:spcPct val="0"/>
              </a:spcBef>
            </a:pPr>
            <a:r>
              <a:rPr lang="ru-RU" altLang="ru-RU" dirty="0"/>
              <a:t>Школа не может подготовить</a:t>
            </a:r>
            <a:r>
              <a:rPr lang="ru-RU" altLang="ru-RU" baseline="0" dirty="0"/>
              <a:t> выпускника к экзамену против его желания и без его участия!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74A97D-04DC-4F28-8957-491A914940F2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8443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spcBef>
                <a:spcPct val="0"/>
              </a:spcBef>
            </a:pPr>
            <a:r>
              <a:rPr lang="ru-RU" altLang="ru-RU" dirty="0"/>
              <a:t>Школа не может подготовить</a:t>
            </a:r>
            <a:r>
              <a:rPr lang="ru-RU" altLang="ru-RU" baseline="0" dirty="0"/>
              <a:t> выпускника к экзамену против его желания и без его участия!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74A97D-04DC-4F28-8957-491A914940F2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8443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spcBef>
                <a:spcPct val="0"/>
              </a:spcBef>
            </a:pPr>
            <a:r>
              <a:rPr lang="ru-RU" altLang="ru-RU" dirty="0"/>
              <a:t>Школа не может подготовить</a:t>
            </a:r>
            <a:r>
              <a:rPr lang="ru-RU" altLang="ru-RU" baseline="0" dirty="0"/>
              <a:t> выпускника к экзамену против его желания и без его участия!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74A97D-04DC-4F28-8957-491A914940F2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8443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spcBef>
                <a:spcPct val="0"/>
              </a:spcBef>
            </a:pPr>
            <a:r>
              <a:rPr lang="ru-RU" altLang="ru-RU" dirty="0"/>
              <a:t>Школа не может подготовить</a:t>
            </a:r>
            <a:r>
              <a:rPr lang="ru-RU" altLang="ru-RU" baseline="0" dirty="0"/>
              <a:t> выпускника к экзамену против его желания и без его участия!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74A97D-04DC-4F28-8957-491A914940F2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8443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spcBef>
                <a:spcPct val="0"/>
              </a:spcBef>
            </a:pPr>
            <a:r>
              <a:rPr lang="ru-RU" altLang="ru-RU" dirty="0"/>
              <a:t>Школа не может подготовить</a:t>
            </a:r>
            <a:r>
              <a:rPr lang="ru-RU" altLang="ru-RU" baseline="0" dirty="0"/>
              <a:t> выпускника к экзамену против его желания и без его участия!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74A97D-04DC-4F28-8957-491A914940F2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8443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spcBef>
                <a:spcPct val="0"/>
              </a:spcBef>
            </a:pPr>
            <a:r>
              <a:rPr lang="ru-RU" altLang="ru-RU" dirty="0"/>
              <a:t>Школа не может подготовить</a:t>
            </a:r>
            <a:r>
              <a:rPr lang="ru-RU" altLang="ru-RU" baseline="0" dirty="0"/>
              <a:t> выпускника к экзамену против его желания и без его участия!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74A97D-04DC-4F28-8957-491A914940F2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844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4B4A9-BDB9-4DC5-BE7E-756D0329E39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932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4B4A9-BDB9-4DC5-BE7E-756D0329E39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147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2550" y="725488"/>
            <a:ext cx="6451600" cy="36290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>
              <a:ea typeface="ＭＳ Ｐゴシック" pitchFamily="34" charset="-128"/>
            </a:endParaRPr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75302AB-7A08-440A-8DD5-DB23102E2357}" type="slidenum">
              <a:rPr lang="ru-RU" altLang="ru-RU"/>
              <a:pPr>
                <a:spcBef>
                  <a:spcPct val="0"/>
                </a:spcBef>
              </a:pPr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2461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2550" y="725488"/>
            <a:ext cx="6451600" cy="36290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>
              <a:ea typeface="ＭＳ Ｐゴシック" pitchFamily="34" charset="-128"/>
            </a:endParaRPr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75302AB-7A08-440A-8DD5-DB23102E2357}" type="slidenum">
              <a:rPr lang="ru-RU" altLang="ru-RU"/>
              <a:pPr>
                <a:spcBef>
                  <a:spcPct val="0"/>
                </a:spcBef>
              </a:pPr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2257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2550" y="725488"/>
            <a:ext cx="6451600" cy="36290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C8D570C-A26A-48BC-99ED-927CB009A2F2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460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spcBef>
                <a:spcPct val="0"/>
              </a:spcBef>
            </a:pPr>
            <a:r>
              <a:rPr lang="ru-RU" altLang="ru-RU" dirty="0"/>
              <a:t>Школа не может подготовить</a:t>
            </a:r>
            <a:r>
              <a:rPr lang="ru-RU" altLang="ru-RU" baseline="0" dirty="0"/>
              <a:t> выпускника к экзамену против его желания и без его участия!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74A97D-04DC-4F28-8957-491A914940F2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8443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Итоговое собеседование направлено на проверку коммуникативной компетенции обучающихся IX классов — умения создавать монологические высказывания на разные темы, принимать участие в диалоге, выразительно читать текст вслух, пересказывать текст с привлечением дополнительной информации.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F4B4A9-BDB9-4DC5-BE7E-756D0329E39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11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spcBef>
                <a:spcPct val="0"/>
              </a:spcBef>
            </a:pPr>
            <a:r>
              <a:rPr lang="ru-RU" altLang="ru-RU" dirty="0"/>
              <a:t>Школа не может подготовить</a:t>
            </a:r>
            <a:r>
              <a:rPr lang="ru-RU" altLang="ru-RU" baseline="0" dirty="0"/>
              <a:t> выпускника к экзамену против его желания и без его участия!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74A97D-04DC-4F28-8957-491A914940F2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844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4B24F-B790-4C43-BEE8-25B58BA86868}" type="datetime1">
              <a:rPr lang="ru-RU" smtClean="0"/>
              <a:pPr/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ОБРАЗЕЦ КОЛОНТИТУЛА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8679E-82F6-4E54-AA78-2A3A47ECD14E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3067"/>
            <a:ext cx="9180512" cy="5256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Z:\Elements\Logo\Gerby\Moscow\g14_moscow_colorVolume_2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2214560"/>
            <a:ext cx="571504" cy="680091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99792" y="2154825"/>
            <a:ext cx="2016224" cy="7769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0631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C3514-E894-4F18-ADDA-CB6456BE47E3}" type="datetime1">
              <a:rPr lang="ru-RU" smtClean="0"/>
              <a:pPr/>
              <a:t>28.01.2024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ОБРАЗЕЦ КОЛОНТИТУЛА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8679E-82F6-4E54-AA78-2A3A47ECD14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4211523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C3514-E894-4F18-ADDA-CB6456BE47E3}" type="datetime1">
              <a:rPr lang="ru-RU" smtClean="0"/>
              <a:pPr/>
              <a:t>28.01.2024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ОБРАЗЕЦ КОЛОНТИТУЛА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8679E-82F6-4E54-AA78-2A3A47ECD14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7706662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Z:\Projects\!MINOBR\Презентация 16х9 департамент\Background\ДО_Presentation_16x9-05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" y="-1523"/>
            <a:ext cx="9138582" cy="514502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 userDrawn="1"/>
        </p:nvSpPr>
        <p:spPr>
          <a:xfrm>
            <a:off x="0" y="714362"/>
            <a:ext cx="9144000" cy="2571768"/>
          </a:xfrm>
          <a:prstGeom prst="rect">
            <a:avLst/>
          </a:prstGeom>
          <a:solidFill>
            <a:srgbClr val="4A81E4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571472" y="714362"/>
            <a:ext cx="1038226" cy="328614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09904" y="4786328"/>
            <a:ext cx="2133600" cy="273844"/>
          </a:xfrm>
        </p:spPr>
        <p:txBody>
          <a:bodyPr/>
          <a:lstStyle/>
          <a:p>
            <a:fld id="{575B1753-BCE6-4B08-BB6E-16EF51597E12}" type="datetime1">
              <a:rPr lang="ru-RU" smtClean="0"/>
              <a:pPr/>
              <a:t>28.01.2024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03550" y="-18"/>
            <a:ext cx="3640152" cy="693438"/>
          </a:xfrm>
        </p:spPr>
        <p:txBody>
          <a:bodyPr/>
          <a:lstStyle/>
          <a:p>
            <a:r>
              <a:rPr lang="ru-RU" dirty="0"/>
              <a:t>ОБРАЗЕЦ КОЛОНТИТУЛА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869656"/>
            <a:ext cx="2233642" cy="273844"/>
          </a:xfrm>
        </p:spPr>
        <p:txBody>
          <a:bodyPr/>
          <a:lstStyle/>
          <a:p>
            <a:fld id="{C298679E-82F6-4E54-AA78-2A3A47ECD14E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4" name="Picture 3" descr="Z:\Elements\Logo\Gerby\Moscow\g14_moscow_colorVolume_2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0995" y="857238"/>
            <a:ext cx="621440" cy="739514"/>
          </a:xfrm>
          <a:prstGeom prst="rect">
            <a:avLst/>
          </a:prstGeom>
          <a:noFill/>
        </p:spPr>
      </p:pic>
      <p:pic>
        <p:nvPicPr>
          <p:cNvPr id="15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0995" y="1753703"/>
            <a:ext cx="635058" cy="1019063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 userDrawn="1"/>
        </p:nvSpPr>
        <p:spPr>
          <a:xfrm>
            <a:off x="0" y="3286130"/>
            <a:ext cx="9144000" cy="346718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003550" y="857238"/>
            <a:ext cx="4714908" cy="2433651"/>
          </a:xfrm>
        </p:spPr>
        <p:txBody>
          <a:bodyPr anchor="b"/>
          <a:lstStyle>
            <a:lvl1pPr algn="l">
              <a:lnSpc>
                <a:spcPts val="4200"/>
              </a:lnSpc>
              <a:tabLst/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>
            <a:off x="-36512" y="675062"/>
            <a:ext cx="9180512" cy="0"/>
          </a:xfrm>
          <a:prstGeom prst="line">
            <a:avLst/>
          </a:prstGeom>
          <a:ln w="38100" cmpd="sng">
            <a:solidFill>
              <a:schemeClr val="tx2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Нижний колонтитул 4"/>
          <p:cNvSpPr txBox="1">
            <a:spLocks/>
          </p:cNvSpPr>
          <p:nvPr userDrawn="1"/>
        </p:nvSpPr>
        <p:spPr>
          <a:xfrm>
            <a:off x="6715140" y="-18"/>
            <a:ext cx="2214578" cy="5715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Москва, </a:t>
            </a:r>
            <a:endParaRPr lang="en-US" sz="900" b="0" i="0" kern="120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ул.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д.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1, 4</a:t>
            </a:r>
            <a:endParaRPr lang="en-US" sz="900" b="0" i="0" kern="120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A37E0-B82D-449F-BF9C-FE0CF28D43C2}" type="datetime1">
              <a:rPr lang="ru-RU"/>
              <a:pPr>
                <a:defRPr/>
              </a:pPr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A8CF38-1FA7-4FAC-960E-0A0D71081D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8504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E90A6-6666-44F9-94E1-F52821E9D4B7}" type="datetime1">
              <a:rPr lang="ru-RU"/>
              <a:pPr>
                <a:defRPr/>
              </a:pPr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2BC288-2C15-45DE-882E-160EA34E3F1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83309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5F422-E6A7-439F-A824-EEF54DD94BFD}" type="datetime1">
              <a:rPr lang="ru-RU"/>
              <a:pPr>
                <a:defRPr/>
              </a:pPr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F4FB-4C49-4B28-BB1F-A42564CC5C7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127913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4FF6A-E2EB-4907-BC21-788161871314}" type="datetime1">
              <a:rPr lang="ru-RU"/>
              <a:pPr>
                <a:defRPr/>
              </a:pPr>
              <a:t>28.01.2024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F1AE36-A3E5-4BE6-B5CF-BC88A7C7B8B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10014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61ED4-1D5C-488F-B268-9D689F743771}" type="datetime1">
              <a:rPr lang="ru-RU"/>
              <a:pPr>
                <a:defRPr/>
              </a:pPr>
              <a:t>28.01.2024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386185-0CBC-4DAF-AAAB-6CB0762D309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43864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704D7-1E28-473D-99EA-E94A5C24B5C6}" type="datetime1">
              <a:rPr lang="ru-RU"/>
              <a:pPr>
                <a:defRPr/>
              </a:pPr>
              <a:t>28.01.2024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FFFD52-8952-4FD3-9818-2086EFF19B8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26936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D3246-3106-4FCC-8F94-349A6B969AA1}" type="datetime1">
              <a:rPr lang="ru-RU"/>
              <a:pPr>
                <a:defRPr/>
              </a:pPr>
              <a:t>28.01.2024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4C05FD-A133-4225-A439-7D824B3CAD7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111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DEC7-9355-4B81-8730-409B662835BB}" type="datetime1">
              <a:rPr lang="ru-RU" smtClean="0"/>
              <a:pPr/>
              <a:t>28.01.2024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ОБРАЗЕЦ КОЛОНТИТУЛА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8679E-82F6-4E54-AA78-2A3A47ECD14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Нижний колонтитул 4"/>
          <p:cNvSpPr txBox="1">
            <a:spLocks/>
          </p:cNvSpPr>
          <p:nvPr userDrawn="1"/>
        </p:nvSpPr>
        <p:spPr>
          <a:xfrm>
            <a:off x="6715140" y="-18"/>
            <a:ext cx="2214578" cy="5715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Москва, </a:t>
            </a:r>
            <a:endParaRPr lang="en-US" sz="900" b="0" i="0" kern="120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ул.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д.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1, 4</a:t>
            </a:r>
            <a:endParaRPr lang="en-US" sz="900" b="0" i="0" kern="120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70823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B9121-08AE-4FD4-995B-52746093360C}" type="datetime1">
              <a:rPr lang="ru-RU"/>
              <a:pPr>
                <a:defRPr/>
              </a:pPr>
              <a:t>28.01.2024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F86CCC-28E4-49A4-AC76-1C8531C4E8D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872994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DC493-1F5F-4E9F-A6B8-334C055E19FC}" type="datetime1">
              <a:rPr lang="ru-RU"/>
              <a:pPr>
                <a:defRPr/>
              </a:pPr>
              <a:t>28.01.2024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AD4F35-E50B-46FD-86C7-180B9A20CD8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8010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40A06-3656-4F7F-9D98-5E5C42425703}" type="datetime1">
              <a:rPr lang="ru-RU"/>
              <a:pPr>
                <a:defRPr/>
              </a:pPr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0B5DE0-142E-4E85-AE1D-94582876C8D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15878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7FD90-B023-47EB-B2EF-49450C50BCEB}" type="datetime1">
              <a:rPr lang="ru-RU"/>
              <a:pPr>
                <a:defRPr/>
              </a:pPr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6D2A1F-7830-4BDA-8090-6673984DDD4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85104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58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C3514-E894-4F18-ADDA-CB6456BE47E3}" type="datetime1">
              <a:rPr lang="ru-RU" smtClean="0"/>
              <a:pPr/>
              <a:t>28.01.2024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ОБРАЗЕЦ КОЛОНТИТУЛА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8679E-82F6-4E54-AA78-2A3A47ECD14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9841536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89BF0-9665-44B7-924D-D72AA1A06473}" type="datetime1">
              <a:rPr lang="ru-RU" smtClean="0"/>
              <a:pPr/>
              <a:t>28.01.2024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ОБРАЗЕЦ КОЛОНТИТУЛА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8679E-82F6-4E54-AA78-2A3A47ECD1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4"/>
          <p:cNvSpPr txBox="1">
            <a:spLocks/>
          </p:cNvSpPr>
          <p:nvPr userDrawn="1"/>
        </p:nvSpPr>
        <p:spPr>
          <a:xfrm>
            <a:off x="6715140" y="-18"/>
            <a:ext cx="2214578" cy="5715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Москва, </a:t>
            </a:r>
            <a:endParaRPr lang="en-US" sz="900" b="0" i="0" kern="120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ул.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д.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1, 4</a:t>
            </a:r>
            <a:endParaRPr lang="en-US" sz="900" b="0" i="0" kern="120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0219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514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2DDB0-31F1-444F-B7A6-14D2C6DA2D04}" type="datetime1">
              <a:rPr lang="ru-RU" smtClean="0"/>
              <a:pPr/>
              <a:t>28.01.2024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ОБРАЗЕЦ КОЛОНТИТУЛА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8679E-82F6-4E54-AA78-2A3A47ECD1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Нижний колонтитул 4"/>
          <p:cNvSpPr txBox="1">
            <a:spLocks/>
          </p:cNvSpPr>
          <p:nvPr userDrawn="1"/>
        </p:nvSpPr>
        <p:spPr>
          <a:xfrm>
            <a:off x="6715140" y="-18"/>
            <a:ext cx="2214578" cy="5715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Москва, </a:t>
            </a:r>
            <a:endParaRPr lang="en-US" sz="900" b="0" i="0" kern="120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ул.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д.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1, 4</a:t>
            </a:r>
            <a:endParaRPr lang="en-US" sz="900" b="0" i="0" kern="120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1520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845E-FD03-403D-A69D-031A1B0AC72A}" type="datetime1">
              <a:rPr lang="ru-RU" smtClean="0"/>
              <a:pPr/>
              <a:t>28.01.2024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ОБРАЗЕЦ КОЛОНТИТУЛА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8679E-82F6-4E54-AA78-2A3A47ECD1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Нижний колонтитул 4"/>
          <p:cNvSpPr txBox="1">
            <a:spLocks/>
          </p:cNvSpPr>
          <p:nvPr userDrawn="1"/>
        </p:nvSpPr>
        <p:spPr>
          <a:xfrm>
            <a:off x="6715140" y="-18"/>
            <a:ext cx="2214578" cy="5715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Москва, </a:t>
            </a:r>
            <a:endParaRPr lang="en-US" sz="900" b="0" i="0" kern="120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ул.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д.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1, 4</a:t>
            </a:r>
            <a:endParaRPr lang="en-US" sz="900" b="0" i="0" kern="120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8156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6741E-1F31-4C29-98E6-E89C02B5572D}" type="datetime1">
              <a:rPr lang="ru-RU" smtClean="0"/>
              <a:pPr/>
              <a:t>28.01.2024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ОБРАЗЕЦ КОЛОНТИТУЛА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8679E-82F6-4E54-AA78-2A3A47ECD1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4"/>
          <p:cNvSpPr txBox="1">
            <a:spLocks/>
          </p:cNvSpPr>
          <p:nvPr userDrawn="1"/>
        </p:nvSpPr>
        <p:spPr>
          <a:xfrm>
            <a:off x="6715140" y="-18"/>
            <a:ext cx="2214578" cy="5715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Москва, </a:t>
            </a:r>
            <a:endParaRPr lang="en-US" sz="900" b="0" i="0" kern="120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ул.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д.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lang="en-US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ru-RU" sz="9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  <a:ea typeface="+mn-ea"/>
                <a:cs typeface="+mn-cs"/>
              </a:rPr>
              <a:t>1, 4</a:t>
            </a:r>
            <a:endParaRPr lang="en-US" sz="900" b="0" i="0" kern="120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561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C3514-E894-4F18-ADDA-CB6456BE47E3}" type="datetime1">
              <a:rPr lang="ru-RU" smtClean="0"/>
              <a:pPr/>
              <a:t>28.01.2024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ОБРАЗЕЦ КОЛОНТИТУЛА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8679E-82F6-4E54-AA78-2A3A47ECD14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0375270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9792">
              <a:schemeClr val="accent1">
                <a:lumMod val="20000"/>
                <a:lumOff val="80000"/>
              </a:schemeClr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5">
                <a:lumMod val="20000"/>
                <a:lumOff val="80000"/>
              </a:schemeClr>
            </a:gs>
            <a:gs pos="83000">
              <a:schemeClr val="accent1">
                <a:lumMod val="20000"/>
                <a:lumOff val="8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C3514-E894-4F18-ADDA-CB6456BE47E3}" type="datetime1">
              <a:rPr lang="ru-RU" smtClean="0"/>
              <a:pPr/>
              <a:t>28.01.2024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ОБРАЗЕЦ КОЛОНТИТУЛА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8679E-82F6-4E54-AA78-2A3A47ECD14E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2" descr="Z:\Projects\!MINOBR\Презентация 16х9 департамент\Background\ДО_Presentation_16x9-01.png"/>
          <p:cNvPicPr>
            <a:picLocks noChangeAspect="1" noChangeArrowheads="1"/>
          </p:cNvPicPr>
          <p:nvPr/>
        </p:nvPicPr>
        <p:blipFill>
          <a:blip r:embed="rId14" cstate="print"/>
          <a:stretch>
            <a:fillRect/>
          </a:stretch>
        </p:blipFill>
        <p:spPr bwMode="auto">
          <a:xfrm>
            <a:off x="2650" y="-1588"/>
            <a:ext cx="9138698" cy="514508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00034" y="642924"/>
            <a:ext cx="1785950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95486"/>
            <a:ext cx="1656183" cy="638221"/>
          </a:xfrm>
          <a:prstGeom prst="rect">
            <a:avLst/>
          </a:prstGeom>
          <a:noFill/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290157" y="684600"/>
            <a:ext cx="6853843" cy="0"/>
          </a:xfrm>
          <a:prstGeom prst="line">
            <a:avLst/>
          </a:prstGeom>
          <a:ln w="38100" cmpd="sng">
            <a:solidFill>
              <a:schemeClr val="tx2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-36512" y="684600"/>
            <a:ext cx="598477" cy="0"/>
          </a:xfrm>
          <a:prstGeom prst="line">
            <a:avLst/>
          </a:prstGeom>
          <a:ln w="38100" cmpd="sng">
            <a:solidFill>
              <a:schemeClr val="tx2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7448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679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9792">
              <a:schemeClr val="accent1">
                <a:lumMod val="20000"/>
                <a:lumOff val="80000"/>
              </a:schemeClr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5">
                <a:lumMod val="20000"/>
                <a:lumOff val="80000"/>
              </a:schemeClr>
            </a:gs>
            <a:gs pos="83000">
              <a:schemeClr val="accent1">
                <a:lumMod val="20000"/>
                <a:lumOff val="8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BED784C-94E0-47FE-BAC8-B8236C50A1A8}" type="datetime1">
              <a:rPr lang="ru-RU"/>
              <a:pPr>
                <a:defRPr/>
              </a:pPr>
              <a:t>28.01.2024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0D53E70-1525-4268-9E77-8C86701F9B4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66593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</p:sldLayoutIdLst>
  <p:hf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obrnadzor.gov.ru/news/v-poryadok-prohozhdeniya-gia-dlya-vypusknikov-iz-novyh-regionov-v-2024-godu-budut-vneseny-izmeneniya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garant.ru/news/1678365/#sdfootnote1sym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jp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72" y="1196572"/>
            <a:ext cx="2340864" cy="351129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347864" y="1481614"/>
            <a:ext cx="55446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подготовки и проведения государственной итоговой аттестации по русскому языку и литературе в 2024 году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96136" y="3372622"/>
            <a:ext cx="30963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русского языка  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 литературы</a:t>
            </a:r>
          </a:p>
          <a:p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Османовой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Д. Ф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16696" y="123478"/>
            <a:ext cx="51485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общеобразовательное учреждение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«Гвардейская школа-гимназия №3»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057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95486"/>
            <a:ext cx="842493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2024 году для обучающихся из ЛНР, ДНР, Херсонской и Запорожской областей не применяется требование о необходимости проходить итоговое собеседование по русскому языку для допуска к ГИА-9 и писать итоговое сочинение (изложение) для допуска к ГИА-11. Выпускники, переехавшие из новых регионов в другие области России, сами выбирают такую форму экзамена. </a:t>
            </a:r>
          </a:p>
          <a:p>
            <a:r>
              <a:rPr lang="ru-RU" dirty="0"/>
              <a:t>Об этом сообщается на официальном </a:t>
            </a:r>
            <a:r>
              <a:rPr lang="ru-RU" u="sng" dirty="0">
                <a:hlinkClick r:id="rId3"/>
              </a:rPr>
              <a:t>сайте</a:t>
            </a:r>
            <a:r>
              <a:rPr lang="ru-RU" dirty="0"/>
              <a:t> </a:t>
            </a:r>
            <a:r>
              <a:rPr lang="ru-RU" dirty="0" err="1"/>
              <a:t>Рособрнадзора</a:t>
            </a:r>
            <a:r>
              <a:rPr lang="ru-RU" dirty="0"/>
              <a:t>. Совместно с </a:t>
            </a:r>
            <a:r>
              <a:rPr lang="ru-RU" dirty="0" err="1"/>
              <a:t>Минпросвещения</a:t>
            </a:r>
            <a:r>
              <a:rPr lang="ru-RU" dirty="0"/>
              <a:t> России подготовлена новая редакция</a:t>
            </a:r>
            <a:r>
              <a:rPr lang="ru-RU" u="sng" baseline="30000" dirty="0">
                <a:hlinkClick r:id="rId4"/>
              </a:rPr>
              <a:t>1</a:t>
            </a:r>
            <a:r>
              <a:rPr lang="ru-RU" dirty="0"/>
              <a:t>  особенностей проведения государственной итоговой аттестации. </a:t>
            </a:r>
          </a:p>
          <a:p>
            <a:r>
              <a:rPr lang="ru-RU" dirty="0"/>
              <a:t>Предусмотрены две категории участников итоговых аттестаций: выпускники из новых регионов и те, кто переехал из них и учатся на территории других областей страны.</a:t>
            </a:r>
          </a:p>
          <a:p>
            <a:r>
              <a:rPr lang="ru-RU" dirty="0"/>
              <a:t>Для девятиклассников итоговая аттестация проводится в форме государственного итогового экзамена по русскому языку и математике или промежуточной аттестации. Это решает регион по согласованию с </a:t>
            </a:r>
            <a:r>
              <a:rPr lang="ru-RU" dirty="0" err="1"/>
              <a:t>Рособрнадзором</a:t>
            </a:r>
            <a:r>
              <a:rPr lang="ru-RU" dirty="0"/>
              <a:t>. Те, кто переехал учиться в другой регион, сами выбирают, как проходить ГИА-9: в виде ГВЭ или промежуточной аттестации. Выбранную форму можно изменить за две недели до начала соответствующего экзамена.</a:t>
            </a:r>
          </a:p>
        </p:txBody>
      </p:sp>
    </p:spTree>
    <p:extLst>
      <p:ext uri="{BB962C8B-B14F-4D97-AF65-F5344CB8AC3E}">
        <p14:creationId xmlns:p14="http://schemas.microsoft.com/office/powerpoint/2010/main" val="405832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DA23A9A-C647-42A2-95DD-E657A0246971}"/>
              </a:ext>
            </a:extLst>
          </p:cNvPr>
          <p:cNvSpPr txBox="1"/>
          <p:nvPr/>
        </p:nvSpPr>
        <p:spPr>
          <a:xfrm>
            <a:off x="89738" y="275866"/>
            <a:ext cx="894675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cap="all" spc="-1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 к ОГЭ (ГВЭ) – итоговое собеседование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739" y="1453060"/>
            <a:ext cx="31861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г.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107504" y="1944387"/>
            <a:ext cx="2896046" cy="1872694"/>
          </a:xfrm>
          <a:prstGeom prst="downArrow">
            <a:avLst>
              <a:gd name="adj1" fmla="val 60447"/>
              <a:gd name="adj2" fmla="val 50000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по уважительной причине; «незачет»; удаление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68650" y="3817081"/>
            <a:ext cx="27626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марта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05425" y="4371950"/>
            <a:ext cx="29004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апреля 2024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</p:txBody>
      </p:sp>
      <p:sp>
        <p:nvSpPr>
          <p:cNvPr id="12" name="Стрелка вправо с вырезом 11"/>
          <p:cNvSpPr/>
          <p:nvPr/>
        </p:nvSpPr>
        <p:spPr>
          <a:xfrm rot="5400000">
            <a:off x="1365548" y="4227736"/>
            <a:ext cx="249902" cy="21525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995936" y="3579862"/>
            <a:ext cx="5040560" cy="1477862"/>
          </a:xfrm>
          <a:prstGeom prst="rect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Участники с ОВЗ </a:t>
            </a: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(справка, заключение </a:t>
            </a: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ТПМПК</a:t>
            </a: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особые условия; продолжительность +30 минут </a:t>
            </a:r>
          </a:p>
        </p:txBody>
      </p:sp>
      <p:sp>
        <p:nvSpPr>
          <p:cNvPr id="16" name="AutoShape 2" descr="https://static.tildacdn.com/tild3836-3238-4661-b862-306135323337/fipi-logo-org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304" y="1767845"/>
            <a:ext cx="570853" cy="815504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176237" y="1314560"/>
            <a:ext cx="45448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https://fipi.ru/itogovoye-sobesedovaniye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43808" y="2175597"/>
            <a:ext cx="14594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минут</a:t>
            </a:r>
          </a:p>
        </p:txBody>
      </p:sp>
      <p:pic>
        <p:nvPicPr>
          <p:cNvPr id="1026" name="Picture 2" descr="https://storage.myseldon.com/news-pict-83/830642605EFA42A7E4AB00399661849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261" y="1735104"/>
            <a:ext cx="2904204" cy="156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s://dnevnikmastera.ru/sites/default/files/styles/780w/public/photoart/kak_narisovat_chasy_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353084"/>
            <a:ext cx="864096" cy="930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67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313393"/>
            <a:ext cx="9001000" cy="461665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endParaRPr lang="ru-RU" sz="2400" b="1" cap="all" spc="-100" dirty="0">
              <a:solidFill>
                <a:srgbClr val="00A6EB"/>
              </a:solidFill>
              <a:latin typeface="Trebuchet MS" pitchFamily="34" charset="0"/>
              <a:cs typeface="Lath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75058"/>
            <a:ext cx="8928992" cy="4295516"/>
          </a:xfr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Основной период: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июня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–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русский язык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14 июня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– литература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 июня – 2 июля – резервные дни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Дополнительный период: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 – 13 сентября 2024 г.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18 – 24 сентября – резервные дни</a:t>
            </a:r>
          </a:p>
          <a:p>
            <a:pPr marL="0" indent="0">
              <a:spcBef>
                <a:spcPts val="0"/>
              </a:spcBef>
              <a:buNone/>
            </a:pPr>
            <a:endParaRPr lang="ru-RU" sz="1600" b="1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90283"/>
            <a:ext cx="856895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Расписание ОГЭ-2024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98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4925" y="543719"/>
            <a:ext cx="9001125" cy="46196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800" dirty="0" smtClean="0">
                <a:cs typeface="Times New Roman" panose="02020603050405020304" pitchFamily="18" charset="0"/>
              </a:rPr>
              <a:t/>
            </a:r>
            <a:br>
              <a:rPr lang="ru-RU" altLang="ru-RU" sz="2800" dirty="0" smtClean="0">
                <a:cs typeface="Times New Roman" panose="02020603050405020304" pitchFamily="18" charset="0"/>
              </a:rPr>
            </a:br>
            <a:r>
              <a:rPr lang="ru-RU" alt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Особенности проведения экзаменов ОГЭ-9 по отдельным учебным предметам</a:t>
            </a:r>
            <a:r>
              <a:rPr lang="ru-RU" altLang="ru-RU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altLang="ru-RU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endParaRPr lang="ru-RU" altLang="ru-RU" b="1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7605991"/>
              </p:ext>
            </p:extLst>
          </p:nvPr>
        </p:nvGraphicFramePr>
        <p:xfrm>
          <a:off x="395536" y="1059583"/>
          <a:ext cx="8280920" cy="1781345"/>
        </p:xfrm>
        <a:graphic>
          <a:graphicData uri="http://schemas.openxmlformats.org/drawingml/2006/table">
            <a:tbl>
              <a:tblPr/>
              <a:tblGrid>
                <a:gridCol w="1873771">
                  <a:extLst>
                    <a:ext uri="{9D8B030D-6E8A-4147-A177-3AD203B41FA5}"/>
                  </a:extLst>
                </a:gridCol>
                <a:gridCol w="1709201">
                  <a:extLst>
                    <a:ext uri="{9D8B030D-6E8A-4147-A177-3AD203B41FA5}"/>
                  </a:extLst>
                </a:gridCol>
                <a:gridCol w="4697948">
                  <a:extLst>
                    <a:ext uri="{9D8B030D-6E8A-4147-A177-3AD203B41FA5}"/>
                  </a:extLst>
                </a:gridCol>
              </a:tblGrid>
              <a:tr h="684065">
                <a:tc>
                  <a:txBody>
                    <a:bodyPr/>
                    <a:lstStyle/>
                    <a:p>
                      <a:pPr marL="0" marR="0" lvl="0" indent="2063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предмет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063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Продолжительность</a:t>
                      </a:r>
                    </a:p>
                    <a:p>
                      <a:pPr marL="0" marR="0" lvl="0" indent="2063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экзамена</a:t>
                      </a: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063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Разрешенные дополнительные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2063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материалы и оборудование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9001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235 минут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 часа 55 минут)</a:t>
                      </a: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Орфографические словари.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Аппаратура, которая может обеспечить качественное воспроизведение аудиозаписей с компакт-диска (формат аудиозаписи –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mp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3).</a:t>
                      </a: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264648"/>
              </p:ext>
            </p:extLst>
          </p:nvPr>
        </p:nvGraphicFramePr>
        <p:xfrm>
          <a:off x="386558" y="2840929"/>
          <a:ext cx="8289898" cy="2194560"/>
        </p:xfrm>
        <a:graphic>
          <a:graphicData uri="http://schemas.openxmlformats.org/drawingml/2006/table">
            <a:tbl>
              <a:tblPr/>
              <a:tblGrid>
                <a:gridCol w="1874225"/>
                <a:gridCol w="1717837"/>
                <a:gridCol w="4697836"/>
              </a:tblGrid>
              <a:tr h="2107086">
                <a:tc>
                  <a:txBody>
                    <a:bodyPr/>
                    <a:lstStyle/>
                    <a:p>
                      <a:pPr marL="0" marR="0" lvl="0" indent="206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</a:p>
                  </a:txBody>
                  <a:tcPr marL="68575" marR="6857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06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235 минут</a:t>
                      </a:r>
                    </a:p>
                    <a:p>
                      <a:pPr marL="0" marR="0" lvl="0" indent="206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 часа 55 минут)</a:t>
                      </a:r>
                    </a:p>
                  </a:txBody>
                  <a:tcPr marL="68575" marR="6857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940425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Книги с текстами художественных произведений 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сборники лирики, в которых не должно быть вступительных статей и комментариев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940425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Пользование личными текстами художественных произведений и сборниками лирики участникам ОГЭ запрещено.</a:t>
                      </a: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336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411510"/>
            <a:ext cx="35271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Чем можно пользоваться на ОГЭ </a:t>
            </a:r>
            <a:endParaRPr lang="ru-RU" b="1" dirty="0"/>
          </a:p>
          <a:p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417588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Русский язык.</a:t>
            </a:r>
            <a:r>
              <a:rPr lang="ru-RU" dirty="0"/>
              <a:t> На ОГЭ можно воспользоваться орфографическим словарем, чтобы уточнить, как правильно пишутся сложные слова. Обычно их выдают на месте проведения </a:t>
            </a:r>
            <a:r>
              <a:rPr lang="ru-RU" dirty="0" smtClean="0"/>
              <a:t>экзамена</a:t>
            </a:r>
            <a:r>
              <a:rPr lang="ru-RU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6330" y="2787774"/>
            <a:ext cx="691197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Литература.</a:t>
            </a:r>
            <a:r>
              <a:rPr lang="ru-RU" dirty="0"/>
              <a:t> На ОГЭ </a:t>
            </a:r>
            <a:r>
              <a:rPr lang="ru-RU" dirty="0" smtClean="0"/>
              <a:t> </a:t>
            </a:r>
            <a:r>
              <a:rPr lang="ru-RU" dirty="0"/>
              <a:t>по литературе можно посмотреть, как пишется сложное слово, в орфографическом словаре. Также на ОГЭ можно пользоваться текстами художественных произведений и сборниками лирики. Как правило, всю справочную информацию выдают школьникам прямо на экзамене.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272" y="3147814"/>
            <a:ext cx="1872208" cy="169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4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4141427"/>
              </p:ext>
            </p:extLst>
          </p:nvPr>
        </p:nvGraphicFramePr>
        <p:xfrm>
          <a:off x="150349" y="848777"/>
          <a:ext cx="5328592" cy="3960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1043608" y="51471"/>
            <a:ext cx="6250532" cy="1080120"/>
          </a:xfrm>
        </p:spPr>
        <p:txBody>
          <a:bodyPr>
            <a:noAutofit/>
          </a:bodyPr>
          <a:lstStyle/>
          <a:p>
            <a:r>
              <a:rPr lang="ru-RU" altLang="ru-RU" sz="3200" b="1" cap="all" spc="-100" dirty="0">
                <a:solidFill>
                  <a:srgbClr val="00A6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altLang="ru-RU" sz="2800" b="1" cap="all" spc="-100" dirty="0">
                <a:solidFill>
                  <a:srgbClr val="00A6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ттестат об основном общем образовании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39630" y="1261289"/>
            <a:ext cx="35090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язык: 15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16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75227" y="964557"/>
            <a:ext cx="2548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Минимальные баллы: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150348" y="4007130"/>
            <a:ext cx="4349643" cy="919057"/>
          </a:xfrm>
          <a:prstGeom prst="wedgeRoundRectCallout">
            <a:avLst>
              <a:gd name="adj1" fmla="val -21327"/>
              <a:gd name="adj2" fmla="val -9936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Перевод баллов в оценку: для каждого предмета – своя шкала перевода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510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483518"/>
            <a:ext cx="856895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В 2024 на ОГЭ </a:t>
            </a:r>
            <a:r>
              <a:rPr lang="ru-RU" sz="1600" b="1" dirty="0"/>
              <a:t>увеличится количество</a:t>
            </a:r>
            <a:r>
              <a:rPr lang="ru-RU" sz="1600" dirty="0"/>
              <a:t> заданий.</a:t>
            </a:r>
          </a:p>
          <a:p>
            <a:r>
              <a:rPr lang="ru-RU" sz="1600" dirty="0"/>
              <a:t>Большое внимание будет уделено проверке знаний </a:t>
            </a:r>
            <a:r>
              <a:rPr lang="ru-RU" sz="1600" b="1" dirty="0"/>
              <a:t>синтаксиса</a:t>
            </a:r>
            <a:r>
              <a:rPr lang="ru-RU" sz="1600" dirty="0"/>
              <a:t> (грамматических основ, типов предложений и др.)</a:t>
            </a:r>
          </a:p>
          <a:p>
            <a:r>
              <a:rPr lang="ru-RU" sz="1600" dirty="0"/>
              <a:t>Добавленное задание </a:t>
            </a:r>
            <a:r>
              <a:rPr lang="ru-RU" sz="1600" b="1" dirty="0"/>
              <a:t>по орфографии</a:t>
            </a:r>
            <a:r>
              <a:rPr lang="ru-RU" sz="1600" dirty="0"/>
              <a:t> (№7) расширит диапазон знаний учащихся по орфографии.</a:t>
            </a:r>
          </a:p>
          <a:p>
            <a:r>
              <a:rPr lang="ru-RU" sz="1600" dirty="0"/>
              <a:t>Добавлено задание </a:t>
            </a:r>
            <a:r>
              <a:rPr lang="ru-RU" sz="1600" b="1" dirty="0"/>
              <a:t>по морфологии</a:t>
            </a:r>
            <a:r>
              <a:rPr lang="ru-RU" sz="1600" dirty="0"/>
              <a:t>, по работе над ошибками во образовании форм слов.</a:t>
            </a:r>
          </a:p>
          <a:p>
            <a:r>
              <a:rPr lang="ru-RU" sz="1600" dirty="0"/>
              <a:t>Увеличено количество заданий </a:t>
            </a:r>
            <a:r>
              <a:rPr lang="ru-RU" sz="1600" b="1" dirty="0"/>
              <a:t>по пунктуации.</a:t>
            </a:r>
            <a:endParaRPr lang="ru-RU" sz="1600" dirty="0"/>
          </a:p>
          <a:p>
            <a:r>
              <a:rPr lang="ru-RU" sz="1600" dirty="0"/>
              <a:t>Увеличение количества заданий </a:t>
            </a:r>
            <a:r>
              <a:rPr lang="ru-RU" sz="1600" b="1" dirty="0"/>
              <a:t>не привело к увеличению максимального балла за работу.</a:t>
            </a:r>
            <a:r>
              <a:rPr lang="ru-RU" sz="1600" dirty="0"/>
              <a:t> Он остался прежним – </a:t>
            </a:r>
            <a:r>
              <a:rPr lang="ru-RU" sz="1600" b="1" dirty="0"/>
              <a:t>33 балла</a:t>
            </a:r>
            <a:r>
              <a:rPr lang="ru-RU" sz="1600" dirty="0"/>
              <a:t>. Это произошло потому, что уменьшилось количество баллов за некоторые задания: за изложение – </a:t>
            </a:r>
            <a:r>
              <a:rPr lang="ru-RU" sz="1600" b="1" dirty="0"/>
              <a:t>6 баллов</a:t>
            </a:r>
            <a:r>
              <a:rPr lang="ru-RU" sz="1600" dirty="0"/>
              <a:t> (вместо 7: было 3 балла за К2 – сжатие текста, стало 2 балла); ); за сочинение по критерию </a:t>
            </a:r>
            <a:r>
              <a:rPr lang="ru-RU" sz="1600" b="1" dirty="0"/>
              <a:t>К1</a:t>
            </a:r>
            <a:r>
              <a:rPr lang="ru-RU" sz="1600" dirty="0"/>
              <a:t> и </a:t>
            </a:r>
            <a:r>
              <a:rPr lang="ru-RU" sz="1600" b="1" dirty="0"/>
              <a:t>К4</a:t>
            </a:r>
            <a:r>
              <a:rPr lang="ru-RU" sz="1600" dirty="0"/>
              <a:t> (толкование слова и композиционная стройность) – </a:t>
            </a:r>
            <a:r>
              <a:rPr lang="ru-RU" sz="1600" b="1" dirty="0"/>
              <a:t>по 1 баллу</a:t>
            </a:r>
            <a:r>
              <a:rPr lang="ru-RU" sz="1600" dirty="0"/>
              <a:t> (было по 2);за грамотность </a:t>
            </a:r>
            <a:r>
              <a:rPr lang="ru-RU" sz="1600" b="1" dirty="0"/>
              <a:t>– 9 баллов</a:t>
            </a:r>
            <a:r>
              <a:rPr lang="ru-RU" sz="1600" dirty="0"/>
              <a:t> (было 10), теперь за фактическую точность – </a:t>
            </a:r>
            <a:r>
              <a:rPr lang="ru-RU" sz="1600" b="1" dirty="0"/>
              <a:t>1 балл</a:t>
            </a:r>
            <a:r>
              <a:rPr lang="ru-RU" sz="1600" dirty="0"/>
              <a:t>, а не 2.</a:t>
            </a:r>
          </a:p>
          <a:p>
            <a:r>
              <a:rPr lang="ru-RU" sz="1600" dirty="0"/>
              <a:t>Да, заданий стало больше. Однако </a:t>
            </a:r>
            <a:r>
              <a:rPr lang="ru-RU" sz="1600" b="1" dirty="0"/>
              <a:t>на всё нужно смотреть с позитивной стороны.</a:t>
            </a:r>
            <a:r>
              <a:rPr lang="ru-RU" sz="1600" dirty="0"/>
              <a:t> Многие учащиеся после 9 класса захотят продолжить обучение, а в 11 классе их нужно будет сдавать ЕГО. Новый формат ОГЭ – хорошая база для подготовки в 11 классе к ЕГЭ.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39752" y="123597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/>
              <a:t>Изменения в ОГЭ по русскому языку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50313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411510"/>
            <a:ext cx="874846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Инструкции </a:t>
            </a:r>
            <a:r>
              <a:rPr lang="ru-RU" dirty="0"/>
              <a:t>к заданиям стали более точными. Например, большое сочинение, которое входит во вторую и самую сложную часть экзамена получило больше уточнений.</a:t>
            </a:r>
          </a:p>
          <a:p>
            <a:r>
              <a:rPr lang="ru-RU" dirty="0"/>
              <a:t>Были введены поправки в области оценивания. А именно это касается грамотности. Например, в сочинении из второго блока экзаменационной работы все также будут оценивать грамотность.</a:t>
            </a:r>
          </a:p>
          <a:p>
            <a:r>
              <a:rPr lang="ru-RU" dirty="0"/>
              <a:t>Общее число баллов, которое могут получить ребята за весь экзамен, сократилось, учитывая новые критерии оценивания всей работы. Теперь максимально можно заработать 42 первичных балла. Для сравнения в прошлом году этот параметр доходил до 45.</a:t>
            </a:r>
          </a:p>
          <a:p>
            <a:r>
              <a:rPr lang="ru-RU" dirty="0"/>
              <a:t>Кроме нововведений каждому ученику также стоит учесть и другие неоспоримые правила при сдаче ОГЭ. Например, школьнику нельзя приносить с собой на экзамен никакие материалы – конспекты, брошюры, тесты лучше оставить дома и вовсе не брать с собой. Однако есть и приятный бонус – можно взять с собой полную версию произведений, в том числе и на электронном носителе. Однако важно, чтобы на техническом устройстве не был подключен интернет.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39752" y="123597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/>
              <a:t>Изменения в ОГЭ по литературе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9544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055" y="418687"/>
            <a:ext cx="2622559" cy="1243129"/>
          </a:xfrm>
          <a:prstGeom prst="round2DiagRect">
            <a:avLst>
              <a:gd name="adj1" fmla="val 16667"/>
              <a:gd name="adj2" fmla="val 1435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2123728" y="470958"/>
            <a:ext cx="2736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b="1" dirty="0"/>
              <a:t>«ЕГЭ-2024»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347614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Приказ Министерства просвещения Российской Федерации, Федеральной службы по надзору в сфере образования и науки от 04.04.2023 </a:t>
            </a:r>
          </a:p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№ 233/552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"Об утверждении Порядка проведения государственной итоговой аттестации по образовательным программам среднего общего образования"</a:t>
            </a:r>
            <a:br>
              <a:rPr lang="ru-RU" altLang="ru-RU" b="1" dirty="0">
                <a:solidFill>
                  <a:srgbClr val="002060"/>
                </a:solidFill>
              </a:rPr>
            </a:br>
            <a:r>
              <a:rPr lang="ru-RU" altLang="ru-RU" b="1" dirty="0">
                <a:solidFill>
                  <a:srgbClr val="002060"/>
                </a:solidFill>
              </a:rPr>
              <a:t>(Зарегистрирован 15.05.2023 № 73314)</a:t>
            </a:r>
          </a:p>
        </p:txBody>
      </p:sp>
    </p:spTree>
    <p:extLst>
      <p:ext uri="{BB962C8B-B14F-4D97-AF65-F5344CB8AC3E}">
        <p14:creationId xmlns:p14="http://schemas.microsoft.com/office/powerpoint/2010/main" val="26017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ru-RU" altLang="ru-RU" b="1" dirty="0" smtClean="0">
                <a:solidFill>
                  <a:schemeClr val="bg1"/>
                </a:solidFill>
              </a:rPr>
              <a:t>Итоговое сочинение </a:t>
            </a:r>
          </a:p>
        </p:txBody>
      </p:sp>
      <p:sp>
        <p:nvSpPr>
          <p:cNvPr id="7" name="Объект 2"/>
          <p:cNvSpPr txBox="1">
            <a:spLocks noChangeArrowheads="1"/>
          </p:cNvSpPr>
          <p:nvPr/>
        </p:nvSpPr>
        <p:spPr>
          <a:xfrm>
            <a:off x="1043608" y="1200152"/>
            <a:ext cx="8208962" cy="3394472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ru-RU" altLang="ru-RU" sz="3600" b="1" dirty="0" smtClean="0">
                <a:solidFill>
                  <a:srgbClr val="C00000"/>
                </a:solidFill>
              </a:rPr>
              <a:t>                 6 декабря 2023г. </a:t>
            </a:r>
          </a:p>
          <a:p>
            <a:pPr marL="0" indent="0">
              <a:buFontTx/>
              <a:buNone/>
            </a:pPr>
            <a:r>
              <a:rPr lang="ru-RU" altLang="ru-RU" sz="3600" b="1" dirty="0" smtClean="0">
                <a:solidFill>
                  <a:srgbClr val="C00000"/>
                </a:solidFill>
              </a:rPr>
              <a:t>               </a:t>
            </a:r>
          </a:p>
          <a:p>
            <a:pPr marL="0" indent="0">
              <a:buFontTx/>
              <a:buNone/>
            </a:pPr>
            <a:r>
              <a:rPr lang="ru-RU" altLang="ru-RU" sz="3600" b="1" dirty="0" smtClean="0">
                <a:solidFill>
                  <a:srgbClr val="002060"/>
                </a:solidFill>
              </a:rPr>
              <a:t>                     Пересдача                                       </a:t>
            </a:r>
          </a:p>
          <a:p>
            <a:pPr marL="0" indent="0">
              <a:buFontTx/>
              <a:buNone/>
            </a:pPr>
            <a:r>
              <a:rPr lang="ru-RU" altLang="ru-RU" sz="3600" b="1" dirty="0" smtClean="0">
                <a:solidFill>
                  <a:srgbClr val="C00000"/>
                </a:solidFill>
              </a:rPr>
              <a:t>                7 февраля 2024г.</a:t>
            </a:r>
          </a:p>
          <a:p>
            <a:pPr marL="0" indent="0">
              <a:buFontTx/>
              <a:buNone/>
            </a:pPr>
            <a:r>
              <a:rPr lang="ru-RU" altLang="ru-RU" sz="3600" b="1" dirty="0" smtClean="0">
                <a:solidFill>
                  <a:srgbClr val="C00000"/>
                </a:solidFill>
              </a:rPr>
              <a:t>                10 апреля 2024г.</a:t>
            </a:r>
          </a:p>
          <a:p>
            <a:pPr marL="0" indent="0">
              <a:buFontTx/>
              <a:buNone/>
            </a:pPr>
            <a:r>
              <a:rPr lang="ru-RU" altLang="ru-RU" sz="3600" b="1" dirty="0" smtClean="0">
                <a:solidFill>
                  <a:srgbClr val="161645"/>
                </a:solidFill>
              </a:rPr>
              <a:t>Время написания-</a:t>
            </a:r>
          </a:p>
          <a:p>
            <a:pPr marL="0" indent="0">
              <a:buFontTx/>
              <a:buNone/>
            </a:pPr>
            <a:r>
              <a:rPr lang="ru-RU" altLang="ru-RU" sz="3600" b="1" dirty="0" smtClean="0">
                <a:solidFill>
                  <a:srgbClr val="161645"/>
                </a:solidFill>
              </a:rPr>
              <a:t>                       3 часа 55 минут</a:t>
            </a:r>
          </a:p>
          <a:p>
            <a:pPr marL="0" indent="0">
              <a:buFontTx/>
              <a:buNone/>
            </a:pPr>
            <a:endParaRPr lang="ru-RU" altLang="ru-RU" sz="3600" b="1" dirty="0" smtClean="0">
              <a:solidFill>
                <a:srgbClr val="161645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22486">
            <a:off x="436342" y="1330450"/>
            <a:ext cx="1590184" cy="12510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59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5486"/>
            <a:ext cx="8229600" cy="43305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FF0000"/>
                </a:solidFill>
              </a:rPr>
              <a:t>ГОСУДАРСТВЕННАЯ ИТОГОВАЯ АТТЕСТАЦИЯ </a:t>
            </a:r>
            <a:r>
              <a:rPr lang="ru-RU" sz="4000" b="1" dirty="0" smtClean="0">
                <a:solidFill>
                  <a:srgbClr val="FF0000"/>
                </a:solidFill>
              </a:rPr>
              <a:t>2024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143B84"/>
                </a:solidFill>
              </a:rPr>
              <a:t>Ознакомление с Порядком проведения ГИА-9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  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7645" y="2835979"/>
            <a:ext cx="1872208" cy="169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74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 txBox="1">
            <a:spLocks noChangeArrowheads="1"/>
          </p:cNvSpPr>
          <p:nvPr/>
        </p:nvSpPr>
        <p:spPr>
          <a:xfrm>
            <a:off x="467494" y="38100"/>
            <a:ext cx="8229600" cy="48958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ru-RU" altLang="ru-RU" sz="4800" b="1" dirty="0" smtClean="0">
                <a:solidFill>
                  <a:srgbClr val="222268"/>
                </a:solidFill>
              </a:rPr>
              <a:t> </a:t>
            </a:r>
            <a:r>
              <a:rPr lang="ru-RU" altLang="ru-RU" sz="2400" b="1" dirty="0" smtClean="0">
                <a:solidFill>
                  <a:srgbClr val="222268"/>
                </a:solidFill>
              </a:rPr>
              <a:t>Минимальное количество баллов, подтверждающее освоение образовательной программы среднего общего образования</a:t>
            </a:r>
          </a:p>
          <a:p>
            <a:pPr marL="0" indent="0" algn="ctr">
              <a:buFontTx/>
              <a:buNone/>
            </a:pPr>
            <a:endParaRPr lang="ru-RU" altLang="ru-RU" sz="2400" b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655019"/>
              </p:ext>
            </p:extLst>
          </p:nvPr>
        </p:nvGraphicFramePr>
        <p:xfrm>
          <a:off x="611561" y="2067695"/>
          <a:ext cx="7488832" cy="914392"/>
        </p:xfrm>
        <a:graphic>
          <a:graphicData uri="http://schemas.openxmlformats.org/drawingml/2006/table">
            <a:tbl>
              <a:tblPr/>
              <a:tblGrid>
                <a:gridCol w="3744416"/>
                <a:gridCol w="3744416"/>
              </a:tblGrid>
              <a:tr h="396044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ru-RU" altLang="x-none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</a:rPr>
                        <a:t>Предмет</a:t>
                      </a:r>
                    </a:p>
                  </a:txBody>
                  <a:tcPr marL="91423" marR="91423" marT="45718" marB="4571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ru-RU" altLang="x-none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</a:rPr>
                        <a:t>Количество баллов</a:t>
                      </a:r>
                    </a:p>
                  </a:txBody>
                  <a:tcPr marL="91423" marR="91423" marT="45718" marB="4571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96044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2400" b="1" dirty="0">
                          <a:solidFill>
                            <a:srgbClr val="222268"/>
                          </a:solidFill>
                          <a:latin typeface="Arial" panose="020B0604020202020204" pitchFamily="34" charset="0"/>
                        </a:rPr>
                        <a:t>Русский язык</a:t>
                      </a:r>
                    </a:p>
                  </a:txBody>
                  <a:tcPr marL="91423" marR="91423" marT="45718" marB="4571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ru-RU" altLang="x-none" sz="2400" b="1" dirty="0">
                          <a:solidFill>
                            <a:srgbClr val="222268"/>
                          </a:solidFill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1423" marR="91423" marT="45718" marB="45718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4535" y="3507854"/>
            <a:ext cx="2622559" cy="1243129"/>
          </a:xfrm>
          <a:prstGeom prst="round2DiagRect">
            <a:avLst>
              <a:gd name="adj1" fmla="val 16667"/>
              <a:gd name="adj2" fmla="val 1435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3291830"/>
            <a:ext cx="2269244" cy="16948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931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 txBox="1">
            <a:spLocks noChangeArrowheads="1"/>
          </p:cNvSpPr>
          <p:nvPr/>
        </p:nvSpPr>
        <p:spPr>
          <a:xfrm>
            <a:off x="467494" y="38100"/>
            <a:ext cx="8229600" cy="48958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endParaRPr lang="ru-RU" altLang="ru-RU" sz="2400" b="1" dirty="0" smtClean="0">
              <a:solidFill>
                <a:srgbClr val="FF0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4535" y="3507854"/>
            <a:ext cx="2622559" cy="1243129"/>
          </a:xfrm>
          <a:prstGeom prst="round2DiagRect">
            <a:avLst>
              <a:gd name="adj1" fmla="val 16667"/>
              <a:gd name="adj2" fmla="val 1435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1305930" y="267494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err="1" smtClean="0">
                <a:solidFill>
                  <a:srgbClr val="222268"/>
                </a:solidFill>
              </a:rPr>
              <a:t>Минобрнауки</a:t>
            </a:r>
            <a:r>
              <a:rPr lang="ru-RU" altLang="ru-RU" b="1" dirty="0" smtClean="0">
                <a:solidFill>
                  <a:srgbClr val="222268"/>
                </a:solidFill>
              </a:rPr>
              <a:t> утвердило минимальные баллы ЕГЭ, необходимые для поступления в вузы в 2024 году</a:t>
            </a:r>
            <a:endParaRPr lang="ru-RU" alt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6" name="Таблица 5"/>
          <p:cNvGraphicFramePr/>
          <p:nvPr>
            <p:extLst>
              <p:ext uri="{D42A27DB-BD31-4B8C-83A1-F6EECF244321}">
                <p14:modId xmlns:p14="http://schemas.microsoft.com/office/powerpoint/2010/main" val="1050862346"/>
              </p:ext>
            </p:extLst>
          </p:nvPr>
        </p:nvGraphicFramePr>
        <p:xfrm>
          <a:off x="1305930" y="1303437"/>
          <a:ext cx="6229461" cy="1809337"/>
        </p:xfrm>
        <a:graphic>
          <a:graphicData uri="http://schemas.openxmlformats.org/drawingml/2006/table">
            <a:tbl>
              <a:tblPr/>
              <a:tblGrid>
                <a:gridCol w="3606815"/>
                <a:gridCol w="2622646"/>
              </a:tblGrid>
              <a:tr h="89495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ru-RU" altLang="x-none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</a:rPr>
                        <a:t>Предмет</a:t>
                      </a:r>
                    </a:p>
                  </a:txBody>
                  <a:tcPr marT="45715" marB="45715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ru-RU" altLang="x-none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</a:rPr>
                        <a:t>Количество баллов</a:t>
                      </a:r>
                    </a:p>
                  </a:txBody>
                  <a:tcPr marT="45715" marB="45715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5273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2400" b="1" dirty="0">
                          <a:solidFill>
                            <a:srgbClr val="222268"/>
                          </a:solidFill>
                          <a:latin typeface="Arial" panose="020B0604020202020204" pitchFamily="34" charset="0"/>
                        </a:rPr>
                        <a:t>Русский язык</a:t>
                      </a:r>
                    </a:p>
                  </a:txBody>
                  <a:tcPr marT="45715" marB="45715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ru-RU" altLang="x-none" sz="2400" b="1" dirty="0" smtClean="0">
                          <a:solidFill>
                            <a:srgbClr val="222268"/>
                          </a:solidFill>
                          <a:latin typeface="Arial" panose="020B0604020202020204" pitchFamily="34" charset="0"/>
                        </a:rPr>
                        <a:t>40</a:t>
                      </a:r>
                      <a:endParaRPr lang="ru-RU" altLang="x-none" sz="2400" b="1" dirty="0">
                        <a:solidFill>
                          <a:srgbClr val="222268"/>
                        </a:solidFill>
                        <a:latin typeface="Arial" panose="020B0604020202020204" pitchFamily="34" charset="0"/>
                      </a:endParaRPr>
                    </a:p>
                  </a:txBody>
                  <a:tcPr marT="45715" marB="45715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35273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ru-RU" altLang="x-none" sz="2400" b="1" dirty="0" smtClean="0">
                          <a:solidFill>
                            <a:srgbClr val="222268"/>
                          </a:solidFill>
                          <a:latin typeface="Arial" panose="020B0604020202020204" pitchFamily="34" charset="0"/>
                        </a:rPr>
                        <a:t>Литература</a:t>
                      </a:r>
                      <a:endParaRPr lang="ru-RU" altLang="x-none" sz="2400" b="1" dirty="0">
                        <a:solidFill>
                          <a:srgbClr val="222268"/>
                        </a:solidFill>
                        <a:latin typeface="Arial" panose="020B0604020202020204" pitchFamily="34" charset="0"/>
                      </a:endParaRPr>
                    </a:p>
                  </a:txBody>
                  <a:tcPr marT="45715" marB="45715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ru-RU" altLang="x-none" sz="2400" b="1" dirty="0" smtClean="0">
                          <a:solidFill>
                            <a:srgbClr val="222268"/>
                          </a:solidFill>
                          <a:latin typeface="Arial" panose="020B0604020202020204" pitchFamily="34" charset="0"/>
                        </a:rPr>
                        <a:t>40</a:t>
                      </a:r>
                      <a:endParaRPr lang="ru-RU" altLang="x-none" sz="2400" b="1" dirty="0">
                        <a:solidFill>
                          <a:srgbClr val="222268"/>
                        </a:solidFill>
                        <a:latin typeface="Arial" panose="020B0604020202020204" pitchFamily="34" charset="0"/>
                      </a:endParaRPr>
                    </a:p>
                  </a:txBody>
                  <a:tcPr marT="45715" marB="4571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581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 txBox="1">
            <a:spLocks noChangeArrowheads="1"/>
          </p:cNvSpPr>
          <p:nvPr/>
        </p:nvSpPr>
        <p:spPr>
          <a:xfrm>
            <a:off x="467494" y="38100"/>
            <a:ext cx="8229600" cy="48958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endParaRPr lang="ru-RU" alt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059582"/>
            <a:ext cx="864096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Русский </a:t>
            </a:r>
            <a:r>
              <a:rPr lang="ru-RU" b="1" dirty="0"/>
              <a:t>язык</a:t>
            </a:r>
            <a:r>
              <a:rPr lang="ru-RU" dirty="0"/>
              <a:t>: в 13 и 14 заданиях смена формулировок и системы ответов. Изменена и система оценивания ответов на задания 8 и 26. Несколько правок в сочинении (задание 27): составители сделали акцент на наличии связки между примерами-иллюстрациями и изменили критерии оценивания. Максимальный первичный балл — 50 вместо 54. </a:t>
            </a:r>
            <a:endParaRPr lang="ru-RU" dirty="0" smtClean="0"/>
          </a:p>
          <a:p>
            <a:r>
              <a:rPr lang="ru-RU" b="1" dirty="0" smtClean="0"/>
              <a:t>Литература</a:t>
            </a:r>
            <a:r>
              <a:rPr lang="ru-RU" dirty="0"/>
              <a:t>. Из тестовой части убрали одно задание — теперь их всего 6. В тему сочинения 11.4 вместо формулировки, дающей возможность привлекать любые произведения, включили имена трех писателей, из которых требуется выбрать одного. В критериях оценивания сделали больший акцент на орфографические ошибки и на грамотность, а максимальный первичный балл снизили с 53 до 48 баллов.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413445"/>
            <a:ext cx="61926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Изменения по </a:t>
            </a:r>
            <a:r>
              <a:rPr lang="ru-RU" sz="2400" dirty="0" smtClean="0"/>
              <a:t>русскому языку и литературе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9847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411510"/>
            <a:ext cx="34838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Чем можно пользоваться на </a:t>
            </a:r>
            <a:r>
              <a:rPr lang="ru-RU" b="1" dirty="0" smtClean="0"/>
              <a:t>ЕГЭ </a:t>
            </a:r>
            <a:endParaRPr lang="ru-RU" b="1" dirty="0"/>
          </a:p>
          <a:p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417588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/>
              <a:t>Русский язык.</a:t>
            </a:r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ЕГЭ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взять  </a:t>
            </a:r>
            <a:r>
              <a:rPr lang="ru-RU" dirty="0" smtClean="0">
                <a:solidFill>
                  <a:srgbClr val="0000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ручку черного </a:t>
            </a:r>
            <a:r>
              <a:rPr lang="ru-RU" dirty="0">
                <a:solidFill>
                  <a:srgbClr val="0000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6330" y="2787774"/>
            <a:ext cx="691197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Литература.</a:t>
            </a:r>
            <a:r>
              <a:rPr lang="ru-RU" dirty="0"/>
              <a:t> На </a:t>
            </a:r>
            <a:r>
              <a:rPr lang="ru-RU" dirty="0" smtClean="0"/>
              <a:t>ЕГЭ  </a:t>
            </a:r>
            <a:r>
              <a:rPr lang="ru-RU" dirty="0"/>
              <a:t>по литературе можно посмотреть, как пишется сложное слово, в орфографическом словаре. Также на </a:t>
            </a:r>
            <a:r>
              <a:rPr lang="ru-RU" dirty="0" smtClean="0"/>
              <a:t>ЕГЭ </a:t>
            </a:r>
            <a:r>
              <a:rPr lang="ru-RU" dirty="0"/>
              <a:t>можно пользоваться текстами художественных произведений и сборниками лирики. Как правило, всю справочную информацию выдают школьникам прямо на экзамене.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272" y="3147814"/>
            <a:ext cx="1872208" cy="169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09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4925" y="543719"/>
            <a:ext cx="9001125" cy="46196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800" dirty="0" smtClean="0">
                <a:cs typeface="Times New Roman" panose="02020603050405020304" pitchFamily="18" charset="0"/>
              </a:rPr>
              <a:t/>
            </a:r>
            <a:br>
              <a:rPr lang="ru-RU" altLang="ru-RU" sz="2800" dirty="0" smtClean="0">
                <a:cs typeface="Times New Roman" panose="02020603050405020304" pitchFamily="18" charset="0"/>
              </a:rPr>
            </a:br>
            <a:r>
              <a:rPr lang="ru-RU" alt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проведения экзаменов ЕГЭ по отдельным учебным предметам</a:t>
            </a:r>
            <a:r>
              <a:rPr lang="ru-RU" altLang="ru-RU" dirty="0" smtClean="0">
                <a:solidFill>
                  <a:schemeClr val="tx1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altLang="ru-RU" dirty="0" smtClean="0">
                <a:solidFill>
                  <a:schemeClr val="tx1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endParaRPr lang="ru-RU" altLang="ru-RU" dirty="0" smtClean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1194570"/>
              </p:ext>
            </p:extLst>
          </p:nvPr>
        </p:nvGraphicFramePr>
        <p:xfrm>
          <a:off x="395536" y="1059583"/>
          <a:ext cx="8280920" cy="1584175"/>
        </p:xfrm>
        <a:graphic>
          <a:graphicData uri="http://schemas.openxmlformats.org/drawingml/2006/table">
            <a:tbl>
              <a:tblPr/>
              <a:tblGrid>
                <a:gridCol w="1873771">
                  <a:extLst>
                    <a:ext uri="{9D8B030D-6E8A-4147-A177-3AD203B41FA5}"/>
                  </a:extLst>
                </a:gridCol>
                <a:gridCol w="1709201">
                  <a:extLst>
                    <a:ext uri="{9D8B030D-6E8A-4147-A177-3AD203B41FA5}"/>
                  </a:extLst>
                </a:gridCol>
                <a:gridCol w="4697948">
                  <a:extLst>
                    <a:ext uri="{9D8B030D-6E8A-4147-A177-3AD203B41FA5}"/>
                  </a:extLst>
                </a:gridCol>
              </a:tblGrid>
              <a:tr h="684065">
                <a:tc>
                  <a:txBody>
                    <a:bodyPr/>
                    <a:lstStyle/>
                    <a:p>
                      <a:pPr marL="0" marR="0" lvl="0" indent="2063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предмет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063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Продолжительность</a:t>
                      </a:r>
                    </a:p>
                    <a:p>
                      <a:pPr marL="0" marR="0" lvl="0" indent="2063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экзамена</a:t>
                      </a: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063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Разрешенные дополнительные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2063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материалы и оборудование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9001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 часа 30 минут)</a:t>
                      </a: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Только ручка черного цвета</a:t>
                      </a:r>
                    </a:p>
                  </a:txBody>
                  <a:tcPr marL="68578" marR="6857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6262205"/>
              </p:ext>
            </p:extLst>
          </p:nvPr>
        </p:nvGraphicFramePr>
        <p:xfrm>
          <a:off x="386558" y="2665287"/>
          <a:ext cx="8289898" cy="2107086"/>
        </p:xfrm>
        <a:graphic>
          <a:graphicData uri="http://schemas.openxmlformats.org/drawingml/2006/table">
            <a:tbl>
              <a:tblPr/>
              <a:tblGrid>
                <a:gridCol w="1874225"/>
                <a:gridCol w="1717837"/>
                <a:gridCol w="4697836"/>
              </a:tblGrid>
              <a:tr h="2107086">
                <a:tc>
                  <a:txBody>
                    <a:bodyPr/>
                    <a:lstStyle/>
                    <a:p>
                      <a:pPr marL="0" marR="0" lvl="0" indent="206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</a:p>
                  </a:txBody>
                  <a:tcPr marL="68575" marR="6857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06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 часа 55 минут)</a:t>
                      </a:r>
                    </a:p>
                  </a:txBody>
                  <a:tcPr marL="68575" marR="6857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940425" algn="l"/>
                        </a:tabLst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940425" algn="l"/>
                        </a:tabLst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940425" algn="l"/>
                        </a:tabLst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A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940425" algn="l"/>
                        </a:tabLst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Орфографический словарь </a:t>
                      </a: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856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313393"/>
            <a:ext cx="9001000" cy="461665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endParaRPr lang="ru-RU" sz="2400" b="1" cap="all" spc="-100" dirty="0">
              <a:solidFill>
                <a:srgbClr val="00A6EB"/>
              </a:solidFill>
              <a:latin typeface="Trebuchet MS" pitchFamily="34" charset="0"/>
              <a:cs typeface="Lath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75058"/>
            <a:ext cx="8928992" cy="4295516"/>
          </a:xfr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Основной период: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28 мая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– русский язык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23 мая 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– литература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Резервные дни: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 июня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– русский язык 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21 июня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–литература 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Дополнительный период: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 – 13 сентября 2024 г.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18 – 24 сентября – резервные дни</a:t>
            </a:r>
          </a:p>
          <a:p>
            <a:pPr marL="0" indent="0">
              <a:spcBef>
                <a:spcPts val="0"/>
              </a:spcBef>
              <a:buNone/>
            </a:pPr>
            <a:endParaRPr lang="ru-RU" sz="1600" b="1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90283"/>
            <a:ext cx="856895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Расписание ЕГЭ-2024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19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071" y="222412"/>
            <a:ext cx="91044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Психологические рекомендации  для учителей, готовящих детей</a:t>
            </a:r>
            <a:endParaRPr lang="ru-RU" sz="2000" dirty="0">
              <a:solidFill>
                <a:srgbClr val="FF0000"/>
              </a:solidFill>
            </a:endParaRP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к государственной итоговой аттестации и единому государственному экзамену.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915565"/>
            <a:ext cx="703527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учителя!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Сосредоточьтесь на позитивных сторонах учащихся, чтобы укрепить их самооценку и веру в свои силы.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упрекайте за совершенные ими ошибки, а помогайте избежать новых. Подробно расскажите выпускникам, как будет проходить ЕГЭ (ГИА), чтобы каждый четко представлял себе последовательность экзаменационной процедуры.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Постарайтесь сделать так, чтобы родители не только ознакомились с правилами подготовки к ЕГЭ (ГИА) для выпускников, но и оказывали своим детям всестороннюю помощь и поддержку.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подготовки и проведения экзамена учитывайте индивидуальные психофизиологические особенности учащихся (скорость протекания мыслительно-речевых процессов, продуктивность умственной деятельности и т. п.).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проведите с родителями беседу о психологической поддержке учащихся перед экзаменами.</a:t>
            </a:r>
          </a:p>
        </p:txBody>
      </p:sp>
      <p:pic>
        <p:nvPicPr>
          <p:cNvPr id="1026" name="Picture 2" descr="https://kartinkof.club/uploads/posts/2022-12/1670457744_kartinkof-club-p-kartinki-uchitel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276" y="3075806"/>
            <a:ext cx="1982751" cy="1496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i?id=fb0717875cdbbea2f544f4484f3d2cae_l-4571389-images-thumbs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374" y="1491341"/>
            <a:ext cx="2158553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27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1043608" y="123478"/>
            <a:ext cx="712946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b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/>
            <a:r>
              <a:rPr lang="ru-RU" alt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рекомендации </a:t>
            </a:r>
            <a:br>
              <a:rPr lang="ru-RU" alt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 выпускников</a:t>
            </a:r>
            <a:endParaRPr lang="ru-RU" altLang="ru-RU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473437"/>
            <a:ext cx="60486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Рекомендация 1.  «Душевный покой»</a:t>
            </a:r>
          </a:p>
          <a:p>
            <a:pPr marL="182880" indent="-182880">
              <a:buFont typeface="Wingdings 3" charset="2"/>
              <a:buChar char=""/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 выражать уверенность в его силах, не пугайте провалом.</a:t>
            </a:r>
          </a:p>
          <a:p>
            <a:pPr marL="182880" indent="-182880">
              <a:buFont typeface="Wingdings 3" charset="2"/>
              <a:buChar char=""/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 регулировать свое волнение и не переносить его на ребенка.</a:t>
            </a:r>
          </a:p>
          <a:p>
            <a:pPr marL="182880" indent="-182880">
              <a:buFont typeface="Wingdings 3" charset="2"/>
              <a:buChar char=""/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Выражайте своему ребенку готовность помочь и помогайте в различных вопросах подготовки.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844886"/>
            <a:ext cx="2646362" cy="2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638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323528" y="-303003"/>
            <a:ext cx="712946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b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рекомендации </a:t>
            </a:r>
            <a:br>
              <a:rPr lang="ru-RU" alt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 выпускников</a:t>
            </a:r>
            <a:endParaRPr lang="ru-RU" alt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 bwMode="auto">
          <a:xfrm>
            <a:off x="-252536" y="1059582"/>
            <a:ext cx="7200800" cy="3974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ctr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Рекомендация 2.  «Физическое здоровье»</a:t>
            </a:r>
          </a:p>
          <a:p>
            <a:pPr marL="182880" indent="-18288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нагнетайте атмосферу накануне экзаменов.</a:t>
            </a:r>
          </a:p>
          <a:p>
            <a:pPr marL="182880" indent="-18288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Повышайте уверенность у ребёнка.</a:t>
            </a:r>
          </a:p>
          <a:p>
            <a:pPr marL="182880" indent="-18288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Наблюдайте за его самочувствием.</a:t>
            </a:r>
          </a:p>
          <a:p>
            <a:pPr marL="182880" indent="-18288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Контролируйте режим подготовки ребёнка, не допускайте перегрузок. Организуйте прогулки на свежем воздухе.</a:t>
            </a:r>
          </a:p>
          <a:p>
            <a:pPr marL="182880" indent="-18288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Обратите внимание на питание ребёнка. Такие продукты, как рыба, творог, орехи, курага т.д. стимулируют работу головного мозга.</a:t>
            </a:r>
            <a:b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050" name="Picture 2" descr="https://avatars.mds.yandex.net/i?id=2c92bd7bd249d935db74bf9f0a3332d0_l-8239440-images-thumbs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084" y="268497"/>
            <a:ext cx="2421916" cy="181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73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07904" y="627534"/>
            <a:ext cx="46805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Помните:</a:t>
            </a:r>
            <a:r>
              <a:rPr lang="ru-RU" alt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ваш ребенок единственный и неповторимый. Особенный! </a:t>
            </a:r>
          </a:p>
          <a:p>
            <a:r>
              <a:rPr lang="ru-RU" alt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Поэтому </a:t>
            </a:r>
            <a:r>
              <a:rPr lang="ru-RU" alt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любой надежный рецепт, опробованный поколениями родителей, может оказаться бесполезным. </a:t>
            </a:r>
          </a:p>
          <a:p>
            <a:r>
              <a:rPr lang="ru-RU" alt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Ищите </a:t>
            </a:r>
            <a:r>
              <a:rPr lang="ru-RU" alt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то, что поможет именно вашему сыну, дочери. </a:t>
            </a:r>
          </a:p>
          <a:p>
            <a:r>
              <a:rPr lang="ru-RU" alt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Наблюдайте</a:t>
            </a:r>
            <a:r>
              <a:rPr lang="ru-RU" alt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размышляйте, обсуждайте с ребенком все проблемы.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63" y="267494"/>
            <a:ext cx="3024187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622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021" y="1347614"/>
            <a:ext cx="2915784" cy="1777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327" y="411510"/>
            <a:ext cx="8784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cap="all" spc="-100" dirty="0">
                <a:solidFill>
                  <a:srgbClr val="00A6EB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</a:t>
            </a:r>
            <a:r>
              <a:rPr lang="ru-RU" sz="2000" b="1" cap="all" spc="-100" dirty="0">
                <a:solidFill>
                  <a:srgbClr val="00A6EB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ормативно-правовые документы, регламентирующие проведение </a:t>
            </a:r>
            <a:r>
              <a:rPr lang="ru-RU" sz="2800" b="1" cap="all" spc="-100" dirty="0">
                <a:solidFill>
                  <a:srgbClr val="00A6EB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ГИА</a:t>
            </a: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31298" y="3435846"/>
            <a:ext cx="3761892" cy="13501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29.12.2012 N 273-ФЗ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"Об образовании 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Российской Федерации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8942" y="1347183"/>
            <a:ext cx="2610348" cy="1767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01964" y="3449216"/>
            <a:ext cx="46806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Постановление Правительства РФ о формировании и ведении </a:t>
            </a:r>
          </a:p>
          <a:p>
            <a:pPr algn="ctr">
              <a:spcBef>
                <a:spcPct val="0"/>
              </a:spcBef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ФИС ГИА и приема и РИС ГИА  от 31.08.2013 № 755</a:t>
            </a:r>
          </a:p>
        </p:txBody>
      </p:sp>
    </p:spTree>
    <p:extLst>
      <p:ext uri="{BB962C8B-B14F-4D97-AF65-F5344CB8AC3E}">
        <p14:creationId xmlns:p14="http://schemas.microsoft.com/office/powerpoint/2010/main" val="34893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07904" y="627534"/>
            <a:ext cx="4680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Благодарю за внимание !</a:t>
            </a:r>
            <a:endParaRPr lang="ru-RU" alt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abrakadabra.fun/uploads/posts/2021-12/1639851821_1-abrakadabra-fun-p-spasibo-za-vnimanie-slaid-dlya-prezentatsi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9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53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51470"/>
            <a:ext cx="9001000" cy="101175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 04.04.2023 г.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232/551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ОБРАЗЕЦ КОЛОНТИТУЛА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8679E-82F6-4E54-AA78-2A3A47ECD14E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063228"/>
            <a:ext cx="3456384" cy="4040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305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8168" y="1117355"/>
            <a:ext cx="8764312" cy="3693319"/>
          </a:xfrm>
          <a:prstGeom prst="rect">
            <a:avLst/>
          </a:prstGeom>
          <a:ln w="0" cmpd="thickThin">
            <a:solidFill>
              <a:srgbClr val="143B84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ГИА-9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итогового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собеседования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Единое расписание и продолжительность проведения ОГЭ по каждому предмету 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28168" y="267494"/>
            <a:ext cx="8476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cap="all" spc="-100" dirty="0" smtClean="0">
                <a:solidFill>
                  <a:srgbClr val="00A6EB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</a:t>
            </a:r>
            <a:r>
              <a:rPr lang="ru-RU" sz="3200" b="1" cap="all" spc="-100" dirty="0" smtClean="0">
                <a:solidFill>
                  <a:srgbClr val="00A6EB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тверждены </a:t>
            </a:r>
            <a:r>
              <a:rPr lang="ru-RU" sz="4000" b="1" cap="all" spc="-100" dirty="0" err="1" smtClean="0">
                <a:solidFill>
                  <a:srgbClr val="00A6EB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</a:t>
            </a:r>
            <a:r>
              <a:rPr lang="ru-RU" sz="3200" b="1" cap="all" spc="-100" dirty="0" err="1" smtClean="0">
                <a:solidFill>
                  <a:srgbClr val="00A6EB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инпросвещения</a:t>
            </a:r>
            <a:r>
              <a:rPr lang="ru-RU" sz="3200" b="1" cap="all" spc="-100" dirty="0" smtClean="0">
                <a:solidFill>
                  <a:srgbClr val="00A6EB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4000" b="1" cap="all" spc="-100" dirty="0" smtClean="0">
                <a:solidFill>
                  <a:srgbClr val="00A6EB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РФ</a:t>
            </a:r>
            <a:r>
              <a:rPr lang="ru-RU" sz="3200" b="1" cap="all" spc="-100" dirty="0" smtClean="0">
                <a:solidFill>
                  <a:srgbClr val="00A6EB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</a:t>
            </a:r>
            <a:endParaRPr lang="ru-RU" sz="3200" b="1" cap="all" spc="-100" dirty="0">
              <a:solidFill>
                <a:srgbClr val="00A6EB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C992421-CA32-D309-ACE3-6B951C318F95}"/>
              </a:ext>
            </a:extLst>
          </p:cNvPr>
          <p:cNvSpPr txBox="1"/>
          <p:nvPr/>
        </p:nvSpPr>
        <p:spPr>
          <a:xfrm>
            <a:off x="6752904" y="2541434"/>
            <a:ext cx="228754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293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3055531" y="123478"/>
            <a:ext cx="3032938" cy="976125"/>
          </a:xfrm>
          <a:prstGeom prst="roundRect">
            <a:avLst>
              <a:gd name="adj" fmla="val 46536"/>
            </a:avLst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ЧАСТНИКИ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ГИА-9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9750" y="1545432"/>
            <a:ext cx="8064500" cy="1955700"/>
          </a:xfrm>
          <a:prstGeom prst="round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классов </a:t>
            </a:r>
            <a:endParaRPr lang="ru-RU" sz="5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имеющие академической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задолженности;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выполнившие учебный план в полном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объеме;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получившие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«зачет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по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собеседованию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 rot="5400000">
            <a:off x="4413052" y="1168821"/>
            <a:ext cx="317897" cy="385762"/>
          </a:xfrm>
          <a:prstGeom prst="rightArrow">
            <a:avLst/>
          </a:prstGeom>
          <a:solidFill>
            <a:srgbClr val="A3D9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7504" y="3827343"/>
            <a:ext cx="8928992" cy="1195570"/>
          </a:xfrm>
          <a:prstGeom prst="round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 К ЭКЗАМЕНАМ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едагогического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совета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4413052" y="3475513"/>
            <a:ext cx="317897" cy="385763"/>
          </a:xfrm>
          <a:prstGeom prst="rightArrow">
            <a:avLst/>
          </a:prstGeom>
          <a:solidFill>
            <a:srgbClr val="A3D9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13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45235"/>
            <a:ext cx="8856984" cy="857250"/>
          </a:xfrm>
        </p:spPr>
        <p:txBody>
          <a:bodyPr>
            <a:normAutofit/>
          </a:bodyPr>
          <a:lstStyle/>
          <a:p>
            <a:r>
              <a:rPr lang="ru-RU" sz="3200" b="1" cap="all" spc="-100" dirty="0">
                <a:solidFill>
                  <a:srgbClr val="00A6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</a:t>
            </a:r>
            <a:r>
              <a:rPr lang="ru-RU" sz="3200" b="1" cap="all" spc="-100" dirty="0" smtClean="0">
                <a:solidFill>
                  <a:srgbClr val="00A6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регистрации на участие в  ГИА</a:t>
            </a:r>
            <a:endParaRPr lang="ru-RU" sz="3200" b="1" cap="all" spc="-100" dirty="0">
              <a:solidFill>
                <a:srgbClr val="00A6E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" y="1234877"/>
            <a:ext cx="9108504" cy="339447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2-х заявлений: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итоговое собеседование (до 31 января 2024 г.);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сдачу ОГЭ (до 1 февраля 2024 г.)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Внести корректировку по выбору экзаменов возможно: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1 марта 2024 г.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5" y="4306183"/>
            <a:ext cx="8856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63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97363" y="-159391"/>
            <a:ext cx="8407028" cy="1107996"/>
          </a:xfrm>
          <a:noFill/>
        </p:spPr>
        <p:txBody>
          <a:bodyPr wrap="square" rtlCol="0">
            <a:spAutoFit/>
          </a:bodyPr>
          <a:lstStyle/>
          <a:p>
            <a:r>
              <a:rPr lang="ru-RU" sz="6600" b="1" cap="all" spc="-100" dirty="0">
                <a:solidFill>
                  <a:srgbClr val="00A6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ГИА-9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1763689" y="1965184"/>
            <a:ext cx="5544615" cy="1045732"/>
          </a:xfrm>
          <a:prstGeom prst="rect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Обязательные предметы: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русский язык и математика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+ 2 предмета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выбору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399773" y="4425658"/>
            <a:ext cx="7917141" cy="632066"/>
          </a:xfrm>
          <a:prstGeom prst="rect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Участники с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ОВЗ (заключение ЦПМПК)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имеют право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выбора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ОГЭ или ГВЭ (2 экзамена)</a:t>
            </a:r>
          </a:p>
        </p:txBody>
      </p:sp>
      <p:pic>
        <p:nvPicPr>
          <p:cNvPr id="13" name="Picture 2" descr="3D White инвалида бизнес с ноутбуком на ногах, работая с напарником 3D изображение изолированных белом фоне Фотография, картин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96" y="4427204"/>
            <a:ext cx="686990" cy="63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E74A9044-A3CB-4ADA-B236-E880128F1815}"/>
              </a:ext>
            </a:extLst>
          </p:cNvPr>
          <p:cNvSpPr/>
          <p:nvPr/>
        </p:nvSpPr>
        <p:spPr>
          <a:xfrm>
            <a:off x="1763689" y="3057924"/>
            <a:ext cx="5544615" cy="1295709"/>
          </a:xfrm>
          <a:prstGeom prst="rect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 1 марта  возможно внести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изменения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Не создавать новое заявление, а вносить изменение в имеющееся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F9042EE-E629-4DF2-88C0-C01771346F48}"/>
              </a:ext>
            </a:extLst>
          </p:cNvPr>
          <p:cNvSpPr txBox="1"/>
          <p:nvPr/>
        </p:nvSpPr>
        <p:spPr>
          <a:xfrm>
            <a:off x="483591" y="887966"/>
            <a:ext cx="79048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- 4 экзамена;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оценивание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5-ти бальной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шкале;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72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94047" y="932688"/>
              <a:ext cx="2024633" cy="56921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71572" y="932688"/>
              <a:ext cx="1544574" cy="64084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14244" y="108191"/>
              <a:ext cx="2981706" cy="89993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54679" y="525780"/>
              <a:ext cx="2993897" cy="930401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347864" y="353588"/>
            <a:ext cx="2664296" cy="69185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1789"/>
              </a:lnSpc>
              <a:spcBef>
                <a:spcPts val="95"/>
              </a:spcBef>
            </a:pPr>
            <a:r>
              <a:rPr sz="1600" b="1" spc="-10" dirty="0">
                <a:latin typeface="Times New Roman"/>
                <a:cs typeface="Times New Roman"/>
              </a:rPr>
              <a:t>Формы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проведения</a:t>
            </a:r>
            <a:endParaRPr sz="1600" dirty="0">
              <a:latin typeface="Times New Roman"/>
              <a:cs typeface="Times New Roman"/>
            </a:endParaRPr>
          </a:p>
          <a:p>
            <a:pPr marL="12065" marR="5080" algn="ctr">
              <a:lnSpc>
                <a:spcPts val="1660"/>
              </a:lnSpc>
              <a:spcBef>
                <a:spcPts val="145"/>
              </a:spcBef>
            </a:pPr>
            <a:r>
              <a:rPr sz="1600" b="1" spc="-15" dirty="0">
                <a:latin typeface="Times New Roman"/>
                <a:cs typeface="Times New Roman"/>
              </a:rPr>
              <a:t>государственной </a:t>
            </a:r>
            <a:r>
              <a:rPr sz="1600" b="1" spc="-20" dirty="0">
                <a:latin typeface="Times New Roman"/>
                <a:cs typeface="Times New Roman"/>
              </a:rPr>
              <a:t>итоговой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аттестации</a:t>
            </a:r>
            <a:endParaRPr sz="1600" dirty="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347217" y="1161279"/>
            <a:ext cx="3122295" cy="1174909"/>
            <a:chOff x="1347216" y="1548371"/>
            <a:chExt cx="3122295" cy="156654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47216" y="1548371"/>
              <a:ext cx="2667762" cy="112243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7652" y="1965959"/>
              <a:ext cx="2681478" cy="1148334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103785" y="1438126"/>
            <a:ext cx="2006600" cy="849207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algn="ctr">
              <a:lnSpc>
                <a:spcPct val="86300"/>
              </a:lnSpc>
              <a:spcBef>
                <a:spcPts val="430"/>
              </a:spcBef>
            </a:pP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Основной 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г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о</a:t>
            </a:r>
            <a:r>
              <a:rPr sz="20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с</a:t>
            </a:r>
            <a:r>
              <a:rPr sz="2000" b="1" spc="-105" dirty="0">
                <a:solidFill>
                  <a:srgbClr val="C00000"/>
                </a:solidFill>
                <a:latin typeface="Times New Roman"/>
                <a:cs typeface="Times New Roman"/>
              </a:rPr>
              <a:t>у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д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а</a:t>
            </a:r>
            <a:r>
              <a:rPr sz="20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р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с</a:t>
            </a:r>
            <a:r>
              <a:rPr sz="20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т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ве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н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н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ы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й  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экзамен</a:t>
            </a:r>
            <a:r>
              <a:rPr sz="20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–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ОГЭ</a:t>
            </a:r>
            <a:endParaRPr sz="2000" dirty="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803647" y="1106424"/>
            <a:ext cx="3263900" cy="1173480"/>
            <a:chOff x="4803647" y="1475232"/>
            <a:chExt cx="3263900" cy="1564640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03647" y="1475232"/>
              <a:ext cx="2811018" cy="111937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42559" y="1894319"/>
              <a:ext cx="2824734" cy="1145298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5437479" y="1411500"/>
            <a:ext cx="2432050" cy="849847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marR="5080" indent="-1270" algn="ctr">
              <a:lnSpc>
                <a:spcPct val="86200"/>
              </a:lnSpc>
              <a:spcBef>
                <a:spcPts val="434"/>
              </a:spcBef>
            </a:pPr>
            <a:r>
              <a:rPr sz="2000" b="1" spc="-25" dirty="0">
                <a:solidFill>
                  <a:srgbClr val="2309E3"/>
                </a:solidFill>
                <a:latin typeface="Times New Roman"/>
                <a:cs typeface="Times New Roman"/>
              </a:rPr>
              <a:t>Государственный </a:t>
            </a:r>
            <a:r>
              <a:rPr sz="2000" b="1" spc="-20" dirty="0">
                <a:solidFill>
                  <a:srgbClr val="2309E3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2309E3"/>
                </a:solidFill>
                <a:latin typeface="Times New Roman"/>
                <a:cs typeface="Times New Roman"/>
              </a:rPr>
              <a:t>выпускной</a:t>
            </a:r>
            <a:r>
              <a:rPr sz="2000" b="1" spc="-85" dirty="0">
                <a:solidFill>
                  <a:srgbClr val="2309E3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2309E3"/>
                </a:solidFill>
                <a:latin typeface="Times New Roman"/>
                <a:cs typeface="Times New Roman"/>
              </a:rPr>
              <a:t>экзамен</a:t>
            </a:r>
            <a:r>
              <a:rPr sz="2000" b="1" spc="-50" dirty="0">
                <a:solidFill>
                  <a:srgbClr val="2309E3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2309E3"/>
                </a:solidFill>
                <a:latin typeface="Times New Roman"/>
                <a:cs typeface="Times New Roman"/>
              </a:rPr>
              <a:t>- </a:t>
            </a:r>
            <a:r>
              <a:rPr sz="2000" b="1" spc="-484" dirty="0">
                <a:solidFill>
                  <a:srgbClr val="2309E3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2309E3"/>
                </a:solidFill>
                <a:latin typeface="Times New Roman"/>
                <a:cs typeface="Times New Roman"/>
              </a:rPr>
              <a:t>ГВЭ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21107" y="2390923"/>
            <a:ext cx="3912235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ОГЭ </a:t>
            </a:r>
            <a:r>
              <a:rPr sz="1400" spc="470" dirty="0">
                <a:latin typeface="Microsoft Sans Serif"/>
                <a:cs typeface="Microsoft Sans Serif"/>
              </a:rPr>
              <a:t>– </a:t>
            </a:r>
            <a:r>
              <a:rPr sz="1400" spc="-15" dirty="0">
                <a:latin typeface="Microsoft Sans Serif"/>
                <a:cs typeface="Microsoft Sans Serif"/>
              </a:rPr>
              <a:t>это форма </a:t>
            </a:r>
            <a:r>
              <a:rPr sz="1400" spc="-20" dirty="0">
                <a:latin typeface="Microsoft Sans Serif"/>
                <a:cs typeface="Microsoft Sans Serif"/>
              </a:rPr>
              <a:t>государственной 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итоговой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аттестации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по 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образовательным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программам 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основного</a:t>
            </a:r>
            <a:r>
              <a:rPr sz="1400" spc="2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общего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образования.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5" dirty="0">
                <a:latin typeface="Microsoft Sans Serif"/>
                <a:cs typeface="Microsoft Sans Serif"/>
              </a:rPr>
              <a:t>При </a:t>
            </a:r>
            <a:r>
              <a:rPr sz="1400" spc="-459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проведении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ОГЭ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используются </a:t>
            </a:r>
            <a:r>
              <a:rPr sz="1400" spc="-15" dirty="0">
                <a:latin typeface="Microsoft Sans Serif"/>
                <a:cs typeface="Microsoft Sans Serif"/>
              </a:rPr>
              <a:t> контрольные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измерительные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316230">
              <a:lnSpc>
                <a:spcPct val="100000"/>
              </a:lnSpc>
            </a:pPr>
            <a:r>
              <a:rPr sz="1400" spc="-15" dirty="0">
                <a:latin typeface="Microsoft Sans Serif"/>
                <a:cs typeface="Microsoft Sans Serif"/>
              </a:rPr>
              <a:t>материалы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стандартизированной </a:t>
            </a:r>
            <a:r>
              <a:rPr sz="1400" spc="-465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формы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469131" y="2278761"/>
            <a:ext cx="4225290" cy="202940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2745" marR="32258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333399"/>
                </a:solidFill>
                <a:latin typeface="Arial"/>
                <a:cs typeface="Arial"/>
              </a:rPr>
              <a:t>ГВЭ </a:t>
            </a:r>
            <a:r>
              <a:rPr sz="1400" b="1" dirty="0">
                <a:latin typeface="Arial"/>
                <a:cs typeface="Arial"/>
              </a:rPr>
              <a:t>–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20" dirty="0">
                <a:latin typeface="Arial"/>
                <a:cs typeface="Arial"/>
              </a:rPr>
              <a:t>форма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ГИА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в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виде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письменных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и </a:t>
            </a:r>
            <a:r>
              <a:rPr sz="1400" b="1" spc="-375" dirty="0">
                <a:latin typeface="Arial"/>
                <a:cs typeface="Arial"/>
              </a:rPr>
              <a:t> </a:t>
            </a:r>
            <a:r>
              <a:rPr sz="1400" b="1" spc="-20" dirty="0">
                <a:latin typeface="Arial"/>
                <a:cs typeface="Arial"/>
              </a:rPr>
              <a:t>устных </a:t>
            </a:r>
            <a:r>
              <a:rPr sz="1400" b="1" spc="-5" dirty="0">
                <a:latin typeface="Arial"/>
                <a:cs typeface="Arial"/>
              </a:rPr>
              <a:t>экзаменов </a:t>
            </a:r>
            <a:r>
              <a:rPr sz="1400" b="1" dirty="0">
                <a:latin typeface="Arial"/>
                <a:cs typeface="Arial"/>
              </a:rPr>
              <a:t>с </a:t>
            </a:r>
            <a:r>
              <a:rPr sz="1400" b="1" spc="-10" dirty="0">
                <a:latin typeface="Arial"/>
                <a:cs typeface="Arial"/>
              </a:rPr>
              <a:t>использованием 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текстов,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тем,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заданий,</a:t>
            </a:r>
            <a:r>
              <a:rPr sz="1400" b="1" spc="-15" dirty="0">
                <a:latin typeface="Arial"/>
                <a:cs typeface="Arial"/>
              </a:rPr>
              <a:t> билетов</a:t>
            </a:r>
            <a:r>
              <a:rPr sz="1400" spc="-15" dirty="0">
                <a:latin typeface="Microsoft Sans Serif"/>
                <a:cs typeface="Microsoft Sans Serif"/>
              </a:rPr>
              <a:t>.</a:t>
            </a: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ГВЭ</a:t>
            </a:r>
            <a:r>
              <a:rPr sz="1200" b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имеют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право </a:t>
            </a:r>
            <a:r>
              <a:rPr sz="1200" b="1" spc="-10" dirty="0">
                <a:latin typeface="Arial"/>
                <a:cs typeface="Arial"/>
              </a:rPr>
              <a:t>дети-инвалиды,</a:t>
            </a:r>
            <a:r>
              <a:rPr sz="1200" b="1" spc="3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ученики</a:t>
            </a:r>
            <a:r>
              <a:rPr sz="1200" b="1" spc="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с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spc="-5" dirty="0">
                <a:latin typeface="Arial"/>
                <a:cs typeface="Arial"/>
              </a:rPr>
              <a:t>ограниченными</a:t>
            </a:r>
            <a:r>
              <a:rPr sz="1200" b="1" spc="25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возможностями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здоровья</a:t>
            </a:r>
            <a:r>
              <a:rPr sz="1200" b="1" spc="2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(ОВЗ).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spc="-5" dirty="0">
                <a:latin typeface="Arial"/>
                <a:cs typeface="Arial"/>
              </a:rPr>
              <a:t>Для </a:t>
            </a:r>
            <a:r>
              <a:rPr sz="1200" b="1" spc="-10" dirty="0">
                <a:latin typeface="Arial"/>
                <a:cs typeface="Arial"/>
              </a:rPr>
              <a:t>участия</a:t>
            </a:r>
            <a:r>
              <a:rPr sz="1200" b="1" spc="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в</a:t>
            </a:r>
            <a:r>
              <a:rPr sz="1200" b="1" spc="-5" dirty="0">
                <a:latin typeface="Arial"/>
                <a:cs typeface="Arial"/>
              </a:rPr>
              <a:t> ГВЭ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в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школе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нужно</a:t>
            </a:r>
            <a:r>
              <a:rPr sz="1200" b="1" spc="3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написать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заявление,</a:t>
            </a:r>
            <a:endParaRPr sz="1200" dirty="0">
              <a:latin typeface="Arial"/>
              <a:cs typeface="Arial"/>
            </a:endParaRPr>
          </a:p>
          <a:p>
            <a:pPr marL="12700" marR="288925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в </a:t>
            </a:r>
            <a:r>
              <a:rPr sz="1200" b="1" spc="-15" dirty="0">
                <a:latin typeface="Arial"/>
                <a:cs typeface="Arial"/>
              </a:rPr>
              <a:t>котором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указываются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выбранные </a:t>
            </a:r>
            <a:r>
              <a:rPr sz="1200" b="1" spc="-10" dirty="0">
                <a:latin typeface="Arial"/>
                <a:cs typeface="Arial"/>
              </a:rPr>
              <a:t>дисциплины. 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Помимо</a:t>
            </a:r>
            <a:r>
              <a:rPr sz="1200" b="1" spc="3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этого,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требуется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предоставить</a:t>
            </a:r>
            <a:r>
              <a:rPr sz="1200" b="1" spc="3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документы, </a:t>
            </a:r>
            <a:r>
              <a:rPr sz="1200" b="1" spc="-3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подтверждающие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невозможность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участвовать</a:t>
            </a:r>
            <a:r>
              <a:rPr sz="1200" b="1" spc="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в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spc="-5" dirty="0">
                <a:latin typeface="Arial"/>
                <a:cs typeface="Arial"/>
              </a:rPr>
              <a:t>обычной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аттестации.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182359" y="107252"/>
            <a:ext cx="261366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ГВЭ </a:t>
            </a:r>
            <a:r>
              <a:rPr sz="1800" b="1" dirty="0">
                <a:solidFill>
                  <a:srgbClr val="2D3092"/>
                </a:solidFill>
                <a:latin typeface="Cambria"/>
                <a:cs typeface="Cambria"/>
              </a:rPr>
              <a:t>для </a:t>
            </a:r>
            <a:r>
              <a:rPr sz="1800" b="1" spc="-20" dirty="0">
                <a:solidFill>
                  <a:srgbClr val="2D3092"/>
                </a:solidFill>
                <a:latin typeface="Cambria"/>
                <a:cs typeface="Cambria"/>
              </a:rPr>
              <a:t>всех </a:t>
            </a:r>
            <a:r>
              <a:rPr sz="1800" b="1" spc="-10" dirty="0">
                <a:solidFill>
                  <a:srgbClr val="2D3092"/>
                </a:solidFill>
                <a:latin typeface="Cambria"/>
                <a:cs typeface="Cambria"/>
              </a:rPr>
              <a:t>категорий </a:t>
            </a:r>
            <a:r>
              <a:rPr sz="1800" b="1" spc="-385" dirty="0">
                <a:solidFill>
                  <a:srgbClr val="2D3092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2D3092"/>
                </a:solidFill>
                <a:latin typeface="Cambria"/>
                <a:cs typeface="Cambria"/>
              </a:rPr>
              <a:t>ОВЗ</a:t>
            </a:r>
            <a:r>
              <a:rPr sz="1800" b="1" spc="10" dirty="0">
                <a:solidFill>
                  <a:srgbClr val="2D3092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2D3092"/>
                </a:solidFill>
                <a:latin typeface="Cambria"/>
                <a:cs typeface="Cambria"/>
              </a:rPr>
              <a:t>по</a:t>
            </a:r>
            <a:r>
              <a:rPr sz="1800" b="1" spc="-10" dirty="0">
                <a:solidFill>
                  <a:srgbClr val="2D3092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2D3092"/>
                </a:solidFill>
                <a:latin typeface="Cambria"/>
                <a:cs typeface="Cambria"/>
              </a:rPr>
              <a:t>желанию</a:t>
            </a:r>
            <a:endParaRPr sz="180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2D3092"/>
                </a:solidFill>
                <a:latin typeface="Cambria"/>
                <a:cs typeface="Cambria"/>
              </a:rPr>
              <a:t>2</a:t>
            </a:r>
            <a:r>
              <a:rPr sz="1800" b="1" spc="-20" dirty="0">
                <a:solidFill>
                  <a:srgbClr val="2D3092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2D3092"/>
                </a:solidFill>
                <a:latin typeface="Cambria"/>
                <a:cs typeface="Cambria"/>
              </a:rPr>
              <a:t>или</a:t>
            </a:r>
            <a:r>
              <a:rPr sz="1800" b="1" spc="-15" dirty="0">
                <a:solidFill>
                  <a:srgbClr val="2D3092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2D3092"/>
                </a:solidFill>
                <a:latin typeface="Cambria"/>
                <a:cs typeface="Cambria"/>
              </a:rPr>
              <a:t>4</a:t>
            </a:r>
            <a:r>
              <a:rPr sz="1800" b="1" spc="375" dirty="0">
                <a:solidFill>
                  <a:srgbClr val="2D3092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2D3092"/>
                </a:solidFill>
                <a:latin typeface="Cambria"/>
                <a:cs typeface="Cambria"/>
              </a:rPr>
              <a:t>экзамена.</a:t>
            </a:r>
            <a:endParaRPr sz="1800">
              <a:latin typeface="Cambria"/>
              <a:cs typeface="Cambria"/>
            </a:endParaRPr>
          </a:p>
        </p:txBody>
      </p:sp>
      <p:pic>
        <p:nvPicPr>
          <p:cNvPr id="37" name="object 3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1342" y="3867894"/>
            <a:ext cx="4285487" cy="112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281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11475</TotalTime>
  <Words>1613</Words>
  <Application>Microsoft Office PowerPoint</Application>
  <PresentationFormat>Экран (16:9)</PresentationFormat>
  <Paragraphs>219</Paragraphs>
  <Slides>30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Приказ Минпроса и Рособрнадзора от 04.04.2023 г. № 232/551 </vt:lpstr>
      <vt:lpstr>Презентация PowerPoint</vt:lpstr>
      <vt:lpstr>Презентация PowerPoint</vt:lpstr>
      <vt:lpstr>Сроки регистрации на участие в  ГИА</vt:lpstr>
      <vt:lpstr>ГИА-9</vt:lpstr>
      <vt:lpstr>Презентация PowerPoint</vt:lpstr>
      <vt:lpstr>Презентация PowerPoint</vt:lpstr>
      <vt:lpstr>Презентация PowerPoint</vt:lpstr>
      <vt:lpstr>Презентация PowerPoint</vt:lpstr>
      <vt:lpstr> Особенности проведения экзаменов ОГЭ-9 по отдельным учебным предметам </vt:lpstr>
      <vt:lpstr>Презентация PowerPoint</vt:lpstr>
      <vt:lpstr>Аттестат об основном общем образовании</vt:lpstr>
      <vt:lpstr>Презентация PowerPoint</vt:lpstr>
      <vt:lpstr>Презентация PowerPoint</vt:lpstr>
      <vt:lpstr>Презентация PowerPoint</vt:lpstr>
      <vt:lpstr>Итоговое сочинение </vt:lpstr>
      <vt:lpstr>Презентация PowerPoint</vt:lpstr>
      <vt:lpstr>Презентация PowerPoint</vt:lpstr>
      <vt:lpstr>Презентация PowerPoint</vt:lpstr>
      <vt:lpstr>Презентация PowerPoint</vt:lpstr>
      <vt:lpstr> Особенности проведения экзаменов ЕГЭ по отдельным учебным предметам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kreslavski_ga</dc:creator>
  <cp:lastModifiedBy>Диляра</cp:lastModifiedBy>
  <cp:revision>676</cp:revision>
  <cp:lastPrinted>2021-11-16T14:44:23Z</cp:lastPrinted>
  <dcterms:created xsi:type="dcterms:W3CDTF">2014-06-10T07:34:58Z</dcterms:created>
  <dcterms:modified xsi:type="dcterms:W3CDTF">2024-01-28T12:00:02Z</dcterms:modified>
</cp:coreProperties>
</file>