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327" r:id="rId2"/>
    <p:sldId id="298" r:id="rId3"/>
    <p:sldId id="300" r:id="rId4"/>
    <p:sldId id="303" r:id="rId5"/>
    <p:sldId id="302" r:id="rId6"/>
    <p:sldId id="304" r:id="rId7"/>
    <p:sldId id="306" r:id="rId8"/>
    <p:sldId id="307" r:id="rId9"/>
    <p:sldId id="308" r:id="rId10"/>
    <p:sldId id="329" r:id="rId11"/>
    <p:sldId id="330" r:id="rId12"/>
    <p:sldId id="305" r:id="rId13"/>
    <p:sldId id="295" r:id="rId14"/>
    <p:sldId id="301" r:id="rId15"/>
    <p:sldId id="334" r:id="rId16"/>
    <p:sldId id="335" r:id="rId17"/>
    <p:sldId id="336" r:id="rId18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50A0-DF6B-4713-A157-0F84A66676D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8C37-28EE-47CC-8FC5-2FEFB04D0D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0975-BC60-477D-B418-9A3D8FABEA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FE54D-F64B-4088-BF57-3038BFB1D9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FE65E-3406-400E-A1D7-CDBE7E6412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48D3-4D64-4F7A-9FC3-35577C7A6C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5618C-71B5-4CCF-B04A-FF9C858C63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FCC3B-10FC-4404-9DAF-FF7C873797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9E18-89C7-4A61-BABA-F0EE43C0F9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EC62F-3658-4218-BBF0-A38B95E9FF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E0FAD-CAC0-4155-8D4E-D20EAFEE71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9F38716-6AE5-46DD-9D1B-3D0A0255FA3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49" r:id="rId3"/>
    <p:sldLayoutId id="2147483848" r:id="rId4"/>
    <p:sldLayoutId id="2147483847" r:id="rId5"/>
    <p:sldLayoutId id="2147483846" r:id="rId6"/>
    <p:sldLayoutId id="2147483845" r:id="rId7"/>
    <p:sldLayoutId id="2147483844" r:id="rId8"/>
    <p:sldLayoutId id="2147483843" r:id="rId9"/>
    <p:sldLayoutId id="2147483842" r:id="rId10"/>
    <p:sldLayoutId id="21474838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24036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Функциональная грамотность в </a:t>
            </a:r>
            <a:r>
              <a:rPr lang="ru-RU" sz="4000" b="1" dirty="0">
                <a:solidFill>
                  <a:srgbClr val="7030A0"/>
                </a:solidFill>
              </a:rPr>
              <a:t>разрезе формирования </a:t>
            </a:r>
            <a:r>
              <a:rPr lang="ru-RU" sz="4000" b="1" dirty="0" smtClean="0">
                <a:solidFill>
                  <a:srgbClr val="7030A0"/>
                </a:solidFill>
              </a:rPr>
              <a:t>универсальных </a:t>
            </a:r>
            <a:r>
              <a:rPr lang="ru-RU" sz="4000" b="1" dirty="0">
                <a:solidFill>
                  <a:srgbClr val="7030A0"/>
                </a:solidFill>
              </a:rPr>
              <a:t>учебных действий </a:t>
            </a:r>
            <a:r>
              <a:rPr lang="ru-RU" sz="4000" b="1" dirty="0" smtClean="0">
                <a:solidFill>
                  <a:srgbClr val="7030A0"/>
                </a:solidFill>
              </a:rPr>
              <a:t>обучающихся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437112"/>
            <a:ext cx="6400800" cy="1368152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rgbClr val="002060"/>
                </a:solidFill>
              </a:rPr>
              <a:t>Валиева </a:t>
            </a:r>
            <a:r>
              <a:rPr lang="ru-RU" sz="1800" b="1" dirty="0" err="1" smtClean="0">
                <a:solidFill>
                  <a:srgbClr val="002060"/>
                </a:solidFill>
              </a:rPr>
              <a:t>Ленара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Исмаиловна</a:t>
            </a:r>
            <a:r>
              <a:rPr lang="ru-RU" sz="1800" b="1" dirty="0" smtClean="0">
                <a:solidFill>
                  <a:srgbClr val="002060"/>
                </a:solidFill>
              </a:rPr>
              <a:t>, 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учитель английского языка, 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специалист высшей </a:t>
            </a:r>
            <a:r>
              <a:rPr lang="ru-RU" sz="1600" dirty="0" smtClean="0">
                <a:solidFill>
                  <a:srgbClr val="002060"/>
                </a:solidFill>
              </a:rPr>
              <a:t>категории  </a:t>
            </a:r>
          </a:p>
          <a:p>
            <a:pPr algn="r"/>
            <a:r>
              <a:rPr lang="ru-RU" sz="1600" b="1" dirty="0" smtClean="0">
                <a:solidFill>
                  <a:srgbClr val="FF0000"/>
                </a:solidFill>
              </a:rPr>
              <a:t>МБОУ «Винницкая школа» Симферопольского района РК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296602"/>
            <a:ext cx="4938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en-US" b="1" i="1" dirty="0" smtClean="0">
                <a:solidFill>
                  <a:srgbClr val="002060"/>
                </a:solidFill>
              </a:rPr>
              <a:t>The </a:t>
            </a:r>
            <a:r>
              <a:rPr lang="en-US" b="1" i="1" dirty="0">
                <a:solidFill>
                  <a:srgbClr val="002060"/>
                </a:solidFill>
              </a:rPr>
              <a:t>best project you’ll ever work on is YOU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8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Формирование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040188" cy="4320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личностных </a:t>
            </a:r>
            <a:r>
              <a:rPr lang="ru-RU" dirty="0">
                <a:solidFill>
                  <a:srgbClr val="002060"/>
                </a:solidFill>
              </a:rPr>
              <a:t>УУД: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908720"/>
            <a:ext cx="4173860" cy="5760640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-эффективно </a:t>
            </a:r>
            <a:r>
              <a:rPr lang="ru-RU" sz="2000" b="1" dirty="0">
                <a:solidFill>
                  <a:srgbClr val="7030A0"/>
                </a:solidFill>
                <a:latin typeface="+mj-lt"/>
              </a:rPr>
              <a:t>осуществляется с помощью раздела УМК </a:t>
            </a:r>
            <a:r>
              <a:rPr lang="ru-RU" sz="2000" b="1" u="sng" dirty="0">
                <a:solidFill>
                  <a:srgbClr val="7030A0"/>
                </a:solidFill>
                <a:latin typeface="+mj-lt"/>
              </a:rPr>
              <a:t>«Портфолио», </a:t>
            </a:r>
            <a:r>
              <a:rPr lang="ru-RU" sz="2000" b="1" dirty="0">
                <a:solidFill>
                  <a:srgbClr val="7030A0"/>
                </a:solidFill>
                <a:latin typeface="+mj-lt"/>
              </a:rPr>
              <a:t>в котором учащимся предлагается выполнить проект или творческое </a:t>
            </a:r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задание; </a:t>
            </a:r>
          </a:p>
          <a:p>
            <a:pPr marL="0" indent="442913"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-задания раздела </a:t>
            </a:r>
            <a:r>
              <a:rPr lang="en-US" sz="2000" b="1" u="sng" dirty="0" smtClean="0">
                <a:solidFill>
                  <a:srgbClr val="7030A0"/>
                </a:solidFill>
                <a:latin typeface="+mj-lt"/>
              </a:rPr>
              <a:t>“Spotlight </a:t>
            </a:r>
            <a:r>
              <a:rPr lang="en-US" sz="2000" b="1" u="sng" dirty="0">
                <a:solidFill>
                  <a:srgbClr val="7030A0"/>
                </a:solidFill>
                <a:latin typeface="+mj-lt"/>
              </a:rPr>
              <a:t>on Russia</a:t>
            </a:r>
            <a:r>
              <a:rPr lang="en-US" sz="2000" b="1" u="sng" dirty="0" smtClean="0">
                <a:solidFill>
                  <a:srgbClr val="7030A0"/>
                </a:solidFill>
                <a:latin typeface="+mj-lt"/>
              </a:rPr>
              <a:t>”</a:t>
            </a:r>
            <a:r>
              <a:rPr lang="ru-RU" sz="2000" b="1" dirty="0">
                <a:solidFill>
                  <a:srgbClr val="7030A0"/>
                </a:solidFill>
                <a:latin typeface="+mj-lt"/>
              </a:rPr>
              <a:t> позволяют сформировать у учащихся способность в элементарной форме представлять родную культуру на английском языке, но также формируют личное, эмоциональное позитивное отношение к себе и окружающему миру. </a:t>
            </a:r>
            <a:endParaRPr lang="ru-RU" sz="2000" b="1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20689"/>
            <a:ext cx="4041775" cy="4320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регулятивных УУД: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4041775" cy="5073427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-обеспечивает </a:t>
            </a:r>
            <a:r>
              <a:rPr lang="ru-RU" sz="2000" b="1" dirty="0">
                <a:solidFill>
                  <a:srgbClr val="7030A0"/>
                </a:solidFill>
              </a:rPr>
              <a:t>организацию и регулирование учащимися своей учебной </a:t>
            </a:r>
            <a:r>
              <a:rPr lang="ru-RU" sz="2000" b="1" dirty="0" smtClean="0">
                <a:solidFill>
                  <a:srgbClr val="7030A0"/>
                </a:solidFill>
              </a:rPr>
              <a:t>деятельности. </a:t>
            </a:r>
            <a:r>
              <a:rPr lang="ru-RU" sz="1800" b="1" dirty="0">
                <a:solidFill>
                  <a:srgbClr val="7030A0"/>
                </a:solidFill>
              </a:rPr>
              <a:t>Они включают в себя целеполагание, планирование, прогнозирование, контроль, коррекцию, оценку, самооценку и </a:t>
            </a:r>
            <a:r>
              <a:rPr lang="ru-RU" sz="1800" b="1" dirty="0" err="1">
                <a:solidFill>
                  <a:srgbClr val="7030A0"/>
                </a:solidFill>
              </a:rPr>
              <a:t>саморегуляцию</a:t>
            </a:r>
            <a:r>
              <a:rPr lang="ru-RU" sz="1800" b="1" dirty="0">
                <a:solidFill>
                  <a:srgbClr val="7030A0"/>
                </a:solidFill>
              </a:rPr>
              <a:t>.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</a:p>
          <a:p>
            <a:pPr marL="0" indent="265113" algn="just">
              <a:buNone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marL="0" indent="265113" algn="just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Для </a:t>
            </a:r>
            <a:r>
              <a:rPr lang="ru-RU" sz="1800" b="1" dirty="0">
                <a:solidFill>
                  <a:srgbClr val="7030A0"/>
                </a:solidFill>
              </a:rPr>
              <a:t>формирования навыков самоконтроля и коррекции в </a:t>
            </a:r>
            <a:r>
              <a:rPr lang="ru-RU" sz="1800" b="1" dirty="0" smtClean="0">
                <a:solidFill>
                  <a:srgbClr val="7030A0"/>
                </a:solidFill>
              </a:rPr>
              <a:t>УМК «Английский в фокусе»  </a:t>
            </a:r>
            <a:r>
              <a:rPr lang="ru-RU" sz="1800" b="1" dirty="0">
                <a:solidFill>
                  <a:srgbClr val="7030A0"/>
                </a:solidFill>
              </a:rPr>
              <a:t>предлагаются разделы </a:t>
            </a:r>
            <a:r>
              <a:rPr lang="ru-RU" sz="1800" b="1" dirty="0" smtClean="0">
                <a:solidFill>
                  <a:srgbClr val="7030A0"/>
                </a:solidFill>
              </a:rPr>
              <a:t>“</a:t>
            </a:r>
            <a:r>
              <a:rPr lang="ru-RU" sz="1800" b="1" dirty="0" err="1" smtClean="0">
                <a:solidFill>
                  <a:srgbClr val="7030A0"/>
                </a:solidFill>
              </a:rPr>
              <a:t>Now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>
                <a:solidFill>
                  <a:srgbClr val="7030A0"/>
                </a:solidFill>
              </a:rPr>
              <a:t>I </a:t>
            </a:r>
            <a:r>
              <a:rPr lang="ru-RU" sz="1800" b="1" dirty="0" err="1">
                <a:solidFill>
                  <a:srgbClr val="7030A0"/>
                </a:solidFill>
              </a:rPr>
              <a:t>know</a:t>
            </a:r>
            <a:r>
              <a:rPr lang="ru-RU" sz="1800" b="1" dirty="0" smtClean="0">
                <a:solidFill>
                  <a:srgbClr val="7030A0"/>
                </a:solidFill>
              </a:rPr>
              <a:t>” или </a:t>
            </a:r>
            <a:r>
              <a:rPr lang="en-US" sz="1800" b="1" dirty="0" smtClean="0">
                <a:solidFill>
                  <a:srgbClr val="7030A0"/>
                </a:solidFill>
              </a:rPr>
              <a:t>“Progress Check”.</a:t>
            </a:r>
            <a:endParaRPr lang="ru-RU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Формирование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040188" cy="4320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познавательных </a:t>
            </a:r>
            <a:r>
              <a:rPr lang="ru-RU" dirty="0">
                <a:solidFill>
                  <a:srgbClr val="002060"/>
                </a:solidFill>
              </a:rPr>
              <a:t>УУД: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908720"/>
            <a:ext cx="4173860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C00000"/>
                </a:solidFill>
              </a:rPr>
              <a:t>1)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</a:rPr>
              <a:t>бщеучебные</a:t>
            </a:r>
            <a:r>
              <a:rPr lang="ru-RU" sz="2000" dirty="0" smtClean="0"/>
              <a:t> (</a:t>
            </a:r>
            <a:r>
              <a:rPr lang="ru-RU" sz="2000" dirty="0"/>
              <a:t>и</a:t>
            </a:r>
            <a:r>
              <a:rPr lang="ru-RU" sz="2000" dirty="0" smtClean="0"/>
              <a:t>звлечение </a:t>
            </a:r>
            <a:r>
              <a:rPr lang="ru-RU" sz="2000" dirty="0"/>
              <a:t>необходимой информации из </a:t>
            </a:r>
            <a:r>
              <a:rPr lang="ru-RU" sz="2000" dirty="0" smtClean="0"/>
              <a:t>прослушанных/прочитанных  текстов: соотнести </a:t>
            </a:r>
            <a:r>
              <a:rPr lang="ru-RU" sz="2000" dirty="0"/>
              <a:t>картинки с именами и вписать соответствующую букву, сделать альтернативный выбор, закончив предложение, пометить ответ в </a:t>
            </a:r>
            <a:r>
              <a:rPr lang="ru-RU" sz="2000" dirty="0" smtClean="0"/>
              <a:t>таблицу);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r>
              <a:rPr lang="ru-RU" sz="2000" b="1" dirty="0">
                <a:solidFill>
                  <a:srgbClr val="C00000"/>
                </a:solidFill>
              </a:rPr>
              <a:t>) </a:t>
            </a:r>
            <a:r>
              <a:rPr lang="ru-RU" sz="2000" b="1" dirty="0" smtClean="0">
                <a:solidFill>
                  <a:srgbClr val="C00000"/>
                </a:solidFill>
              </a:rPr>
              <a:t>логические</a:t>
            </a:r>
            <a:r>
              <a:rPr lang="ru-RU" sz="2000" dirty="0" smtClean="0"/>
              <a:t> (</a:t>
            </a:r>
            <a:r>
              <a:rPr lang="ru-RU" sz="2000" dirty="0"/>
              <a:t>р</a:t>
            </a:r>
            <a:r>
              <a:rPr lang="ru-RU" sz="2000" dirty="0" smtClean="0"/>
              <a:t>абота </a:t>
            </a:r>
            <a:r>
              <a:rPr lang="ru-RU" sz="2000" dirty="0"/>
              <a:t>с грамматическим и лексическим </a:t>
            </a:r>
            <a:r>
              <a:rPr lang="ru-RU" sz="2000" dirty="0" smtClean="0"/>
              <a:t>материалом; умение анализировать);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r>
              <a:rPr lang="ru-RU" sz="2000" b="1" dirty="0">
                <a:solidFill>
                  <a:srgbClr val="C00000"/>
                </a:solidFill>
              </a:rPr>
              <a:t>) действия постановки и решения </a:t>
            </a:r>
            <a:r>
              <a:rPr lang="ru-RU" sz="2000" b="1" dirty="0" smtClean="0">
                <a:solidFill>
                  <a:srgbClr val="C00000"/>
                </a:solidFill>
              </a:rPr>
              <a:t>проблем </a:t>
            </a:r>
            <a:r>
              <a:rPr lang="ru-RU" sz="2000" dirty="0" smtClean="0"/>
              <a:t>осуществляется </a:t>
            </a:r>
            <a:r>
              <a:rPr lang="ru-RU" sz="2000" dirty="0"/>
              <a:t>при проектной деятельности</a:t>
            </a:r>
          </a:p>
          <a:p>
            <a:pPr marL="0" indent="442913" algn="just">
              <a:buNone/>
            </a:pPr>
            <a:endParaRPr lang="ru-RU" sz="20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20689"/>
            <a:ext cx="4041775" cy="4320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коммуникативных УУД: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4041775" cy="5073427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-во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всех видах речевой деятельности: </a:t>
            </a:r>
            <a:r>
              <a:rPr lang="ru-RU" sz="1600" b="1" dirty="0" err="1">
                <a:solidFill>
                  <a:schemeClr val="accent1">
                    <a:lumMod val="25000"/>
                  </a:schemeClr>
                </a:solidFill>
              </a:rPr>
              <a:t>аудировании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, говорении, чтении, письме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.</a:t>
            </a:r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0" indent="265113" algn="just">
              <a:buNone/>
            </a:pP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Это умение слушать и вступать в диалог со сверстниками и взрослыми в пределах речевых потребностей и возможностей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 обучающихся.</a:t>
            </a:r>
          </a:p>
          <a:p>
            <a:pPr marL="0" indent="265113" algn="just">
              <a:buNone/>
            </a:pP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Умение работать в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группе (сотрудничество): умение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правильно выражать свои мысли, уважать партнера и самого себя.</a:t>
            </a:r>
          </a:p>
        </p:txBody>
      </p:sp>
    </p:spTree>
    <p:extLst>
      <p:ext uri="{BB962C8B-B14F-4D97-AF65-F5344CB8AC3E}">
        <p14:creationId xmlns:p14="http://schemas.microsoft.com/office/powerpoint/2010/main" val="24650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Модель формирования и развития функциональной грамотности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5"/>
            <a:ext cx="82296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5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442913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Достичь функциональной грамотности в процессе обучения английского языка можно различными способами. Главной составляющей преподавания ИЯ является заинтересованность, поэтому мы используем на уроках следующие современные педагогические технологии: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Педагогические технологии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2000" b="1" kern="1200" dirty="0" smtClean="0">
                <a:solidFill>
                  <a:srgbClr val="002060"/>
                </a:solidFill>
                <a:latin typeface="Times New Roman"/>
                <a:ea typeface="Calibri"/>
              </a:rPr>
              <a:t>проблемное обучение 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latin typeface="Times New Roman"/>
                <a:ea typeface="Calibri"/>
              </a:rPr>
              <a:t>технология сотрудничества (обучение в малых группах)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latin typeface="Times New Roman"/>
                <a:ea typeface="Calibri"/>
              </a:rPr>
              <a:t>учебно-исследовательская технология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latin typeface="Times New Roman"/>
                <a:ea typeface="Calibri"/>
              </a:rPr>
              <a:t>проектная деятельность (разработка проекта-значимый результат – продукт) 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latin typeface="Times New Roman"/>
                <a:ea typeface="Calibri"/>
              </a:rPr>
              <a:t>поисковая технология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latin typeface="Times New Roman"/>
                <a:ea typeface="Calibri"/>
              </a:rPr>
              <a:t>дискуссии, диспуты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latin typeface="Times New Roman"/>
                <a:ea typeface="Calibri"/>
              </a:rPr>
              <a:t>деловые и ролевые игры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latin typeface="Times New Roman"/>
              </a:rPr>
              <a:t>использование ИКТ</a:t>
            </a:r>
          </a:p>
          <a:p>
            <a:r>
              <a:rPr lang="ru-RU" sz="2000" b="1" kern="1200" dirty="0" err="1" smtClean="0">
                <a:solidFill>
                  <a:srgbClr val="002060"/>
                </a:solidFill>
                <a:latin typeface="Times New Roman"/>
              </a:rPr>
              <a:t>самооценивание</a:t>
            </a:r>
            <a:r>
              <a:rPr lang="ru-RU" sz="2000" b="1" kern="1200" dirty="0" smtClean="0">
                <a:solidFill>
                  <a:srgbClr val="002060"/>
                </a:solidFill>
                <a:latin typeface="Times New Roman"/>
              </a:rPr>
              <a:t>, </a:t>
            </a:r>
            <a:r>
              <a:rPr lang="ru-RU" sz="2000" b="1" kern="1200" dirty="0" err="1" smtClean="0">
                <a:solidFill>
                  <a:srgbClr val="002060"/>
                </a:solidFill>
                <a:latin typeface="Times New Roman"/>
              </a:rPr>
              <a:t>взаимооценивание</a:t>
            </a:r>
            <a:r>
              <a:rPr lang="ru-RU" sz="2000" b="1" kern="1200" dirty="0" smtClean="0">
                <a:solidFill>
                  <a:srgbClr val="002060"/>
                </a:solidFill>
                <a:latin typeface="Times New Roman"/>
              </a:rPr>
              <a:t> - рефлексия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latin typeface="Times New Roman"/>
              </a:rPr>
              <a:t>технология развития критического мышления (</a:t>
            </a:r>
            <a:r>
              <a:rPr lang="ru-RU" sz="2000" b="1" kern="1200" dirty="0" err="1" smtClean="0">
                <a:solidFill>
                  <a:srgbClr val="002060"/>
                </a:solidFill>
                <a:latin typeface="Times New Roman"/>
              </a:rPr>
              <a:t>скрайбинг</a:t>
            </a:r>
            <a:r>
              <a:rPr lang="ru-RU" sz="2000" b="1" kern="1200" dirty="0" smtClean="0">
                <a:solidFill>
                  <a:srgbClr val="002060"/>
                </a:solidFill>
                <a:latin typeface="Times New Roman"/>
              </a:rPr>
              <a:t>)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latin typeface="Times New Roman"/>
              </a:rPr>
              <a:t>системно-</a:t>
            </a:r>
            <a:r>
              <a:rPr lang="ru-RU" sz="2000" b="1" kern="1200" dirty="0" err="1" smtClean="0">
                <a:solidFill>
                  <a:srgbClr val="002060"/>
                </a:solidFill>
                <a:latin typeface="Times New Roman"/>
              </a:rPr>
              <a:t>деятельностный</a:t>
            </a:r>
            <a:r>
              <a:rPr lang="ru-RU" sz="2000" b="1" kern="1200" dirty="0" smtClean="0">
                <a:solidFill>
                  <a:srgbClr val="002060"/>
                </a:solidFill>
                <a:latin typeface="Times New Roman"/>
              </a:rPr>
              <a:t> подход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3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i="1" kern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ученикам сложно усвоить объем информации, который постоянно растет. Поэтому миссия учителя, заключается в том, чтобы связать ценности содержания образования с системой жизненных ценностей и установок ребенка, воспитать личность, способную  к творчеству и самореализации.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1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529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2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Желаем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вам радости и творческих успехов!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20891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5895856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Спасибо за внимание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0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Новые понятия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 мире образования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skills – </a:t>
            </a:r>
            <a:r>
              <a:rPr lang="ru-RU" dirty="0" smtClean="0"/>
              <a:t>универсальные умения</a:t>
            </a:r>
          </a:p>
          <a:p>
            <a:r>
              <a:rPr lang="ru-RU" dirty="0" smtClean="0"/>
              <a:t>Компетенции </a:t>
            </a:r>
            <a:r>
              <a:rPr lang="en-US" dirty="0" smtClean="0"/>
              <a:t>XXI</a:t>
            </a:r>
            <a:r>
              <a:rPr lang="ru-RU" dirty="0" smtClean="0"/>
              <a:t> века (4К или 4С):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критическое мышление,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коммуникация,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кооперация,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креативность.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pic>
        <p:nvPicPr>
          <p:cNvPr id="3074" name="Picture 2" descr="C:\Users\lenara\Downloads\16985768434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284984"/>
            <a:ext cx="51825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7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Функциональная грамотность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17443"/>
          </a:xfrm>
        </p:spPr>
        <p:txBody>
          <a:bodyPr/>
          <a:lstStyle/>
          <a:p>
            <a:pPr marL="0" indent="530225" algn="just">
              <a:buNone/>
            </a:pPr>
            <a:r>
              <a:rPr lang="ru-RU" sz="2800" b="1" dirty="0" smtClean="0"/>
              <a:t> </a:t>
            </a:r>
            <a:r>
              <a:rPr lang="ru-RU" sz="2400" dirty="0" smtClean="0"/>
              <a:t>это связка между 4К и базовыми грамотностями (читательской, математической, естественно-научной, финансовой, информационной, цифровой, культурной).</a:t>
            </a:r>
          </a:p>
          <a:p>
            <a:pPr marL="0" indent="633413" algn="just">
              <a:buNone/>
            </a:pPr>
            <a:r>
              <a:rPr lang="ru-RU" sz="2800" dirty="0" smtClean="0"/>
              <a:t>ФГ – это способность применять на практике в реальных жизненных задачах то, чему мы учимся на занятиях.</a:t>
            </a:r>
          </a:p>
          <a:p>
            <a:pPr marL="0" indent="633413"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Это способность человека вступать в отношения с внешней средой и максимально быстро адаптироваться и функционировать в ней.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Зачем нужна ФГ?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качество жизни,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уровень мотивации,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возможность адаптации</a:t>
            </a:r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Функционально грамотная личность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3528" y="3429000"/>
            <a:ext cx="338437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Человек самостоятельный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15716" y="4941168"/>
            <a:ext cx="374441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Человек, умеющий жить среди других людей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3430314"/>
            <a:ext cx="3240360" cy="1510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Человек познающий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347864" y="342900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076056" y="342900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014152" y="3430314"/>
            <a:ext cx="432048" cy="1510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980727"/>
            <a:ext cx="3132348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8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/>
              <a:t>Какой </a:t>
            </a:r>
            <a:r>
              <a:rPr lang="ru-RU" sz="3600" b="1" dirty="0" smtClean="0"/>
              <a:t>элемент в стандарте будет соответствовать функциональной грамотности?</a:t>
            </a: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r">
              <a:buNone/>
            </a:pPr>
            <a:r>
              <a:rPr lang="ru-RU" sz="3600" b="1" dirty="0" smtClean="0"/>
              <a:t>Где она будет проявляться?</a:t>
            </a:r>
            <a:endParaRPr lang="ru-RU" sz="36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8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ФГ соотносится с ФГОС?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стандарте есть: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метапредметные</a:t>
            </a:r>
            <a:r>
              <a:rPr lang="ru-RU" dirty="0" smtClean="0"/>
              <a:t> результаты обучения;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развитие универсальных учебных действий;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предметные результаты;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личностные результаты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9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pPr algn="l"/>
            <a:r>
              <a:rPr lang="ru-RU" dirty="0" smtClean="0"/>
              <a:t>ФГОС ООО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237146"/>
              </p:ext>
            </p:extLst>
          </p:nvPr>
        </p:nvGraphicFramePr>
        <p:xfrm>
          <a:off x="107504" y="692696"/>
          <a:ext cx="8856984" cy="617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409863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Метапредметные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результаты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Предметные результаты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65811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выбирать,	анализировать, систематизировать и интерпретировать информацию различных видов и форм представления;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находить сходные аргументы (подтверждающие или опровергающие одну и ту же идею, версию) в различных информационных источниках;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самостоятельно выбирать оптимальную форму представления информации и иллюстрировать решаемые задачи несложными схемами, диаграммами, иной графикой и их комбинациями.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читать про себя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несплошные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тексты (таблицы, диаграммы) и </a:t>
                      </a:r>
                      <a:r>
                        <a:rPr lang="ru-RU" sz="1800" u="sng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понимать представленную в них информацию, обобщать и оценивать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полученную при чтении информацию;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обладать базовыми знаниями о социокультурном портрете и культурном наследии родной страны и страны (стран) изучаемого языка, представлять Россию и страну (страны) изучаемого языка, оказывать помощь иностранным гостям в ситуациях повседневного общения;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участвовать в несложных учебных проектах с использованием материалов на английском языке с применением информационно-коммуникативных технологий.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1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pPr algn="l"/>
            <a:r>
              <a:rPr lang="ru-RU" dirty="0" smtClean="0"/>
              <a:t>ФГОС СОО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050723"/>
              </p:ext>
            </p:extLst>
          </p:nvPr>
        </p:nvGraphicFramePr>
        <p:xfrm>
          <a:off x="107504" y="764704"/>
          <a:ext cx="8856984" cy="6103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405084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Метапредметные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результаты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Предметные результаты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98582"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создавать тексты в различных форматах с учётом назначения информации и целевой аудитории, выбирая </a:t>
                      </a:r>
                      <a:r>
                        <a:rPr lang="ru-RU" sz="1800" u="sng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оптимальную форму представления и визуализации (текст, таблица, схема, диаграмма и другие);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распознавать невербальные средства общения, понимать значение социальных знаков,;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предлагать новые проекты, оценивать идеи с позиции новизны, оригинальности, </a:t>
                      </a:r>
                      <a:r>
                        <a:rPr lang="ru-RU" sz="1800" u="sng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практической значимости.</a:t>
                      </a:r>
                      <a:endParaRPr lang="ru-RU" sz="1600" u="sng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способствовать формированию и проявлению широкой эрудиции в разных областях знаний, постоянно повышать свой образовательный и культурный уровень.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читать про себя и </a:t>
                      </a:r>
                      <a:r>
                        <a:rPr lang="ru-RU" sz="1800" u="sng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устанавливать причинно-следственную взаимосвязь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изложенных в тексте фактов и событий;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читать про себя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несплошные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тексты (таблицы, диаграммы, графики и другие) и понимать представленную в них информацию;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использовать иноязычные словари и справочники, в том числе информационно-справочные системы в электронной̆ форме;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участвовать в </a:t>
                      </a:r>
                      <a:r>
                        <a:rPr lang="ru-RU" sz="1600" u="sng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учебно-исследовательской, проектной деятельности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предметного и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межпредметного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характера с использованием материалов на английском языке и применением информационно-коммуникационных технологий; 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6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2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        УУД: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личностные,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регулятивные,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познавательные,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коммуникативные</a:t>
            </a:r>
          </a:p>
        </p:txBody>
      </p:sp>
      <p:pic>
        <p:nvPicPr>
          <p:cNvPr id="4099" name="Picture 3" descr="C:\Users\lenara\Downloads\1698577946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1764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ara\Downloads\1698577946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48965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3" y="432067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«Ученик не сосуд, который надо </a:t>
            </a:r>
            <a:r>
              <a:rPr lang="ru-RU" b="1" i="1" dirty="0" smtClean="0">
                <a:solidFill>
                  <a:srgbClr val="C00000"/>
                </a:solidFill>
              </a:rPr>
              <a:t>наполнить, а </a:t>
            </a:r>
            <a:r>
              <a:rPr lang="ru-RU" b="1" i="1" dirty="0">
                <a:solidFill>
                  <a:srgbClr val="C00000"/>
                </a:solidFill>
              </a:rPr>
              <a:t>факел, который нужно зажечь»</a:t>
            </a:r>
          </a:p>
        </p:txBody>
      </p:sp>
    </p:spTree>
    <p:extLst>
      <p:ext uri="{BB962C8B-B14F-4D97-AF65-F5344CB8AC3E}">
        <p14:creationId xmlns:p14="http://schemas.microsoft.com/office/powerpoint/2010/main" val="34467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</Template>
  <TotalTime>1456</TotalTime>
  <Words>833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Diseño predeterminado</vt:lpstr>
      <vt:lpstr>  Функциональная грамотность в разрезе формирования универсальных учебных действий обучающихся</vt:lpstr>
      <vt:lpstr>Новые понятия  в мире образования</vt:lpstr>
      <vt:lpstr>Функциональная грамотность </vt:lpstr>
      <vt:lpstr>Зачем нужна ФГ?</vt:lpstr>
      <vt:lpstr>Презентация PowerPoint</vt:lpstr>
      <vt:lpstr>Как ФГ соотносится с ФГОС?</vt:lpstr>
      <vt:lpstr>ФГОС ООО</vt:lpstr>
      <vt:lpstr>ФГОС СОО</vt:lpstr>
      <vt:lpstr>        УУД:</vt:lpstr>
      <vt:lpstr>Формирование</vt:lpstr>
      <vt:lpstr>Формирование</vt:lpstr>
      <vt:lpstr>Модель формирования и развития функциональной грамотности</vt:lpstr>
      <vt:lpstr>Презентация PowerPoint</vt:lpstr>
      <vt:lpstr>Педагогические технологии</vt:lpstr>
      <vt:lpstr>Презентация PowerPoint</vt:lpstr>
      <vt:lpstr>Презентация PowerPoint</vt:lpstr>
      <vt:lpstr> Желаем вам радости и творческих успехов!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lenara</cp:lastModifiedBy>
  <cp:revision>119</cp:revision>
  <cp:lastPrinted>2023-10-29T09:18:45Z</cp:lastPrinted>
  <dcterms:created xsi:type="dcterms:W3CDTF">2012-01-06T19:09:25Z</dcterms:created>
  <dcterms:modified xsi:type="dcterms:W3CDTF">2023-11-01T10:30:40Z</dcterms:modified>
</cp:coreProperties>
</file>