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1" r:id="rId4"/>
    <p:sldId id="258" r:id="rId5"/>
    <p:sldId id="277" r:id="rId6"/>
    <p:sldId id="278" r:id="rId7"/>
    <p:sldId id="280" r:id="rId8"/>
    <p:sldId id="259" r:id="rId9"/>
    <p:sldId id="261" r:id="rId10"/>
    <p:sldId id="260" r:id="rId11"/>
    <p:sldId id="284" r:id="rId12"/>
    <p:sldId id="266" r:id="rId13"/>
    <p:sldId id="285" r:id="rId14"/>
    <p:sldId id="267" r:id="rId15"/>
    <p:sldId id="289" r:id="rId16"/>
    <p:sldId id="290" r:id="rId17"/>
    <p:sldId id="291" r:id="rId18"/>
    <p:sldId id="269" r:id="rId19"/>
    <p:sldId id="288" r:id="rId20"/>
    <p:sldId id="292" r:id="rId21"/>
    <p:sldId id="286" r:id="rId22"/>
    <p:sldId id="272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47" autoAdjust="0"/>
    <p:restoredTop sz="94713" autoAdjust="0"/>
  </p:normalViewPr>
  <p:slideViewPr>
    <p:cSldViewPr>
      <p:cViewPr varScale="1">
        <p:scale>
          <a:sx n="82" d="100"/>
          <a:sy n="82" d="100"/>
        </p:scale>
        <p:origin x="91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iqboard.ie/iqboard-softwar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188640"/>
            <a:ext cx="81369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«</a:t>
            </a:r>
            <a:r>
              <a:rPr lang="ru-RU" sz="4800" b="1" dirty="0">
                <a:solidFill>
                  <a:srgbClr val="FF0000"/>
                </a:solidFill>
                <a:latin typeface="Monotype Corsiva" pitchFamily="66" charset="0"/>
              </a:rPr>
              <a:t>Использование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Интерактивного комплекса в МБДОУ «Детский сад «Солнышко» с. Прудовое,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при работе с дошкольниками</a:t>
            </a:r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»</a:t>
            </a:r>
            <a:endParaRPr lang="ru-RU" sz="66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                           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                           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2E4116-2D21-082E-330E-AF07AB0A4D62}"/>
              </a:ext>
            </a:extLst>
          </p:cNvPr>
          <p:cNvSpPr txBox="1"/>
          <p:nvPr/>
        </p:nvSpPr>
        <p:spPr>
          <a:xfrm>
            <a:off x="4267359" y="4857759"/>
            <a:ext cx="4876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старший воспитатель Яшкина Л.В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27584" y="136774"/>
            <a:ext cx="79208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00100" y="285728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haroni" pitchFamily="2" charset="-79"/>
              </a:rPr>
              <a:t>Интерактивная доска на наших  занятиях может выступать   также фоном или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haroni" pitchFamily="2" charset="-79"/>
              </a:rPr>
              <a:t>видеотранслятором</a:t>
            </a:r>
            <a:endParaRPr lang="ru-RU" sz="2400" dirty="0">
              <a:solidFill>
                <a:srgbClr val="FF0000"/>
              </a:solidFill>
              <a:latin typeface="Monotype Corsiva" pitchFamily="66" charset="0"/>
              <a:cs typeface="Aharoni" pitchFamily="2" charset="-79"/>
            </a:endParaRPr>
          </a:p>
        </p:txBody>
      </p:sp>
      <p:pic>
        <p:nvPicPr>
          <p:cNvPr id="9218" name="Picture 2" descr="20240427_10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857364"/>
            <a:ext cx="3357586" cy="4000528"/>
          </a:xfrm>
          <a:prstGeom prst="rect">
            <a:avLst/>
          </a:prstGeom>
          <a:noFill/>
        </p:spPr>
      </p:pic>
      <p:pic>
        <p:nvPicPr>
          <p:cNvPr id="9222" name="Picture 6" descr="20240427_1018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1785926"/>
            <a:ext cx="3643338" cy="400052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28662" y="1000108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интерактивной доски в проектной деятельности: «Расскажите детям о Великой Отечественной войне»</a:t>
            </a:r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27584" y="136774"/>
            <a:ext cx="79208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00100" y="285728"/>
            <a:ext cx="7643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проектора в различных тематических мероприятиях</a:t>
            </a:r>
            <a:endParaRPr lang="ru-RU" sz="3200" dirty="0">
              <a:solidFill>
                <a:srgbClr val="FF0000"/>
              </a:solidFill>
              <a:latin typeface="Monotype Corsiva" pitchFamily="66" charset="0"/>
              <a:cs typeface="Aharoni" pitchFamily="2" charset="-79"/>
            </a:endParaRPr>
          </a:p>
        </p:txBody>
      </p:sp>
      <p:pic>
        <p:nvPicPr>
          <p:cNvPr id="1026" name="Picture 2" descr="C:\Users\admin\Desktop\Яшкина Л.В\20240611_083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714488"/>
            <a:ext cx="4143404" cy="4071966"/>
          </a:xfrm>
          <a:prstGeom prst="rect">
            <a:avLst/>
          </a:prstGeom>
          <a:noFill/>
        </p:spPr>
      </p:pic>
      <p:pic>
        <p:nvPicPr>
          <p:cNvPr id="1027" name="Picture 3" descr="C:\Users\admin\Desktop\Яшкина Л.В\20240620_0932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1428736"/>
            <a:ext cx="3086098" cy="2571768"/>
          </a:xfrm>
          <a:prstGeom prst="rect">
            <a:avLst/>
          </a:prstGeom>
          <a:noFill/>
        </p:spPr>
      </p:pic>
      <p:pic>
        <p:nvPicPr>
          <p:cNvPr id="1028" name="Picture 4" descr="C:\Users\admin\Desktop\Яшкина Л.В\20240606_0954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4000504"/>
            <a:ext cx="2714644" cy="242889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99592" y="428604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Использование ИКТ в педагогической деятельности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(педагогические часы, педсоветы, совещание при заведующим)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1061243" y="285728"/>
            <a:ext cx="7720345" cy="142876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8590" tIns="148590" rIns="148590" bIns="14859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900" kern="1200" dirty="0"/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938289" y="2407934"/>
            <a:ext cx="5755255" cy="195717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kern="1200" dirty="0"/>
          </a:p>
        </p:txBody>
      </p:sp>
      <p:sp>
        <p:nvSpPr>
          <p:cNvPr id="17" name="Скругленный прямоугольник 4"/>
          <p:cNvSpPr/>
          <p:nvPr/>
        </p:nvSpPr>
        <p:spPr>
          <a:xfrm>
            <a:off x="6919461" y="2348880"/>
            <a:ext cx="1859758" cy="18228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kern="1200" dirty="0"/>
          </a:p>
        </p:txBody>
      </p:sp>
      <p:sp>
        <p:nvSpPr>
          <p:cNvPr id="20" name="Скругленный прямоугольник 4"/>
          <p:cNvSpPr/>
          <p:nvPr/>
        </p:nvSpPr>
        <p:spPr>
          <a:xfrm>
            <a:off x="6930253" y="4563956"/>
            <a:ext cx="1848967" cy="17625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 dirty="0"/>
          </a:p>
        </p:txBody>
      </p:sp>
      <p:sp>
        <p:nvSpPr>
          <p:cNvPr id="23" name="Скругленный прямоугольник 4"/>
          <p:cNvSpPr/>
          <p:nvPr/>
        </p:nvSpPr>
        <p:spPr>
          <a:xfrm>
            <a:off x="4685261" y="4563955"/>
            <a:ext cx="1933718" cy="17625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 dirty="0"/>
          </a:p>
        </p:txBody>
      </p:sp>
      <p:sp>
        <p:nvSpPr>
          <p:cNvPr id="26" name="Скругленный прямоугольник 4"/>
          <p:cNvSpPr/>
          <p:nvPr/>
        </p:nvSpPr>
        <p:spPr>
          <a:xfrm>
            <a:off x="2666090" y="4563955"/>
            <a:ext cx="1795595" cy="17625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 dirty="0"/>
          </a:p>
        </p:txBody>
      </p:sp>
      <p:pic>
        <p:nvPicPr>
          <p:cNvPr id="8196" name="Picture 4" descr="16699843237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214422"/>
            <a:ext cx="3357566" cy="2247901"/>
          </a:xfrm>
          <a:prstGeom prst="rect">
            <a:avLst/>
          </a:prstGeom>
          <a:noFill/>
        </p:spPr>
      </p:pic>
      <p:pic>
        <p:nvPicPr>
          <p:cNvPr id="8198" name="Picture 6" descr="16699842971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3786190"/>
            <a:ext cx="3286148" cy="2371726"/>
          </a:xfrm>
          <a:prstGeom prst="rect">
            <a:avLst/>
          </a:prstGeom>
          <a:noFill/>
        </p:spPr>
      </p:pic>
      <p:pic>
        <p:nvPicPr>
          <p:cNvPr id="8200" name="Picture 8" descr="16699843544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3500438"/>
            <a:ext cx="3357586" cy="2857500"/>
          </a:xfrm>
          <a:prstGeom prst="rect">
            <a:avLst/>
          </a:prstGeom>
          <a:noFill/>
        </p:spPr>
      </p:pic>
      <p:pic>
        <p:nvPicPr>
          <p:cNvPr id="8202" name="Picture 10" descr="166998433986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43042" y="1285860"/>
            <a:ext cx="2857500" cy="192405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99592" y="428604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Использование ИКТ в работе с родителями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1061243" y="285728"/>
            <a:ext cx="7720345" cy="142876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8590" tIns="148590" rIns="148590" bIns="148590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900" kern="1200" dirty="0"/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938289" y="2407934"/>
            <a:ext cx="5755255" cy="195717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kern="1200" dirty="0"/>
          </a:p>
        </p:txBody>
      </p:sp>
      <p:sp>
        <p:nvSpPr>
          <p:cNvPr id="17" name="Скругленный прямоугольник 4"/>
          <p:cNvSpPr/>
          <p:nvPr/>
        </p:nvSpPr>
        <p:spPr>
          <a:xfrm>
            <a:off x="6919461" y="2348880"/>
            <a:ext cx="1859758" cy="18228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kern="1200" dirty="0"/>
          </a:p>
        </p:txBody>
      </p:sp>
      <p:sp>
        <p:nvSpPr>
          <p:cNvPr id="20" name="Скругленный прямоугольник 4"/>
          <p:cNvSpPr/>
          <p:nvPr/>
        </p:nvSpPr>
        <p:spPr>
          <a:xfrm>
            <a:off x="6930253" y="4563956"/>
            <a:ext cx="1848967" cy="17625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 dirty="0"/>
          </a:p>
        </p:txBody>
      </p:sp>
      <p:sp>
        <p:nvSpPr>
          <p:cNvPr id="23" name="Скругленный прямоугольник 4"/>
          <p:cNvSpPr/>
          <p:nvPr/>
        </p:nvSpPr>
        <p:spPr>
          <a:xfrm>
            <a:off x="4685261" y="4563955"/>
            <a:ext cx="1933718" cy="17625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 dirty="0"/>
          </a:p>
        </p:txBody>
      </p:sp>
      <p:sp>
        <p:nvSpPr>
          <p:cNvPr id="26" name="Скругленный прямоугольник 4"/>
          <p:cNvSpPr/>
          <p:nvPr/>
        </p:nvSpPr>
        <p:spPr>
          <a:xfrm>
            <a:off x="2666090" y="4563955"/>
            <a:ext cx="1795595" cy="17625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 dirty="0"/>
          </a:p>
        </p:txBody>
      </p:sp>
      <p:pic>
        <p:nvPicPr>
          <p:cNvPr id="2" name="Picture 2" descr="C:\Users\admin\Desktop\Яшкина Л.В\IMG_20241101_151144_8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214422"/>
            <a:ext cx="3786214" cy="2500298"/>
          </a:xfrm>
          <a:prstGeom prst="rect">
            <a:avLst/>
          </a:prstGeom>
          <a:noFill/>
        </p:spPr>
      </p:pic>
      <p:pic>
        <p:nvPicPr>
          <p:cNvPr id="2051" name="Picture 3" descr="C:\Users\admin\Desktop\Яшкина Л.В\IMG_20241101_151201_7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3500438"/>
            <a:ext cx="4310050" cy="3161100"/>
          </a:xfrm>
          <a:prstGeom prst="rect">
            <a:avLst/>
          </a:prstGeom>
          <a:noFill/>
        </p:spPr>
      </p:pic>
      <p:pic>
        <p:nvPicPr>
          <p:cNvPr id="16" name="Picture 2" descr="J:\DCIM\105NIKON\DSCN60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4068024"/>
            <a:ext cx="2923258" cy="2289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365psd.com/images/previews/2d2/girls-and-computer-vector-51-463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75" l="0" r="100000">
                        <a14:foregroundMark x1="16286" y1="65217" x2="16286" y2="65217"/>
                        <a14:foregroundMark x1="16286" y1="65217" x2="16286" y2="65217"/>
                        <a14:foregroundMark x1="10857" y1="64130" x2="10857" y2="64130"/>
                        <a14:foregroundMark x1="9143" y1="66667" x2="9143" y2="66667"/>
                        <a14:foregroundMark x1="9143" y1="66667" x2="9143" y2="66667"/>
                        <a14:foregroundMark x1="8000" y1="66667" x2="8000" y2="66667"/>
                        <a14:foregroundMark x1="45429" y1="96014" x2="45429" y2="96014"/>
                        <a14:foregroundMark x1="9714" y1="88043" x2="9714" y2="88043"/>
                        <a14:foregroundMark x1="9714" y1="88043" x2="9714" y2="88043"/>
                        <a14:foregroundMark x1="6571" y1="89493" x2="6571" y2="89493"/>
                        <a14:foregroundMark x1="6571" y1="89493" x2="6571" y2="89493"/>
                        <a14:foregroundMark x1="11714" y1="88043" x2="11714" y2="88043"/>
                        <a14:foregroundMark x1="4000" y1="93116" x2="4000" y2="93116"/>
                        <a14:foregroundMark x1="4000" y1="93116" x2="4000" y2="93116"/>
                        <a14:foregroundMark x1="3143" y1="95652" x2="3143" y2="95652"/>
                        <a14:foregroundMark x1="67714" y1="62319" x2="67714" y2="62319"/>
                        <a14:foregroundMark x1="67714" y1="62319" x2="67714" y2="62319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500694" y="1000108"/>
            <a:ext cx="3045718" cy="2401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11663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>
                <a:solidFill>
                  <a:srgbClr val="FF0000"/>
                </a:solidFill>
                <a:latin typeface="Monotype Corsiva" pitchFamily="66" charset="0"/>
              </a:rPr>
              <a:t>Воспитательно</a:t>
            </a:r>
            <a:r>
              <a:rPr lang="ru-RU" sz="3600" b="1" i="1" dirty="0">
                <a:solidFill>
                  <a:srgbClr val="FF0000"/>
                </a:solidFill>
                <a:latin typeface="Monotype Corsiva" pitchFamily="66" charset="0"/>
              </a:rPr>
              <a:t> - образовательный </a:t>
            </a:r>
          </a:p>
          <a:p>
            <a:pPr algn="ctr"/>
            <a:r>
              <a:rPr lang="ru-RU" sz="3600" b="1" i="1" dirty="0">
                <a:solidFill>
                  <a:srgbClr val="FF0000"/>
                </a:solidFill>
                <a:latin typeface="Monotype Corsiva" pitchFamily="66" charset="0"/>
              </a:rPr>
              <a:t>процесс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071538" y="1194883"/>
            <a:ext cx="767692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работе педагога выделяются следующие направления в использовании ИКТ, которые доступны для работы с дошкольниками: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презентаций;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с ресурсами Интернет;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использование готовых обучающих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материалов;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использование электронной базы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занятий,  созданной педагогами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образовательного учреждения,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использованием программного обеспечения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1600" b="1" dirty="0" err="1" smtClean="0">
                <a:solidFill>
                  <a:schemeClr val="accent1">
                    <a:lumMod val="75000"/>
                  </a:schemeClr>
                </a:solidFill>
                <a:hlinkClick r:id="rId3" tooltip="Permanent Link to IQBoard Software"/>
              </a:rPr>
              <a:t>IQBoard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, А</a:t>
            </a:r>
            <a:r>
              <a:rPr lang="en-US" sz="1600" b="1" dirty="0" err="1" smtClean="0">
                <a:solidFill>
                  <a:schemeClr val="accent1">
                    <a:lumMod val="75000"/>
                  </a:schemeClr>
                </a:solidFill>
              </a:rPr>
              <a:t>ctivInspire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1600" b="1" dirty="0" smtClean="0">
                <a:hlinkClick r:id="rId3" tooltip="Permanent Link to IQBoard Software"/>
              </a:rPr>
              <a:t>  </a:t>
            </a:r>
            <a:endParaRPr lang="en-US" sz="1600" b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image-07-04-23-01-0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4000504"/>
            <a:ext cx="3643338" cy="2643206"/>
          </a:xfrm>
          <a:prstGeom prst="rect">
            <a:avLst/>
          </a:prstGeom>
          <a:noFill/>
        </p:spPr>
      </p:pic>
      <p:pic>
        <p:nvPicPr>
          <p:cNvPr id="9" name="Picture 3" descr="C:\Users\пк\Desktop\ФОТО\P_20190122_1010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1928802"/>
            <a:ext cx="3407929" cy="2214578"/>
          </a:xfrm>
          <a:prstGeom prst="rect">
            <a:avLst/>
          </a:prstGeom>
          <a:noFill/>
        </p:spPr>
      </p:pic>
      <p:pic>
        <p:nvPicPr>
          <p:cNvPr id="10" name="Picture 3" descr="C:\Users\пк\Desktop\ФОТО\P_20190122_104412.jpg"/>
          <p:cNvPicPr>
            <a:picLocks noChangeAspect="1" noChangeArrowheads="1"/>
          </p:cNvPicPr>
          <p:nvPr/>
        </p:nvPicPr>
        <p:blipFill>
          <a:blip r:embed="rId6" cstate="print"/>
          <a:srcRect l="8655"/>
          <a:stretch>
            <a:fillRect/>
          </a:stretch>
        </p:blipFill>
        <p:spPr bwMode="auto">
          <a:xfrm>
            <a:off x="5000628" y="4357694"/>
            <a:ext cx="3342987" cy="2058598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85786" y="1285860"/>
            <a:ext cx="371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Художественно-эстетическое развитие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1357298"/>
            <a:ext cx="39290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Физическое развитие (формирование ЗОЖ)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1026" name="Picture 2" descr="C:\Users\admin\Desktop\Яшкина Л.В\Рисунок2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214554"/>
            <a:ext cx="3571900" cy="3786213"/>
          </a:xfrm>
          <a:prstGeom prst="rect">
            <a:avLst/>
          </a:prstGeom>
          <a:noFill/>
        </p:spPr>
      </p:pic>
      <p:pic>
        <p:nvPicPr>
          <p:cNvPr id="1027" name="Picture 3" descr="C:\Users\admin\Desktop\Яшкина Л.В\Рисунок1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2857496"/>
            <a:ext cx="4000528" cy="235745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6000" y="214290"/>
            <a:ext cx="457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Использование ИКТ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образовательном процессе</a:t>
            </a:r>
            <a:endParaRPr lang="ru-RU" sz="3200" b="1" dirty="0" smtClean="0">
              <a:solidFill>
                <a:srgbClr val="FF0000"/>
              </a:solidFill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1142984"/>
            <a:ext cx="29289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Речевое развитие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6314" y="857232"/>
            <a:ext cx="39290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Социально-коммуникативное развитие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2" name="Picture 2" descr="C:\Users\admin\Desktop\Яшкина Л.В\Рисунок2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285992"/>
            <a:ext cx="3500462" cy="3887796"/>
          </a:xfrm>
          <a:prstGeom prst="rect">
            <a:avLst/>
          </a:prstGeom>
          <a:noFill/>
        </p:spPr>
      </p:pic>
      <p:pic>
        <p:nvPicPr>
          <p:cNvPr id="2051" name="Picture 3" descr="C:\Users\admin\Desktop\Яшкина Л.В\20240620_0948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571744"/>
            <a:ext cx="3429024" cy="3357586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28794" y="428604"/>
            <a:ext cx="58579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Познавательное развитие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3074" name="Picture 2" descr="C:\Users\admin\Desktop\Яшкина Л.В\20241108_115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714488"/>
            <a:ext cx="2857520" cy="4286280"/>
          </a:xfrm>
          <a:prstGeom prst="rect">
            <a:avLst/>
          </a:prstGeom>
          <a:noFill/>
        </p:spPr>
      </p:pic>
      <p:pic>
        <p:nvPicPr>
          <p:cNvPr id="3075" name="Picture 3" descr="C:\Users\admin\Desktop\Яшкина Л.В\20241108_1155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714488"/>
            <a:ext cx="3065461" cy="4282931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3" name="Picture 1" descr="C:\Users\admin\Desktop\Яшкина Л.В\Screenshot_20241029_160736_V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786190"/>
            <a:ext cx="3603071" cy="2857519"/>
          </a:xfrm>
          <a:prstGeom prst="rect">
            <a:avLst/>
          </a:prstGeom>
          <a:noFill/>
        </p:spPr>
      </p:pic>
      <p:pic>
        <p:nvPicPr>
          <p:cNvPr id="3074" name="Picture 2" descr="C:\Users\admin\Desktop\Яшкина Л.В\Screenshot_20241029_160943_V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928670"/>
            <a:ext cx="4168776" cy="2857520"/>
          </a:xfrm>
          <a:prstGeom prst="rect">
            <a:avLst/>
          </a:prstGeom>
          <a:noFill/>
        </p:spPr>
      </p:pic>
      <p:pic>
        <p:nvPicPr>
          <p:cNvPr id="3075" name="Picture 3" descr="C:\Users\admin\Desktop\Яшкина Л.В\Screenshot_20241029_161046_V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786190"/>
            <a:ext cx="4168776" cy="278608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142852"/>
            <a:ext cx="457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Использование ИКТ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образовательном процессе</a:t>
            </a:r>
            <a:endParaRPr lang="ru-RU" sz="2800" b="1" dirty="0" smtClean="0">
              <a:solidFill>
                <a:srgbClr val="FF0000"/>
              </a:solidFill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857232"/>
            <a:ext cx="3643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219200" algn="l"/>
              </a:tabLst>
            </a:pPr>
            <a:r>
              <a:rPr lang="ru-RU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Практика наших педагогов по использованию ИКТ, освещается на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219200" algn="l"/>
              </a:tabLst>
            </a:pPr>
            <a:r>
              <a:rPr lang="ru-RU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Районных мероприятиях, в частности, нашим музыкальным  руководителем  </a:t>
            </a:r>
            <a:r>
              <a:rPr lang="ru-RU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Изетовой</a:t>
            </a:r>
            <a:r>
              <a:rPr lang="ru-RU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З.Э. на РМО музыкальных руководителей, была раскрыта тема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: «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Формирование музыкально-сенсорных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219200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способностей детей дошкольного </a:t>
            </a:r>
            <a:r>
              <a:rPr lang="ru-RU" b="1" smtClean="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возраста посредством </a:t>
            </a:r>
            <a:endParaRPr lang="ru-RU" b="1" dirty="0" smtClean="0">
              <a:solidFill>
                <a:srgbClr val="C0000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219200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музыкально-дидактических игр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D:\Документы\Мои документы\МБДОУ СОЛНЫШКО\ФОТО презентация конференция\P_20190128_101308.jpg"/>
          <p:cNvPicPr>
            <a:picLocks noChangeAspect="1" noChangeArrowheads="1"/>
          </p:cNvPicPr>
          <p:nvPr/>
        </p:nvPicPr>
        <p:blipFill>
          <a:blip r:embed="rId3" cstate="print"/>
          <a:srcRect r="2528"/>
          <a:stretch>
            <a:fillRect/>
          </a:stretch>
        </p:blipFill>
        <p:spPr bwMode="auto">
          <a:xfrm>
            <a:off x="571472" y="3429000"/>
            <a:ext cx="4214841" cy="3071834"/>
          </a:xfrm>
          <a:prstGeom prst="rect">
            <a:avLst/>
          </a:prstGeom>
          <a:noFill/>
        </p:spPr>
      </p:pic>
      <p:pic>
        <p:nvPicPr>
          <p:cNvPr id="5" name="Picture 2" descr="C:\Users\пк\Desktop\ФОТО\P_20190122_103107.jpg"/>
          <p:cNvPicPr>
            <a:picLocks noChangeAspect="1" noChangeArrowheads="1"/>
          </p:cNvPicPr>
          <p:nvPr/>
        </p:nvPicPr>
        <p:blipFill>
          <a:blip r:embed="rId4" cstate="print"/>
          <a:srcRect l="20887" t="13866" r="19970"/>
          <a:stretch>
            <a:fillRect/>
          </a:stretch>
        </p:blipFill>
        <p:spPr bwMode="auto">
          <a:xfrm>
            <a:off x="4071934" y="1000108"/>
            <a:ext cx="4711270" cy="31443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500694" y="4429132"/>
            <a:ext cx="32147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ИКТ картинки легко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восстанавливаемы, их легко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перемещать, практически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любую иллюстрацию можно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найти в интернете.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0"/>
            <a:ext cx="457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Использование ИКТ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образовательном процессе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1428736"/>
            <a:ext cx="30718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ИКТ на занятиях дополнительного образования по английскому языку педагогом ДОП образования.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99592" y="4214818"/>
            <a:ext cx="71014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сегодня мы будем учить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как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учили вчера, мы украдем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</a:p>
          <a:p>
            <a:pPr algn="just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наших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завтра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Яшкина Л.В\7a4dd8b0247ea67778bda2b8522b69c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10" y="2143116"/>
            <a:ext cx="3929090" cy="4280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57224" y="785794"/>
            <a:ext cx="635798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«Педагоги должны осваивать     цифровые технологии, которые  способны обогатить образовательный процесс, 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помогать выстроить его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созвучно увлечениям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современных детей» 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В.В. Путин</a:t>
            </a:r>
          </a:p>
        </p:txBody>
      </p:sp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188640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357166"/>
            <a:ext cx="7429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Monotype Corsiva" pitchFamily="66" charset="0"/>
              </a:rPr>
              <a:t>С целью обучения педагогов работе с  цифровыми  технологиями МБДОУ «Детский сад «Солнышко» с. Прудовое активно сотрудничает с   МБОУ «</a:t>
            </a:r>
            <a:r>
              <a:rPr lang="ru-RU" sz="2000" b="1" dirty="0" err="1" smtClean="0">
                <a:latin typeface="Monotype Corsiva" pitchFamily="66" charset="0"/>
              </a:rPr>
              <a:t>Кольчугинская</a:t>
            </a:r>
            <a:r>
              <a:rPr lang="ru-RU" sz="2000" b="1" dirty="0" smtClean="0">
                <a:latin typeface="Monotype Corsiva" pitchFamily="66" charset="0"/>
              </a:rPr>
              <a:t>  школа №1  им. </a:t>
            </a:r>
            <a:r>
              <a:rPr lang="ru-RU" sz="2000" b="1" dirty="0" err="1" smtClean="0">
                <a:latin typeface="Monotype Corsiva" pitchFamily="66" charset="0"/>
              </a:rPr>
              <a:t>Авраамова</a:t>
            </a:r>
            <a:r>
              <a:rPr lang="ru-RU" sz="2000" b="1" dirty="0" smtClean="0">
                <a:latin typeface="Monotype Corsiva" pitchFamily="66" charset="0"/>
              </a:rPr>
              <a:t>, Г.Н.», используя  педагогический опыт лучших учителей</a:t>
            </a:r>
            <a:endParaRPr lang="ru-RU" sz="2000" b="1" dirty="0">
              <a:latin typeface="Monotype Corsiva" pitchFamily="66" charset="0"/>
            </a:endParaRPr>
          </a:p>
        </p:txBody>
      </p:sp>
      <p:pic>
        <p:nvPicPr>
          <p:cNvPr id="6" name="Picture 2" descr="C:\Users\admin\Downloads\1649078883111.jpg"/>
          <p:cNvPicPr>
            <a:picLocks noChangeAspect="1" noChangeArrowheads="1"/>
          </p:cNvPicPr>
          <p:nvPr/>
        </p:nvPicPr>
        <p:blipFill>
          <a:blip r:embed="rId3"/>
          <a:srcRect l="6230" t="5212" r="32587" b="28339"/>
          <a:stretch>
            <a:fillRect/>
          </a:stretch>
        </p:blipFill>
        <p:spPr bwMode="auto">
          <a:xfrm>
            <a:off x="1285852" y="1785926"/>
            <a:ext cx="664373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188640"/>
            <a:ext cx="80648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Рекомендации по использованию ИКТ </a:t>
            </a:r>
          </a:p>
          <a:p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в ДОУ в работе с детьми </a:t>
            </a:r>
          </a:p>
          <a:p>
            <a:pPr algn="ctr"/>
            <a:r>
              <a:rPr lang="ru-RU" b="1" dirty="0"/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учетом требований санитарно-эпидемиологических правил и нормативов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132856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По требованиям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СанПиНа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образовательная деятельность с использованием компьютера предполагает для детей 6-7 лет - не более 15 минут.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Образовательную деятельность с использованием компьютера для детей 5-7 лет следует проводить не более одного раза в течение дня и не чаще трех раз в неделю.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В конце занятия проводить гимнастику для глаз.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Правильно определять дидактическую роль и место ИКТ в образовательной деятельности.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Нельзя использовать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технологии на каждом занятии. При частом использовании ИКТ у детей теряется особый интерес к таким занятиям.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188640"/>
            <a:ext cx="799288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Вывод</a:t>
            </a:r>
            <a:r>
              <a:rPr lang="ru-RU" dirty="0"/>
              <a:t/>
            </a:r>
            <a:br>
              <a:rPr lang="ru-RU" dirty="0"/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ИКТ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способствует повышению качества образовательного процесса,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активизирует познавательную деятельность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воспитанников, </a:t>
            </a:r>
          </a:p>
          <a:p>
            <a:pPr algn="ctr"/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которая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ведет к росту их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достижений.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D:\Личные папки\Владелец\Desktop\hello_html_230d2e3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59832" y="3933056"/>
            <a:ext cx="3816424" cy="2578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188640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285728"/>
            <a:ext cx="67151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СПАСИБО  ЗА  ВНИМАНИЕ</a:t>
            </a:r>
            <a:b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6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8794" y="2428868"/>
            <a:ext cx="5571397" cy="4004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99592" y="1844824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</a:p>
          <a:p>
            <a:pPr algn="ctr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информационно-коммуникационных технологий в детском саду –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является актуальным для современного общества . 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ello_html_5dcaa159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31840" y="404664"/>
            <a:ext cx="3600400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827584" y="43922"/>
            <a:ext cx="8064896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600" b="1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Что такое ИКТ?</a:t>
            </a:r>
            <a:endParaRPr kumimoji="0" lang="ru-RU" sz="2400" b="1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Сочетание ИКТ связано с двумя видами технологий: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информационными и коммуникационными.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«Информационная технология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комплекс методов, способов и средств, обеспечивающих хранение, обработку, передачу и отображение информации и ориентированных на повышение эффективности и производительности труда».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современном этапе методы, способы и средства напрямую взаимосвязаны с компьютером (компьютерные технологии).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u="sng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Коммуникационные технологии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определяют методы, способы и средства взаимодействия человека с внешней средой (обратный процесс также важен). В этих коммуникациях компьютер занимает свое место. Он обеспечивает, комфортное, индивидуальное, многообразное, высокоинтеллектуальное взаимодействие объектов коммуникации.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использовании ИКТ в работе не важен стаж работы педагогов и образование, а важно желание и стремление освоения  ИКТ.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899592" y="206928"/>
            <a:ext cx="8064896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Главной целью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внедрения информационных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ехнологий</a:t>
            </a:r>
            <a:r>
              <a:rPr kumimoji="0" lang="ru-RU" sz="2000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является создание единого информационного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пространства образовательного учреждения, системы, 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которой задействованы и на информационном уровне связаны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участники учебно-воспитательного процесса: администрация, педагоги, воспитанники и их родители.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Для реализации этого необходимы подготовленные педагогические кадры, способные сочетать традиционные методы обучения и современные информационные технологии.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Педагог должен не только уметь пользоваться компьютером и современным мультимедийным оборудованием, но и создавать свои образовательные ресурсы, широко использовать их в своей педагогической деятельности.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2i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771800" y="4437112"/>
            <a:ext cx="3733800" cy="2062163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827584" y="150024"/>
            <a:ext cx="792088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Задачи использования ИКТ: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направлений развития детей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ФОП и ФГОС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 ИКТ для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дополнения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развивающей среды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детского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сада;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Добиться активного использования ИКТ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педагогами учреждения в работе с детьми и родителями.</a:t>
            </a:r>
          </a:p>
        </p:txBody>
      </p:sp>
      <p:pic>
        <p:nvPicPr>
          <p:cNvPr id="4" name="Рисунок 3" descr="hello_html_m6af8b1ab.pn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19872" y="4005064"/>
            <a:ext cx="2848744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99592" y="260648"/>
            <a:ext cx="7920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</a:rPr>
              <a:t>В своей работе педагог может использовать </a:t>
            </a:r>
          </a:p>
          <a:p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</a:rPr>
              <a:t>следующие средства информационно-коммуникативных технологий:</a:t>
            </a:r>
          </a:p>
          <a:p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2204864"/>
            <a:ext cx="5160066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Принтер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Монитор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Ноутбук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Фотоаппарат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Электронные доски 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Смартфон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Мультимедийный проектор</a:t>
            </a:r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ello_html_5690bf40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7584" y="188640"/>
            <a:ext cx="7992888" cy="648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lu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 t="170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643042" y="571481"/>
            <a:ext cx="62151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Выделяют два вида занятий с использованием ИКТ</a:t>
            </a: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1714488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Monotype Corsiva" pitchFamily="66" charset="0"/>
              </a:rPr>
              <a:t>Занятия с компьютерной поддержкой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00562" y="1714488"/>
            <a:ext cx="4000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Monotype Corsiva" pitchFamily="66" charset="0"/>
              </a:rPr>
              <a:t>Занятия с </a:t>
            </a:r>
            <a:r>
              <a:rPr lang="ru-RU" sz="2000" b="1" i="1" dirty="0" err="1" smtClean="0">
                <a:solidFill>
                  <a:srgbClr val="0070C0"/>
                </a:solidFill>
                <a:latin typeface="Monotype Corsiva" pitchFamily="66" charset="0"/>
              </a:rPr>
              <a:t>мультимейдийной</a:t>
            </a:r>
            <a:r>
              <a:rPr lang="ru-RU" sz="2000" b="1" i="1" dirty="0" smtClean="0">
                <a:solidFill>
                  <a:srgbClr val="0070C0"/>
                </a:solidFill>
                <a:latin typeface="Monotype Corsiva" pitchFamily="66" charset="0"/>
              </a:rPr>
              <a:t> поддержкой</a:t>
            </a:r>
          </a:p>
        </p:txBody>
      </p:sp>
      <p:pic>
        <p:nvPicPr>
          <p:cNvPr id="12" name="Picture 2" descr="D:\Документы\Мои документы\МБДОУ СОЛНЫШКО\ФОТО презентация конференция\P_20190128_101308.jpg"/>
          <p:cNvPicPr>
            <a:picLocks noChangeAspect="1" noChangeArrowheads="1"/>
          </p:cNvPicPr>
          <p:nvPr/>
        </p:nvPicPr>
        <p:blipFill>
          <a:blip r:embed="rId3" cstate="print"/>
          <a:srcRect r="2528"/>
          <a:stretch>
            <a:fillRect/>
          </a:stretch>
        </p:blipFill>
        <p:spPr bwMode="auto">
          <a:xfrm>
            <a:off x="4643438" y="3000372"/>
            <a:ext cx="3914909" cy="3143272"/>
          </a:xfrm>
          <a:prstGeom prst="rect">
            <a:avLst/>
          </a:prstGeom>
          <a:noFill/>
        </p:spPr>
      </p:pic>
      <p:pic>
        <p:nvPicPr>
          <p:cNvPr id="15" name="Picture 3" descr="C:\Users\admin\Desktop\Яшкина Л.В\РМО Фото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143831" y="-7762342"/>
            <a:ext cx="3000395" cy="2981997"/>
          </a:xfrm>
          <a:prstGeom prst="rect">
            <a:avLst/>
          </a:prstGeom>
          <a:noFill/>
        </p:spPr>
      </p:pic>
      <p:pic>
        <p:nvPicPr>
          <p:cNvPr id="19" name="Picture 3" descr="C:\Users\admin\Desktop\Яшкина Л.В\РМО Фото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991431" y="-7609942"/>
            <a:ext cx="3000395" cy="2981997"/>
          </a:xfrm>
          <a:prstGeom prst="rect">
            <a:avLst/>
          </a:prstGeom>
          <a:noFill/>
        </p:spPr>
      </p:pic>
      <p:pic>
        <p:nvPicPr>
          <p:cNvPr id="11268" name="Picture 4" descr="C:\Users\admin\Desktop\Яшкина Л.В\РМО Фото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3300" y="2714620"/>
            <a:ext cx="3656187" cy="363377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1778</TotalTime>
  <Words>397</Words>
  <Application>Microsoft Office PowerPoint</Application>
  <PresentationFormat>Экран (4:3)</PresentationFormat>
  <Paragraphs>121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Aharoni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Sun</cp:lastModifiedBy>
  <cp:revision>183</cp:revision>
  <dcterms:created xsi:type="dcterms:W3CDTF">2020-05-16T12:13:27Z</dcterms:created>
  <dcterms:modified xsi:type="dcterms:W3CDTF">2024-11-19T05:35:10Z</dcterms:modified>
</cp:coreProperties>
</file>