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4" r:id="rId2"/>
    <p:sldId id="313" r:id="rId3"/>
    <p:sldId id="305" r:id="rId4"/>
    <p:sldId id="306" r:id="rId5"/>
    <p:sldId id="265" r:id="rId6"/>
    <p:sldId id="307" r:id="rId7"/>
    <p:sldId id="308" r:id="rId8"/>
    <p:sldId id="292" r:id="rId9"/>
    <p:sldId id="304" r:id="rId10"/>
    <p:sldId id="300" r:id="rId11"/>
    <p:sldId id="312" r:id="rId12"/>
    <p:sldId id="309" r:id="rId13"/>
    <p:sldId id="310" r:id="rId14"/>
    <p:sldId id="311" r:id="rId15"/>
    <p:sldId id="299" r:id="rId16"/>
    <p:sldId id="302" r:id="rId17"/>
    <p:sldId id="314" r:id="rId18"/>
    <p:sldId id="315" r:id="rId19"/>
    <p:sldId id="316" r:id="rId20"/>
    <p:sldId id="295" r:id="rId21"/>
    <p:sldId id="296" r:id="rId22"/>
    <p:sldId id="317" r:id="rId23"/>
    <p:sldId id="318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98FE6-71D8-40C0-B850-8A1A614FC71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19718-0401-467E-B5E2-CAA5D8728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judge.crimea.edu/2017/munic/mun17.php" TargetMode="External"/><Relationship Id="rId2" Type="http://schemas.openxmlformats.org/officeDocument/2006/relationships/hyperlink" Target="http://ejudge.cfuv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nformatics.mccme.ru/" TargetMode="External"/><Relationship Id="rId2" Type="http://schemas.openxmlformats.org/officeDocument/2006/relationships/hyperlink" Target="http://acmp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eone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blems.ru/" TargetMode="External"/><Relationship Id="rId2" Type="http://schemas.openxmlformats.org/officeDocument/2006/relationships/hyperlink" Target="http://pascalabc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solymp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tepik.org/course/363/syllabu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tepik.org/course/67/syllabu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judge.crimea.edu/2017/munic/mun17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judge.cfuv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judge.crimea.edu/2017/munic/mun17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judge.cfuv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ejudge.crimea.edu/2017/munic/mun17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judge.cfuv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ПОРФОЛИО\Рисунок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0"/>
          <a:stretch/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8343872" cy="2487827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особенностях подготовки  школьников к олимпиадам  по информатике и ИКТ»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4149080"/>
            <a:ext cx="4829164" cy="918989"/>
          </a:xfrm>
        </p:spPr>
        <p:txBody>
          <a:bodyPr>
            <a:noAutofit/>
          </a:bodyPr>
          <a:lstStyle/>
          <a:p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Обищенко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Л.Л., методист по информатике МБОУ ДО «ЦДЮТ»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2019\Презентация\робот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2123728" cy="2123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500042"/>
            <a:ext cx="805008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ПОРФОЛИО\Рисунок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89640" cy="157163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Правила</a:t>
            </a:r>
            <a:br>
              <a:rPr lang="ru-RU" sz="3100" b="1" dirty="0" smtClean="0"/>
            </a:br>
            <a:r>
              <a:rPr lang="ru-RU" sz="3100" b="1" dirty="0" smtClean="0"/>
              <a:t>проведения муниципального этапа Всероссийской олимпиады школьников</a:t>
            </a:r>
            <a:br>
              <a:rPr lang="ru-RU" sz="3100" b="1" dirty="0" smtClean="0"/>
            </a:br>
            <a:r>
              <a:rPr lang="ru-RU" sz="3100" b="1" dirty="0" smtClean="0"/>
              <a:t>по информатике и ИКТ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2071678"/>
            <a:ext cx="8229600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04048" y="1988840"/>
            <a:ext cx="3148952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2357430"/>
            <a:ext cx="66437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Дисквалификация участника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472" y="3071810"/>
            <a:ext cx="61292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проведения основного тура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ПОРФОЛИО\Рисунок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89640" cy="157163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Правила</a:t>
            </a:r>
            <a:br>
              <a:rPr lang="ru-RU" sz="3100" b="1" dirty="0" smtClean="0"/>
            </a:br>
            <a:r>
              <a:rPr lang="ru-RU" sz="3100" b="1" dirty="0" smtClean="0"/>
              <a:t>проведения муниципального этапа Всероссийской олимпиады школьников</a:t>
            </a:r>
            <a:br>
              <a:rPr lang="ru-RU" sz="3100" b="1" dirty="0" smtClean="0"/>
            </a:br>
            <a:r>
              <a:rPr lang="ru-RU" sz="3100" b="1" dirty="0" smtClean="0"/>
              <a:t>по информатике и ИКТ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2071678"/>
            <a:ext cx="8229600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04048" y="1988840"/>
            <a:ext cx="3148952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При выполнении олимпиадных заданий необходимо строго соблюдать формат ввода и вывода данных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ПОРФОЛИО\Рисунок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89640" cy="1571636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2071678"/>
            <a:ext cx="8229600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04048" y="1988840"/>
            <a:ext cx="3148952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4500" b="1" i="1" dirty="0" smtClean="0"/>
              <a:t>Найти сумму и произведение двух целых чисел </a:t>
            </a:r>
            <a:r>
              <a:rPr lang="en-US" sz="4500" b="1" i="1" dirty="0" smtClean="0"/>
              <a:t>a </a:t>
            </a:r>
            <a:r>
              <a:rPr lang="ru-RU" sz="4500" b="1" i="1" dirty="0" smtClean="0"/>
              <a:t>и </a:t>
            </a:r>
            <a:r>
              <a:rPr lang="en-US" sz="4500" b="1" i="1" dirty="0" smtClean="0"/>
              <a:t>b, </a:t>
            </a:r>
            <a:r>
              <a:rPr lang="ru-RU" sz="4500" b="1" i="1" dirty="0" smtClean="0"/>
              <a:t>где </a:t>
            </a:r>
            <a:r>
              <a:rPr lang="en-US" sz="4500" b="1" i="1" dirty="0" smtClean="0"/>
              <a:t>a, b ≤ 100</a:t>
            </a:r>
            <a:r>
              <a:rPr lang="ru-RU" sz="4500" b="1" i="1" dirty="0" smtClean="0"/>
              <a:t>.</a:t>
            </a:r>
            <a:endParaRPr lang="ru-RU" sz="4500" dirty="0" smtClean="0"/>
          </a:p>
          <a:p>
            <a:pPr lvl="2">
              <a:buNone/>
            </a:pPr>
            <a:r>
              <a:rPr lang="ru-RU" sz="4500" b="1" dirty="0" smtClean="0"/>
              <a:t>Формат входных данных</a:t>
            </a:r>
          </a:p>
          <a:p>
            <a:pPr>
              <a:buNone/>
            </a:pPr>
            <a:r>
              <a:rPr lang="ru-RU" sz="4500" dirty="0" smtClean="0"/>
              <a:t>В первой строке заданы два целых положительных числа через пробел. </a:t>
            </a:r>
          </a:p>
          <a:p>
            <a:pPr lvl="2">
              <a:buNone/>
            </a:pPr>
            <a:r>
              <a:rPr lang="ru-RU" sz="4500" b="1" dirty="0" smtClean="0"/>
              <a:t>Формат результата</a:t>
            </a:r>
          </a:p>
          <a:p>
            <a:pPr>
              <a:buNone/>
            </a:pPr>
            <a:r>
              <a:rPr lang="ru-RU" sz="4500" dirty="0" smtClean="0"/>
              <a:t>Выведите единственную строку, содержащую два числа, разделенные одним пробелом. Первое число – сумма чисел, второе число – произведение чисел </a:t>
            </a:r>
          </a:p>
          <a:p>
            <a:pPr>
              <a:buNone/>
            </a:pPr>
            <a:r>
              <a:rPr lang="ru-RU" sz="4500" b="1" i="1" dirty="0" smtClean="0"/>
              <a:t>Входные данные</a:t>
            </a:r>
          </a:p>
          <a:p>
            <a:pPr>
              <a:buNone/>
            </a:pPr>
            <a:r>
              <a:rPr lang="ru-RU" sz="4500" dirty="0" smtClean="0"/>
              <a:t>3     5 </a:t>
            </a:r>
          </a:p>
          <a:p>
            <a:pPr>
              <a:buNone/>
            </a:pPr>
            <a:r>
              <a:rPr lang="ru-RU" sz="4500" b="1" dirty="0" smtClean="0"/>
              <a:t>Результат работы</a:t>
            </a:r>
            <a:endParaRPr lang="ru-RU" sz="4500" dirty="0" smtClean="0"/>
          </a:p>
          <a:p>
            <a:pPr>
              <a:buNone/>
            </a:pPr>
            <a:r>
              <a:rPr lang="ru-RU" sz="4500" dirty="0" smtClean="0"/>
              <a:t>8    15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357166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Пример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Правильный формат ввода и вывода данных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 	</a:t>
            </a:r>
            <a:r>
              <a:rPr lang="en-US" sz="5800" b="1" dirty="0" err="1" smtClean="0"/>
              <a:t>var</a:t>
            </a:r>
            <a:endParaRPr lang="en-US" sz="5800" b="1" dirty="0" smtClean="0"/>
          </a:p>
          <a:p>
            <a:pPr>
              <a:buNone/>
            </a:pPr>
            <a:r>
              <a:rPr lang="en-US" sz="5800" b="1" dirty="0" smtClean="0"/>
              <a:t>	 </a:t>
            </a:r>
            <a:r>
              <a:rPr lang="en-US" sz="5800" b="1" dirty="0" err="1" smtClean="0"/>
              <a:t>a,b,s,p</a:t>
            </a:r>
            <a:r>
              <a:rPr lang="en-US" sz="5800" b="1" dirty="0" smtClean="0"/>
              <a:t> : integer;</a:t>
            </a:r>
          </a:p>
          <a:p>
            <a:endParaRPr lang="en-US" sz="5800" b="1" dirty="0" smtClean="0"/>
          </a:p>
          <a:p>
            <a:pPr>
              <a:buNone/>
            </a:pPr>
            <a:r>
              <a:rPr lang="en-US" sz="5800" b="1" dirty="0" smtClean="0"/>
              <a:t>	begin</a:t>
            </a:r>
          </a:p>
          <a:p>
            <a:endParaRPr lang="en-US" sz="5800" b="1" dirty="0" smtClean="0"/>
          </a:p>
          <a:p>
            <a:pPr>
              <a:buNone/>
            </a:pPr>
            <a:r>
              <a:rPr lang="en-US" sz="5800" b="1" dirty="0" smtClean="0"/>
              <a:t>	    	</a:t>
            </a:r>
            <a:r>
              <a:rPr lang="en-US" sz="5800" b="1" dirty="0" err="1" smtClean="0"/>
              <a:t>readln</a:t>
            </a:r>
            <a:r>
              <a:rPr lang="en-US" sz="5800" b="1" dirty="0" smtClean="0"/>
              <a:t>(</a:t>
            </a:r>
            <a:r>
              <a:rPr lang="en-US" sz="5800" b="1" dirty="0" err="1" smtClean="0"/>
              <a:t>a,b</a:t>
            </a:r>
            <a:r>
              <a:rPr lang="en-US" sz="5800" b="1" dirty="0" smtClean="0"/>
              <a:t>);</a:t>
            </a:r>
          </a:p>
          <a:p>
            <a:pPr>
              <a:buNone/>
            </a:pPr>
            <a:r>
              <a:rPr lang="en-US" sz="5800" b="1" dirty="0" smtClean="0"/>
              <a:t>		 s :=</a:t>
            </a:r>
            <a:r>
              <a:rPr lang="en-US" sz="5800" b="1" dirty="0" err="1" smtClean="0"/>
              <a:t>a+b</a:t>
            </a:r>
            <a:r>
              <a:rPr lang="en-US" sz="5800" b="1" dirty="0" smtClean="0"/>
              <a:t>;</a:t>
            </a:r>
          </a:p>
          <a:p>
            <a:pPr>
              <a:buNone/>
            </a:pPr>
            <a:r>
              <a:rPr lang="en-US" sz="5800" b="1" dirty="0" smtClean="0"/>
              <a:t>		 p:=a*b;</a:t>
            </a:r>
          </a:p>
          <a:p>
            <a:endParaRPr lang="en-US" sz="5800" b="1" dirty="0" smtClean="0"/>
          </a:p>
          <a:p>
            <a:pPr>
              <a:buNone/>
            </a:pPr>
            <a:r>
              <a:rPr lang="en-US" sz="5800" b="1" dirty="0" smtClean="0"/>
              <a:t>		</a:t>
            </a:r>
            <a:r>
              <a:rPr lang="en-US" sz="5800" b="1" dirty="0" err="1" smtClean="0"/>
              <a:t>writeln</a:t>
            </a:r>
            <a:r>
              <a:rPr lang="en-US" sz="5800" b="1" dirty="0" smtClean="0"/>
              <a:t>(s,'  ',p);</a:t>
            </a:r>
          </a:p>
          <a:p>
            <a:endParaRPr lang="en-US" sz="5800" b="1" dirty="0" smtClean="0"/>
          </a:p>
          <a:p>
            <a:pPr>
              <a:buNone/>
            </a:pPr>
            <a:r>
              <a:rPr lang="en-US" sz="5800" b="1" dirty="0" smtClean="0"/>
              <a:t>	end.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Неправильный формат ввода и вывода данных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err="1" smtClean="0"/>
              <a:t>var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 </a:t>
            </a:r>
            <a:r>
              <a:rPr lang="en-US" b="1" dirty="0" err="1" smtClean="0"/>
              <a:t>a,b,s,p</a:t>
            </a:r>
            <a:r>
              <a:rPr lang="en-US" b="1" dirty="0" smtClean="0"/>
              <a:t> : integer;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	begin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b="1" dirty="0" err="1" smtClean="0"/>
              <a:t>writeln</a:t>
            </a:r>
            <a:r>
              <a:rPr lang="en-US" b="1" dirty="0" smtClean="0"/>
              <a:t>( 'Input </a:t>
            </a:r>
            <a:r>
              <a:rPr lang="en-US" b="1" dirty="0" err="1" smtClean="0"/>
              <a:t>a,b</a:t>
            </a:r>
            <a:r>
              <a:rPr lang="en-US" b="1" dirty="0" smtClean="0"/>
              <a:t>');</a:t>
            </a:r>
          </a:p>
          <a:p>
            <a:pPr>
              <a:buNone/>
            </a:pPr>
            <a:r>
              <a:rPr lang="en-US" b="1" dirty="0" smtClean="0"/>
              <a:t>	    	</a:t>
            </a:r>
            <a:r>
              <a:rPr lang="en-US" b="1" dirty="0" err="1" smtClean="0"/>
              <a:t>readln</a:t>
            </a:r>
            <a:r>
              <a:rPr lang="en-US" b="1" dirty="0" smtClean="0"/>
              <a:t>(</a:t>
            </a:r>
            <a:r>
              <a:rPr lang="en-US" b="1" dirty="0" err="1" smtClean="0"/>
              <a:t>a,b</a:t>
            </a:r>
            <a:r>
              <a:rPr lang="en-US" b="1" dirty="0" smtClean="0"/>
              <a:t>);</a:t>
            </a:r>
          </a:p>
          <a:p>
            <a:pPr>
              <a:buNone/>
            </a:pPr>
            <a:r>
              <a:rPr lang="en-US" b="1" dirty="0" smtClean="0"/>
              <a:t>		 s :=</a:t>
            </a:r>
            <a:r>
              <a:rPr lang="en-US" b="1" dirty="0" err="1" smtClean="0"/>
              <a:t>a+b</a:t>
            </a:r>
            <a:r>
              <a:rPr lang="en-US" b="1" dirty="0" smtClean="0"/>
              <a:t>;</a:t>
            </a:r>
          </a:p>
          <a:p>
            <a:pPr>
              <a:buNone/>
            </a:pPr>
            <a:r>
              <a:rPr lang="en-US" b="1" dirty="0" smtClean="0"/>
              <a:t>		 p:=a*b;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b="1" dirty="0" err="1" smtClean="0"/>
              <a:t>writeln</a:t>
            </a:r>
            <a:r>
              <a:rPr lang="en-US" b="1" dirty="0" smtClean="0"/>
              <a:t>('</a:t>
            </a:r>
            <a:r>
              <a:rPr lang="ru-RU" b="1" dirty="0" smtClean="0"/>
              <a:t>Сумма</a:t>
            </a:r>
            <a:r>
              <a:rPr lang="en-US" b="1" dirty="0" smtClean="0"/>
              <a:t>', s,'  ',</a:t>
            </a:r>
            <a:r>
              <a:rPr lang="ru-RU" b="1" dirty="0" smtClean="0"/>
              <a:t> </a:t>
            </a:r>
            <a:r>
              <a:rPr lang="en-US" b="1" dirty="0" smtClean="0"/>
              <a:t>'</a:t>
            </a:r>
            <a:r>
              <a:rPr lang="ru-RU" b="1" dirty="0" smtClean="0"/>
              <a:t>Произведение</a:t>
            </a:r>
            <a:r>
              <a:rPr lang="en-US" b="1" dirty="0" smtClean="0"/>
              <a:t>', p);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	end.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28596" y="1357298"/>
            <a:ext cx="6643734" cy="5072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14348" y="1285860"/>
            <a:ext cx="7286676" cy="52149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500990" cy="150019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Интернет-ресурсы для изучения  языков программирования,  алгоритмов, решение олимпиадных задач.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338" y="2214555"/>
            <a:ext cx="7643812" cy="3857651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ejudge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cfuv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dirty="0" smtClean="0"/>
              <a:t> -   Олимпиады по программированию в Республике Крым, задания муниципального и республиканского этапов  </a:t>
            </a:r>
            <a:r>
              <a:rPr lang="ru-RU" u="sng" dirty="0" smtClean="0">
                <a:hlinkClick r:id="rId3"/>
              </a:rPr>
              <a:t>Всероссийской олимпиады школьников по программированию</a:t>
            </a:r>
            <a:r>
              <a:rPr lang="ru-RU" dirty="0" smtClean="0"/>
              <a:t> предыдущих лет, онлайновая система проверки выполнения заданий;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29552" cy="16430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Интернет-ресурсы для изучения  языков программирования,  алгоритмов, решение олимпиадных задач.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143878" cy="4429155"/>
          </a:xfrm>
        </p:spPr>
        <p:txBody>
          <a:bodyPr>
            <a:normAutofit fontScale="92500"/>
          </a:bodyPr>
          <a:lstStyle/>
          <a:p>
            <a:r>
              <a:rPr lang="ru-RU" u="sng" dirty="0" smtClean="0">
                <a:hlinkClick r:id="rId2"/>
              </a:rPr>
              <a:t>http://acmp.ru</a:t>
            </a:r>
            <a:r>
              <a:rPr lang="ru-RU" dirty="0" smtClean="0"/>
              <a:t>  - Школа  программиста, алгоритмы решения олимпиадных задач, онлайновая система проверки выполнения заданий;</a:t>
            </a:r>
          </a:p>
          <a:p>
            <a:r>
              <a:rPr lang="ru-RU" u="sng" dirty="0" smtClean="0">
                <a:hlinkClick r:id="rId3"/>
              </a:rPr>
              <a:t>http://informatics.mccme.ru</a:t>
            </a:r>
            <a:r>
              <a:rPr lang="ru-RU" dirty="0" smtClean="0"/>
              <a:t>   Дистанционная подготовка по информатике;</a:t>
            </a:r>
            <a:endParaRPr lang="ru-RU" b="1" dirty="0" smtClean="0"/>
          </a:p>
          <a:p>
            <a:r>
              <a:rPr lang="ru-RU" u="sng" dirty="0" smtClean="0">
                <a:hlinkClick r:id="rId4"/>
              </a:rPr>
              <a:t>https://ideone.com/</a:t>
            </a:r>
            <a:r>
              <a:rPr lang="ru-RU" dirty="0" smtClean="0"/>
              <a:t> - онлайновая  система программирования, компиляторы  для любого языка программирования;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500990" cy="15001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Интернет-ресурсы для изучения  языков программирования,  алгоритмов, решение олимпиадных задач.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15316" cy="4357717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/>
              </a:rPr>
              <a:t>http://pascalabc.net</a:t>
            </a:r>
            <a:r>
              <a:rPr lang="ru-RU" dirty="0" smtClean="0"/>
              <a:t>  – </a:t>
            </a:r>
            <a:r>
              <a:rPr lang="ru-RU" dirty="0" err="1" smtClean="0"/>
              <a:t>онлайн</a:t>
            </a:r>
            <a:r>
              <a:rPr lang="ru-RU" dirty="0" smtClean="0"/>
              <a:t> система программирования </a:t>
            </a:r>
            <a:r>
              <a:rPr lang="ru-RU" dirty="0" err="1" smtClean="0"/>
              <a:t>Pascal</a:t>
            </a:r>
            <a:r>
              <a:rPr lang="ru-RU" dirty="0" smtClean="0"/>
              <a:t> ABC </a:t>
            </a:r>
            <a:r>
              <a:rPr lang="en-US" dirty="0" smtClean="0"/>
              <a:t>NET</a:t>
            </a:r>
            <a:r>
              <a:rPr lang="ru-RU" dirty="0" smtClean="0"/>
              <a:t>;</a:t>
            </a:r>
          </a:p>
          <a:p>
            <a:r>
              <a:rPr lang="ru-RU" dirty="0" smtClean="0">
                <a:hlinkClick r:id="rId3"/>
              </a:rPr>
              <a:t>http://www.problems.ru</a:t>
            </a:r>
            <a:r>
              <a:rPr lang="ru-RU" dirty="0" smtClean="0"/>
              <a:t>  – задачи по информатике (интернет-проект «Задачи»: помощь при подготовке уроков, кружковых и факультативных занятий);</a:t>
            </a:r>
          </a:p>
          <a:p>
            <a:r>
              <a:rPr lang="ru-RU" dirty="0" smtClean="0">
                <a:hlinkClick r:id="rId4"/>
              </a:rPr>
              <a:t>http://www.rosolymp.ru</a:t>
            </a:r>
            <a:r>
              <a:rPr lang="ru-RU" dirty="0" smtClean="0"/>
              <a:t>  – сайт Всероссийской олимпиады школьников;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ПОРФОЛИО\Рисунок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89640" cy="850106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2071678"/>
            <a:ext cx="8229600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04048" y="1988840"/>
            <a:ext cx="3148952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Содержимое 4" descr="Дорогу осилит идущий.png"/>
          <p:cNvPicPr>
            <a:picLocks noGrp="1" noChangeAspect="1"/>
          </p:cNvPicPr>
          <p:nvPr>
            <p:ph idx="1"/>
          </p:nvPr>
        </p:nvPicPr>
        <p:blipFill>
          <a:blip r:embed="rId3"/>
          <a:srcRect b="9186"/>
          <a:stretch>
            <a:fillRect/>
          </a:stretch>
        </p:blipFill>
        <p:spPr>
          <a:xfrm>
            <a:off x="0" y="857232"/>
            <a:ext cx="9094695" cy="46547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Введение в программирование  C++. [Электронный ресурс] URL: </a:t>
            </a:r>
            <a:r>
              <a:rPr lang="ru-RU" u="sng" dirty="0" smtClean="0">
                <a:hlinkClick r:id="rId2"/>
              </a:rPr>
              <a:t>https://stepik.org/course/363/syllabus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(</a:t>
            </a:r>
            <a:r>
              <a:rPr lang="ru-RU" sz="2200" b="1" dirty="0" err="1" smtClean="0"/>
              <a:t>видеолекции</a:t>
            </a:r>
            <a:r>
              <a:rPr lang="ru-RU" sz="2200" b="1" dirty="0" smtClean="0"/>
              <a:t>, теория, практические задания)</a:t>
            </a:r>
            <a:endParaRPr lang="ru-RU" sz="2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8050085" cy="409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Программирование на </a:t>
            </a:r>
            <a:r>
              <a:rPr lang="ru-RU" dirty="0" err="1" smtClean="0"/>
              <a:t>Python</a:t>
            </a:r>
            <a:r>
              <a:rPr lang="ru-RU" dirty="0" smtClean="0"/>
              <a:t>. [Электронный ресурс] URL: </a:t>
            </a:r>
            <a:r>
              <a:rPr lang="ru-RU" u="sng" dirty="0" smtClean="0">
                <a:hlinkClick r:id="rId2"/>
              </a:rPr>
              <a:t>https://stepik.org/course/67/syllabus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957" y="2071678"/>
            <a:ext cx="8050085" cy="40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Общая стратегия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mtClean="0"/>
              <a:t>Планируйте время</a:t>
            </a:r>
          </a:p>
          <a:p>
            <a:r>
              <a:rPr lang="ru-RU" smtClean="0"/>
              <a:t>Вначале прочитайте условия и убедитесь, что вы все правильно поняли. Помните, задать вопрос по условию задачи можно только в первый час</a:t>
            </a:r>
          </a:p>
          <a:p>
            <a:r>
              <a:rPr lang="ru-RU" smtClean="0"/>
              <a:t>ВСЕГДА начинайте с простой задачи</a:t>
            </a:r>
          </a:p>
          <a:p>
            <a:r>
              <a:rPr lang="ru-RU" smtClean="0"/>
              <a:t>Не убегайте с олимпиады и тщательно проверьте свои решения. Вам не добавят баллы за скорость решения.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ПОРФОЛИО\Рисунок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89640" cy="850106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2071678"/>
            <a:ext cx="8229600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04048" y="1988840"/>
            <a:ext cx="3148952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chemeClr val="tx2"/>
                </a:solidFill>
              </a:rPr>
              <a:t>Спасибо за внимание!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ПОРФОЛИО\Рисунок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8964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работы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2071678"/>
            <a:ext cx="8229600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04048" y="1988840"/>
            <a:ext cx="3148952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Особенности проведения муниципального этапа </a:t>
            </a:r>
            <a:r>
              <a:rPr lang="ru-RU" u="sng" dirty="0" smtClean="0">
                <a:hlinkClick r:id="rId3"/>
              </a:rPr>
              <a:t>Всероссийской олимпиады школьников</a:t>
            </a:r>
            <a:r>
              <a:rPr lang="ru-RU" u="sng" dirty="0" smtClean="0"/>
              <a:t> по информатике </a:t>
            </a:r>
            <a:endParaRPr lang="ru-RU" dirty="0" smtClean="0"/>
          </a:p>
          <a:p>
            <a:r>
              <a:rPr lang="ru-RU" dirty="0" smtClean="0"/>
              <a:t>Особенности работы с автоматизированной специализированной программной средой </a:t>
            </a:r>
            <a:r>
              <a:rPr lang="en-US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err="1" smtClean="0">
                <a:hlinkClick r:id="rId4"/>
              </a:rPr>
              <a:t>ejudge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cfuv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ru</a:t>
            </a:r>
            <a:endParaRPr lang="ru-RU" u="sng" dirty="0" smtClean="0"/>
          </a:p>
          <a:p>
            <a:r>
              <a:rPr lang="ru-RU" dirty="0" smtClean="0"/>
              <a:t>Подготовка школьников к олимпиадам по информатике и ИКТ.</a:t>
            </a:r>
          </a:p>
          <a:p>
            <a:r>
              <a:rPr lang="ru-RU" dirty="0" smtClean="0"/>
              <a:t>Решение </a:t>
            </a:r>
            <a:r>
              <a:rPr lang="ru-RU" dirty="0" smtClean="0"/>
              <a:t>задач муниципального этапа всероссийской олимпиады школьников по информатике и ИКТ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ПОРФОЛИО\Рисунок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89640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Особенности проведения муниципального этапа </a:t>
            </a:r>
            <a:r>
              <a:rPr lang="ru-RU" sz="2800" b="1" u="sng" dirty="0" smtClean="0">
                <a:hlinkClick r:id="rId3"/>
              </a:rPr>
              <a:t>Всероссийской олимпиады школьников</a:t>
            </a:r>
            <a:r>
              <a:rPr lang="ru-RU" sz="2800" b="1" u="sng" dirty="0" smtClean="0"/>
              <a:t> по информатике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2071678"/>
            <a:ext cx="8229600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04048" y="1988840"/>
            <a:ext cx="3148952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 основании приказа Управления образования администрации Симферопольского района Республики Крым от 29.10.2020 года №620 муниципальный этап Всероссийской олимпиады школьников в 2020/2021 учебном году проводится в дистанционном формате. </a:t>
            </a:r>
            <a:endParaRPr lang="ru-RU" b="1" dirty="0" smtClean="0"/>
          </a:p>
          <a:p>
            <a:r>
              <a:rPr lang="ru-RU" dirty="0" smtClean="0"/>
              <a:t>Внимательно изучите регламент </a:t>
            </a:r>
            <a:r>
              <a:rPr lang="ru-RU" b="1" dirty="0" smtClean="0"/>
              <a:t>организации и проведения муниципального этапа всероссийской олимпиады школьников в 2020/2021 учебном году (приложение к приказу УО от 29.10.2020 № 620)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ПОРФОЛИО\Рисунок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89640" cy="850106"/>
          </a:xfrm>
        </p:spPr>
        <p:txBody>
          <a:bodyPr>
            <a:normAutofit fontScale="90000"/>
          </a:bodyPr>
          <a:lstStyle/>
          <a:p>
            <a:pPr algn="r"/>
            <a:r>
              <a:rPr lang="en-US" sz="5300" u="sng" dirty="0" smtClean="0">
                <a:hlinkClick r:id="rId3"/>
              </a:rPr>
              <a:t>http</a:t>
            </a:r>
            <a:r>
              <a:rPr lang="ru-RU" sz="5300" u="sng" dirty="0" smtClean="0">
                <a:hlinkClick r:id="rId3"/>
              </a:rPr>
              <a:t>://</a:t>
            </a:r>
            <a:r>
              <a:rPr lang="en-US" sz="5300" u="sng" dirty="0" err="1" smtClean="0">
                <a:hlinkClick r:id="rId3"/>
              </a:rPr>
              <a:t>ejudge</a:t>
            </a:r>
            <a:r>
              <a:rPr lang="ru-RU" sz="5300" u="sng" dirty="0" smtClean="0">
                <a:hlinkClick r:id="rId3"/>
              </a:rPr>
              <a:t>.</a:t>
            </a:r>
            <a:r>
              <a:rPr lang="en-US" sz="5300" u="sng" dirty="0" err="1" smtClean="0">
                <a:hlinkClick r:id="rId3"/>
              </a:rPr>
              <a:t>cfuv</a:t>
            </a:r>
            <a:r>
              <a:rPr lang="ru-RU" sz="5300" u="sng" dirty="0" smtClean="0">
                <a:hlinkClick r:id="rId3"/>
              </a:rPr>
              <a:t>.</a:t>
            </a:r>
            <a:r>
              <a:rPr lang="en-US" sz="5300" u="sng" dirty="0" err="1" smtClean="0">
                <a:hlinkClick r:id="rId3"/>
              </a:rPr>
              <a:t>ru</a:t>
            </a:r>
            <a:r>
              <a:rPr lang="ru-RU" sz="5300" dirty="0" smtClean="0"/>
              <a:t> </a:t>
            </a:r>
            <a:r>
              <a:rPr lang="ru-RU" sz="4000" dirty="0" smtClean="0"/>
              <a:t>- </a:t>
            </a:r>
            <a:r>
              <a:rPr lang="en-US" sz="4000" dirty="0" smtClean="0"/>
              <a:t> </a:t>
            </a:r>
            <a:r>
              <a:rPr lang="ru-RU" sz="4000" dirty="0" smtClean="0"/>
              <a:t> </a:t>
            </a:r>
            <a:r>
              <a:rPr lang="ru-RU" sz="2700" dirty="0" smtClean="0"/>
              <a:t>муниципальный  и республиканский этап  </a:t>
            </a:r>
            <a:r>
              <a:rPr lang="ru-RU" sz="2700" u="sng" dirty="0" smtClean="0">
                <a:hlinkClick r:id="rId4"/>
              </a:rPr>
              <a:t>Всероссийской олимпиады школьников по программированию</a:t>
            </a:r>
            <a:r>
              <a:rPr lang="ru-RU" sz="2700" dirty="0" smtClean="0"/>
              <a:t> 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2071678"/>
            <a:ext cx="8229600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04048" y="1988840"/>
            <a:ext cx="3148952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1545" y="1571625"/>
            <a:ext cx="810091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ПОРФОЛИО\Рисунок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89640" cy="850106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2071678"/>
            <a:ext cx="8229600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04048" y="1988840"/>
            <a:ext cx="3148952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Муниципальный этап </a:t>
            </a:r>
            <a:r>
              <a:rPr lang="ru-RU" dirty="0" err="1" smtClean="0"/>
              <a:t>ВсОШ</a:t>
            </a:r>
            <a:r>
              <a:rPr lang="ru-RU" dirty="0" smtClean="0"/>
              <a:t> по информатике и ИКТ  проводится для 7-8 и 9-11  классов по  двум наборам заданий для каждой возрастной группы (набор заданий для 7-8 класса и набор для 9-11 классов), разработанными региональной предметно-методической комиссией олимпиады по информатике и ИКТ  с учетом методических рекомендаций центральной предметно-методической комиссии. </a:t>
            </a:r>
            <a:r>
              <a:rPr lang="ru-RU" b="1" dirty="0" smtClean="0"/>
              <a:t>В случае, если обучающийся 7-8 классов хочет принимать участие в республиканском этапе олимпиады, то он должен выполнять задания для 9-11 классов.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ПОРФОЛИО\Рисунок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8964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Время проведения туров олимпиады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2071678"/>
            <a:ext cx="8229600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04048" y="1988840"/>
            <a:ext cx="3148952" cy="25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Время, отводимое на выполнение  заданий  для 7-8 классов, составляет </a:t>
            </a:r>
            <a:r>
              <a:rPr lang="ru-RU" b="1" dirty="0" smtClean="0"/>
              <a:t>4 часа. </a:t>
            </a:r>
            <a:r>
              <a:rPr lang="ru-RU" dirty="0" smtClean="0"/>
              <a:t>Время выполнения заданий для 9-11 классов составляет</a:t>
            </a:r>
            <a:r>
              <a:rPr lang="ru-RU" b="1" dirty="0" smtClean="0"/>
              <a:t> 4 часа.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Особенности работы с автоматизированной специализированной программной средой 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/>
              <a:t> </a:t>
            </a:r>
            <a:r>
              <a:rPr lang="en-US" b="1" u="sng" dirty="0" smtClean="0">
                <a:hlinkClick r:id="rId2"/>
              </a:rPr>
              <a:t>http</a:t>
            </a:r>
            <a:r>
              <a:rPr lang="ru-RU" b="1" u="sng" dirty="0" smtClean="0">
                <a:hlinkClick r:id="rId2"/>
              </a:rPr>
              <a:t>://</a:t>
            </a:r>
            <a:r>
              <a:rPr lang="en-US" b="1" u="sng" dirty="0" err="1" smtClean="0">
                <a:hlinkClick r:id="rId2"/>
              </a:rPr>
              <a:t>ejudge</a:t>
            </a:r>
            <a:r>
              <a:rPr lang="ru-RU" b="1" u="sng" dirty="0" smtClean="0">
                <a:hlinkClick r:id="rId2"/>
              </a:rPr>
              <a:t>.</a:t>
            </a:r>
            <a:r>
              <a:rPr lang="en-US" b="1" u="sng" dirty="0" err="1" smtClean="0">
                <a:hlinkClick r:id="rId2"/>
              </a:rPr>
              <a:t>cfuv</a:t>
            </a:r>
            <a:r>
              <a:rPr lang="ru-RU" b="1" u="sng" dirty="0" smtClean="0">
                <a:hlinkClick r:id="rId2"/>
              </a:rPr>
              <a:t>.</a:t>
            </a:r>
            <a:r>
              <a:rPr lang="en-US" b="1" u="sng" dirty="0" err="1" smtClean="0">
                <a:hlinkClick r:id="rId2"/>
              </a:rPr>
              <a:t>ru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609185" cy="519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GENSWF_OUTPUT_FILE_NAME" val="111"/>
  <p:tag name="ISPRING_RESOURCE_PATHS_HASH_2" val="d614e5c1c3c0f64e401e629a4b63b3277b5ddeb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14407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14407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582</Words>
  <Application>Microsoft Office PowerPoint</Application>
  <PresentationFormat>Экран (4:3)</PresentationFormat>
  <Paragraphs>81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 «Об особенностях подготовки  школьников к олимпиадам  по информатике и ИКТ»  </vt:lpstr>
      <vt:lpstr>Презентация PowerPoint</vt:lpstr>
      <vt:lpstr>План работы</vt:lpstr>
      <vt:lpstr>Особенности проведения муниципального этапа Всероссийской олимпиады школьников по информатике  </vt:lpstr>
      <vt:lpstr>http://ejudge.cfuv.ru -   муниципальный  и республиканский этап  Всероссийской олимпиады школьников по программированию </vt:lpstr>
      <vt:lpstr>Задания</vt:lpstr>
      <vt:lpstr>Время проведения туров олимпиады</vt:lpstr>
      <vt:lpstr>Особенности работы с автоматизированной специализированной программной средой   http://ejudge.cfuv.ru </vt:lpstr>
      <vt:lpstr>Презентация PowerPoint</vt:lpstr>
      <vt:lpstr>Презентация PowerPoint</vt:lpstr>
      <vt:lpstr>Презентация PowerPoint</vt:lpstr>
      <vt:lpstr>Правила проведения муниципального этапа Всероссийской олимпиады школьников по информатике и ИКТ  </vt:lpstr>
      <vt:lpstr>Правила проведения муниципального этапа Всероссийской олимпиады школьников по информатике и ИКТ  </vt:lpstr>
      <vt:lpstr> </vt:lpstr>
      <vt:lpstr>Правильный формат ввода и вывода данных</vt:lpstr>
      <vt:lpstr>Неправильный формат ввода и вывода данных </vt:lpstr>
      <vt:lpstr>Интернет-ресурсы для изучения  языков программирования,  алгоритмов, решение олимпиадных задач. </vt:lpstr>
      <vt:lpstr>Интернет-ресурсы для изучения  языков программирования,  алгоритмов, решение олимпиадных задач. </vt:lpstr>
      <vt:lpstr>Интернет-ресурсы для изучения  языков программирования,  алгоритмов, решение олимпиадных задач. </vt:lpstr>
      <vt:lpstr>Введение в программирование  C++. [Электронный ресурс] URL: https://stepik.org/course/363/syllabus (видеолекции, теория, практические задания)</vt:lpstr>
      <vt:lpstr>Программирование на Python. [Электронный ресурс] URL: https://stepik.org/course/67/syllabus</vt:lpstr>
      <vt:lpstr>Общая стратегия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это находится</dc:title>
  <dc:creator>Admin</dc:creator>
  <cp:lastModifiedBy>Незире Самуйлова</cp:lastModifiedBy>
  <cp:revision>65</cp:revision>
  <dcterms:created xsi:type="dcterms:W3CDTF">2017-05-16T10:00:01Z</dcterms:created>
  <dcterms:modified xsi:type="dcterms:W3CDTF">2020-11-09T06:50:16Z</dcterms:modified>
</cp:coreProperties>
</file>