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59" r:id="rId3"/>
    <p:sldId id="266" r:id="rId4"/>
    <p:sldId id="268" r:id="rId5"/>
    <p:sldId id="267" r:id="rId6"/>
    <p:sldId id="269" r:id="rId7"/>
    <p:sldId id="270" r:id="rId8"/>
    <p:sldId id="271" r:id="rId9"/>
    <p:sldId id="262" r:id="rId10"/>
    <p:sldId id="273" r:id="rId11"/>
    <p:sldId id="274" r:id="rId12"/>
    <p:sldId id="275" r:id="rId13"/>
    <p:sldId id="277" r:id="rId14"/>
    <p:sldId id="276" r:id="rId15"/>
    <p:sldId id="278" r:id="rId16"/>
  </p:sldIdLst>
  <p:sldSz cx="9144000" cy="6858000" type="screen4x3"/>
  <p:notesSz cx="6858000" cy="9144000"/>
  <p:custDataLst>
    <p:tags r:id="rId1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 varScale="1">
        <p:scale>
          <a:sx n="52" d="100"/>
          <a:sy n="52" d="100"/>
        </p:scale>
        <p:origin x="62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B3503-F89F-4380-AF1E-E562DED48FB6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CEF56-ADD7-4D80-8C37-A37D55F1A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232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CEF56-ADD7-4D80-8C37-A37D55F1AD5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704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CEF56-ADD7-4D80-8C37-A37D55F1AD5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83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39E27-1880-46BA-A51C-0CC78578F3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png"/>
          <p:cNvPicPr>
            <a:picLocks noChangeAspect="1"/>
          </p:cNvPicPr>
          <p:nvPr/>
        </p:nvPicPr>
        <p:blipFill>
          <a:blip r:embed="rId2" cstate="print"/>
          <a:srcRect t="28832" r="773" b="4851"/>
          <a:stretch>
            <a:fillRect/>
          </a:stretch>
        </p:blipFill>
        <p:spPr>
          <a:xfrm>
            <a:off x="0" y="22718"/>
            <a:ext cx="9144000" cy="6858000"/>
          </a:xfrm>
          <a:prstGeom prst="rect">
            <a:avLst/>
          </a:prstGeom>
        </p:spPr>
      </p:pic>
      <p:pic>
        <p:nvPicPr>
          <p:cNvPr id="3" name="Рисунок 2" descr="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9912" y="-29614"/>
            <a:ext cx="4651744" cy="6858000"/>
          </a:xfrm>
          <a:prstGeom prst="rect">
            <a:avLst/>
          </a:prstGeom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2555776" y="274638"/>
            <a:ext cx="6131024" cy="61786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2400" dirty="0" err="1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Кольчугинская</a:t>
            </a:r>
            <a:r>
              <a:rPr lang="ru-RU" sz="2400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 №1 </a:t>
            </a:r>
            <a:r>
              <a:rPr lang="ru-RU" sz="2400" dirty="0" err="1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им.Авраамова</a:t>
            </a:r>
            <a:r>
              <a:rPr lang="ru-RU" sz="2400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Г.Н.»</a:t>
            </a:r>
          </a:p>
          <a:p>
            <a:endParaRPr lang="ru-RU" sz="2400" dirty="0" smtClean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«</a:t>
            </a:r>
            <a:r>
              <a:rPr lang="ru-RU" sz="4800" dirty="0">
                <a:solidFill>
                  <a:srgbClr val="008600"/>
                </a:solidFill>
                <a:latin typeface="Monotype Corsiva" panose="03010101010201010101" pitchFamily="66" charset="0"/>
              </a:rPr>
              <a:t>Мастер-класс "Флористический дизайн- создание гармоничной мини-композиции</a:t>
            </a:r>
            <a:r>
              <a:rPr lang="ru-RU" sz="48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"»</a:t>
            </a:r>
          </a:p>
          <a:p>
            <a:endParaRPr lang="ru-RU" sz="2400" dirty="0" smtClean="0">
              <a:solidFill>
                <a:srgbClr val="008600"/>
              </a:solidFill>
              <a:latin typeface="Monotype Corsiva" panose="03010101010201010101" pitchFamily="66" charset="0"/>
            </a:endParaRPr>
          </a:p>
          <a:p>
            <a:endParaRPr lang="ru-RU" sz="2400" dirty="0" smtClean="0">
              <a:solidFill>
                <a:srgbClr val="008600"/>
              </a:solidFill>
              <a:latin typeface="Monotype Corsiva" panose="03010101010201010101" pitchFamily="66" charset="0"/>
            </a:endParaRPr>
          </a:p>
          <a:p>
            <a:endParaRPr lang="ru-RU" sz="2400" dirty="0" smtClean="0">
              <a:solidFill>
                <a:srgbClr val="008600"/>
              </a:solidFill>
              <a:latin typeface="Monotype Corsiva" panose="03010101010201010101" pitchFamily="66" charset="0"/>
            </a:endParaRPr>
          </a:p>
          <a:p>
            <a:r>
              <a:rPr lang="ru-RU" sz="32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Учитель технологии –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Мустафаева</a:t>
            </a:r>
            <a:r>
              <a:rPr lang="ru-RU" sz="32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Теслиме</a:t>
            </a:r>
            <a:r>
              <a:rPr lang="ru-RU" sz="32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Фариковна</a:t>
            </a:r>
            <a:endParaRPr lang="ru-RU" sz="32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png"/>
          <p:cNvPicPr>
            <a:picLocks noChangeAspect="1"/>
          </p:cNvPicPr>
          <p:nvPr/>
        </p:nvPicPr>
        <p:blipFill>
          <a:blip r:embed="rId2" cstate="print"/>
          <a:srcRect l="6688" r="8190"/>
          <a:stretch>
            <a:fillRect/>
          </a:stretch>
        </p:blipFill>
        <p:spPr>
          <a:xfrm>
            <a:off x="-1" y="-27181"/>
            <a:ext cx="9144001" cy="6858000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 </a:t>
            </a:r>
            <a:endParaRPr lang="ru-RU" sz="3200" dirty="0">
              <a:solidFill>
                <a:srgbClr val="008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96544"/>
            <a:ext cx="8892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Растения-эпифиты</a:t>
            </a:r>
          </a:p>
          <a:p>
            <a:r>
              <a:rPr lang="ru-RU" sz="2400" dirty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Эпифиты – растения, растущие на стволах и ветвях деревьев и даже </a:t>
            </a:r>
            <a:r>
              <a:rPr lang="ru-RU" sz="2400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листьях. Они </a:t>
            </a:r>
            <a:r>
              <a:rPr lang="ru-RU" sz="2400" dirty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 деревья как опору, но не паразитируют на </a:t>
            </a:r>
            <a:r>
              <a:rPr lang="ru-RU" sz="2400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 (бактерии</a:t>
            </a:r>
            <a:r>
              <a:rPr lang="ru-RU" sz="2400" dirty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грибы, водоросли, лишайники, мхи и сосудистые </a:t>
            </a:r>
            <a:r>
              <a:rPr lang="ru-RU" sz="2400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растения).</a:t>
            </a:r>
            <a:endParaRPr lang="ru-RU" sz="2400" b="1" i="1" dirty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i="1" dirty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36" y="2511282"/>
            <a:ext cx="2620559" cy="33501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805" y="2061138"/>
            <a:ext cx="3027484" cy="22706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113" y="3752082"/>
            <a:ext cx="2724921" cy="247286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637183" y="61424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Тилландсия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09520" y="21384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</a:t>
            </a:r>
            <a:r>
              <a:rPr lang="ru-RU" dirty="0" smtClean="0"/>
              <a:t>апоротник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92289" y="643632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Бильбергия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394" y="4161698"/>
            <a:ext cx="3040686" cy="228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png"/>
          <p:cNvPicPr>
            <a:picLocks noChangeAspect="1"/>
          </p:cNvPicPr>
          <p:nvPr/>
        </p:nvPicPr>
        <p:blipFill>
          <a:blip r:embed="rId3" cstate="print"/>
          <a:srcRect l="6688" r="8190"/>
          <a:stretch>
            <a:fillRect/>
          </a:stretch>
        </p:blipFill>
        <p:spPr>
          <a:xfrm>
            <a:off x="-1" y="-27181"/>
            <a:ext cx="9144001" cy="6858000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 </a:t>
            </a:r>
            <a:endParaRPr lang="ru-RU" sz="3200" dirty="0">
              <a:solidFill>
                <a:srgbClr val="008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6948" y="-27181"/>
            <a:ext cx="8892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i="1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Ядовитые</a:t>
            </a:r>
            <a:r>
              <a:rPr lang="ru-RU" sz="3200" b="1" i="1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растения!</a:t>
            </a:r>
            <a:endParaRPr lang="ru-RU" sz="3200" b="1" i="1" dirty="0" smtClean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i="1" dirty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i="1" dirty="0" smtClean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i="1" dirty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i="1" dirty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5810" t="15228" r="3629" b="7073"/>
          <a:stretch/>
        </p:blipFill>
        <p:spPr>
          <a:xfrm>
            <a:off x="56032" y="404664"/>
            <a:ext cx="5130012" cy="33010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861" t="8000"/>
          <a:stretch/>
        </p:blipFill>
        <p:spPr>
          <a:xfrm>
            <a:off x="3433616" y="2841492"/>
            <a:ext cx="5665812" cy="39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25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png"/>
          <p:cNvPicPr>
            <a:picLocks noChangeAspect="1"/>
          </p:cNvPicPr>
          <p:nvPr/>
        </p:nvPicPr>
        <p:blipFill>
          <a:blip r:embed="rId2" cstate="print"/>
          <a:srcRect l="6688" r="8190"/>
          <a:stretch>
            <a:fillRect/>
          </a:stretch>
        </p:blipFill>
        <p:spPr>
          <a:xfrm>
            <a:off x="-1" y="-27181"/>
            <a:ext cx="9144001" cy="6858000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 </a:t>
            </a:r>
            <a:endParaRPr lang="ru-RU" sz="3200" dirty="0">
              <a:solidFill>
                <a:srgbClr val="008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96544"/>
            <a:ext cx="8892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лекарственных растений</a:t>
            </a:r>
            <a:endParaRPr lang="ru-RU" sz="3200" b="1" i="1" dirty="0" smtClean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i="1" dirty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686" t="14516" r="3715" b="5256"/>
          <a:stretch/>
        </p:blipFill>
        <p:spPr>
          <a:xfrm>
            <a:off x="251520" y="980728"/>
            <a:ext cx="6552728" cy="37444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2120" t="16401" r="4641" b="2961"/>
          <a:stretch/>
        </p:blipFill>
        <p:spPr>
          <a:xfrm>
            <a:off x="3815409" y="3396340"/>
            <a:ext cx="5328592" cy="34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114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png"/>
          <p:cNvPicPr>
            <a:picLocks noChangeAspect="1"/>
          </p:cNvPicPr>
          <p:nvPr/>
        </p:nvPicPr>
        <p:blipFill>
          <a:blip r:embed="rId2" cstate="print"/>
          <a:srcRect l="6688" r="8190"/>
          <a:stretch>
            <a:fillRect/>
          </a:stretch>
        </p:blipFill>
        <p:spPr>
          <a:xfrm>
            <a:off x="-1" y="-27181"/>
            <a:ext cx="9144001" cy="6858000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 </a:t>
            </a:r>
            <a:endParaRPr lang="ru-RU" sz="3200" dirty="0">
              <a:solidFill>
                <a:srgbClr val="008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96544"/>
            <a:ext cx="88924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составления композиции</a:t>
            </a:r>
          </a:p>
          <a:p>
            <a:r>
              <a:rPr lang="ru-RU" sz="3200" b="1" i="1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растений</a:t>
            </a:r>
          </a:p>
          <a:p>
            <a:r>
              <a:rPr lang="ru-RU" sz="3200" b="1" i="1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Выбор емкости </a:t>
            </a:r>
            <a:endParaRPr lang="ru-RU" sz="3200" b="1" i="1" dirty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i="1" dirty="0" smtClean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i="1" dirty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i="1" dirty="0" smtClean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i="1" dirty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грунта </a:t>
            </a:r>
          </a:p>
          <a:p>
            <a:r>
              <a:rPr lang="ru-RU" sz="3200" b="1" i="1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Посадка и полив </a:t>
            </a:r>
            <a:endParaRPr lang="ru-RU" sz="3200" b="1" i="1" dirty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i="1" dirty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5981" r="26061"/>
          <a:stretch/>
        </p:blipFill>
        <p:spPr>
          <a:xfrm>
            <a:off x="225930" y="1363232"/>
            <a:ext cx="1653473" cy="16070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140" y="4762097"/>
            <a:ext cx="2854662" cy="19031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58" y="4282319"/>
            <a:ext cx="2364582" cy="23645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14256" b="22294"/>
          <a:stretch/>
        </p:blipFill>
        <p:spPr>
          <a:xfrm>
            <a:off x="1567965" y="2774750"/>
            <a:ext cx="2376265" cy="10801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1818" y="1270949"/>
            <a:ext cx="2876550" cy="15906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6891" y="1815910"/>
            <a:ext cx="3014881" cy="226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png"/>
          <p:cNvPicPr>
            <a:picLocks noChangeAspect="1"/>
          </p:cNvPicPr>
          <p:nvPr/>
        </p:nvPicPr>
        <p:blipFill>
          <a:blip r:embed="rId3" cstate="print"/>
          <a:srcRect l="6688" r="8190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 </a:t>
            </a:r>
            <a:endParaRPr lang="ru-RU" sz="3200" dirty="0">
              <a:solidFill>
                <a:srgbClr val="008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96544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b="1" i="1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оставление композиции</a:t>
            </a:r>
            <a:endParaRPr lang="ru-RU" sz="3200" b="1" i="1" dirty="0" smtClean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18056"/>
          <a:stretch/>
        </p:blipFill>
        <p:spPr>
          <a:xfrm>
            <a:off x="457199" y="958533"/>
            <a:ext cx="2419919" cy="26144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558188"/>
            <a:ext cx="2483603" cy="33114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9789" y="3573016"/>
            <a:ext cx="2261262" cy="30150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5924" y="3700125"/>
            <a:ext cx="2261261" cy="301501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0665" y="1483763"/>
            <a:ext cx="3001829" cy="400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9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93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png"/>
          <p:cNvPicPr>
            <a:picLocks noChangeAspect="1"/>
          </p:cNvPicPr>
          <p:nvPr/>
        </p:nvPicPr>
        <p:blipFill>
          <a:blip r:embed="rId2" cstate="print"/>
          <a:srcRect l="6688" r="8190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6583362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Цель:</a:t>
            </a:r>
            <a:b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- стимулировать познавательную </a:t>
            </a:r>
            <a:r>
              <a:rPr lang="ru-RU" sz="3200" dirty="0">
                <a:solidFill>
                  <a:srgbClr val="008600"/>
                </a:solidFill>
                <a:latin typeface="Monotype Corsiva" panose="03010101010201010101" pitchFamily="66" charset="0"/>
              </a:rPr>
              <a:t>деятельность;</a:t>
            </a:r>
            <a:br>
              <a:rPr lang="ru-RU" sz="3200" dirty="0">
                <a:solidFill>
                  <a:srgbClr val="008600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- активизировать мыслительную </a:t>
            </a:r>
            <a:r>
              <a:rPr lang="ru-RU" sz="3200" dirty="0">
                <a:solidFill>
                  <a:srgbClr val="008600"/>
                </a:solidFill>
                <a:latin typeface="Monotype Corsiva" panose="03010101010201010101" pitchFamily="66" charset="0"/>
              </a:rPr>
              <a:t>деятельность;</a:t>
            </a:r>
            <a:br>
              <a:rPr lang="ru-RU" sz="3200" dirty="0">
                <a:solidFill>
                  <a:srgbClr val="008600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- научиться </a:t>
            </a:r>
            <a:r>
              <a:rPr lang="ru-RU" sz="3200" dirty="0" err="1" smtClean="0">
                <a:solidFill>
                  <a:srgbClr val="008600"/>
                </a:solidFill>
                <a:latin typeface="Monotype Corsiva" panose="03010101010201010101" pitchFamily="66" charset="0"/>
              </a:rPr>
              <a:t>самовыражать</a:t>
            </a:r>
            <a: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 настроение и свое внутреннее мировосприятие;</a:t>
            </a:r>
            <a:r>
              <a:rPr lang="ru-RU" sz="3200" dirty="0">
                <a:solidFill>
                  <a:srgbClr val="008600"/>
                </a:solidFill>
                <a:latin typeface="Monotype Corsiva" panose="03010101010201010101" pitchFamily="66" charset="0"/>
              </a:rPr>
              <a:t/>
            </a:r>
            <a:br>
              <a:rPr lang="ru-RU" sz="3200" dirty="0">
                <a:solidFill>
                  <a:srgbClr val="008600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- расшить свой кругозор и знания с области растениеводства;</a:t>
            </a:r>
            <a:r>
              <a:rPr lang="ru-RU" sz="3200" dirty="0">
                <a:solidFill>
                  <a:srgbClr val="008600"/>
                </a:solidFill>
                <a:latin typeface="Monotype Corsiva" panose="03010101010201010101" pitchFamily="66" charset="0"/>
              </a:rPr>
              <a:t/>
            </a:r>
            <a:br>
              <a:rPr lang="ru-RU" sz="3200" dirty="0">
                <a:solidFill>
                  <a:srgbClr val="008600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- воспитание ответственности, заботы и терпения;</a:t>
            </a:r>
            <a:b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- воспитание экологической ответственности, любовь к природе и окружающей среде.</a:t>
            </a:r>
            <a:b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</a:br>
            <a:endParaRPr lang="ru-RU" sz="3200" dirty="0">
              <a:solidFill>
                <a:srgbClr val="0086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png"/>
          <p:cNvPicPr>
            <a:picLocks noChangeAspect="1"/>
          </p:cNvPicPr>
          <p:nvPr/>
        </p:nvPicPr>
        <p:blipFill>
          <a:blip r:embed="rId2" cstate="print"/>
          <a:srcRect l="6688" r="8190"/>
          <a:stretch>
            <a:fillRect/>
          </a:stretch>
        </p:blipFill>
        <p:spPr>
          <a:xfrm>
            <a:off x="96856" y="-46230"/>
            <a:ext cx="9144001" cy="6858000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354162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dirty="0">
                <a:solidFill>
                  <a:schemeClr val="bg1"/>
                </a:solidFill>
                <a:latin typeface="Monotype Corsiva" panose="03010101010201010101" pitchFamily="66" charset="0"/>
              </a:rPr>
              <a:t>Виды </a:t>
            </a:r>
            <a:r>
              <a:rPr lang="ru-RU" sz="60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композиций</a:t>
            </a:r>
            <a:r>
              <a:rPr lang="ru-RU" sz="3200" dirty="0">
                <a:solidFill>
                  <a:srgbClr val="008600"/>
                </a:solidFill>
                <a:latin typeface="Monotype Corsiva" panose="03010101010201010101" pitchFamily="66" charset="0"/>
              </a:rPr>
              <a:t/>
            </a:r>
            <a:br>
              <a:rPr lang="ru-RU" sz="3200" dirty="0">
                <a:solidFill>
                  <a:srgbClr val="008600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Мини -</a:t>
            </a:r>
            <a:r>
              <a:rPr lang="ru-RU" sz="3200" b="1" dirty="0">
                <a:solidFill>
                  <a:srgbClr val="008600"/>
                </a:solidFill>
                <a:latin typeface="Monotype Corsiva" panose="03010101010201010101" pitchFamily="66" charset="0"/>
              </a:rPr>
              <a:t>сад внутри общей </a:t>
            </a:r>
            <a:r>
              <a:rPr lang="ru-RU" sz="3200" b="1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емкости</a:t>
            </a:r>
            <a: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/>
            </a:r>
            <a:b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>
                <a:solidFill>
                  <a:srgbClr val="008600"/>
                </a:solidFill>
                <a:latin typeface="Monotype Corsiva" panose="03010101010201010101" pitchFamily="66" charset="0"/>
              </a:rPr>
              <a:t>В этом случае несколько растений размещаются в вазоне, корзине, горшке необычной формы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946" t="18500" r="27407"/>
          <a:stretch/>
        </p:blipFill>
        <p:spPr>
          <a:xfrm>
            <a:off x="4788024" y="2132856"/>
            <a:ext cx="3816424" cy="24998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5720" t="6198" r="11121" b="4576"/>
          <a:stretch/>
        </p:blipFill>
        <p:spPr>
          <a:xfrm>
            <a:off x="550100" y="2348880"/>
            <a:ext cx="3672408" cy="26231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303" y="3801262"/>
            <a:ext cx="3668404" cy="24360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2954" r="9500"/>
          <a:stretch/>
        </p:blipFill>
        <p:spPr>
          <a:xfrm>
            <a:off x="707148" y="5075705"/>
            <a:ext cx="2232248" cy="16192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9923" t="12503" r="9013" b="1617"/>
          <a:stretch/>
        </p:blipFill>
        <p:spPr>
          <a:xfrm>
            <a:off x="6545627" y="4826850"/>
            <a:ext cx="2346853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8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png"/>
          <p:cNvPicPr>
            <a:picLocks noChangeAspect="1"/>
          </p:cNvPicPr>
          <p:nvPr/>
        </p:nvPicPr>
        <p:blipFill>
          <a:blip r:embed="rId2" cstate="print"/>
          <a:srcRect l="6688" r="8190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620688"/>
            <a:ext cx="8712968" cy="1008112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dirty="0">
                <a:solidFill>
                  <a:schemeClr val="bg1"/>
                </a:solidFill>
                <a:latin typeface="Monotype Corsiva" panose="03010101010201010101" pitchFamily="66" charset="0"/>
              </a:rPr>
              <a:t>Виды </a:t>
            </a:r>
            <a:r>
              <a:rPr lang="ru-RU" sz="60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композиций</a:t>
            </a:r>
            <a:r>
              <a:rPr lang="ru-RU" sz="3200" dirty="0">
                <a:solidFill>
                  <a:srgbClr val="008600"/>
                </a:solidFill>
                <a:latin typeface="Monotype Corsiva" panose="03010101010201010101" pitchFamily="66" charset="0"/>
              </a:rPr>
              <a:t/>
            </a:r>
            <a:br>
              <a:rPr lang="ru-RU" sz="3200" dirty="0">
                <a:solidFill>
                  <a:srgbClr val="008600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Вертикальные </a:t>
            </a:r>
            <a:r>
              <a:rPr lang="ru-RU" sz="3200" b="1" dirty="0">
                <a:solidFill>
                  <a:srgbClr val="008600"/>
                </a:solidFill>
                <a:latin typeface="Monotype Corsiva" panose="03010101010201010101" pitchFamily="66" charset="0"/>
              </a:rPr>
              <a:t>панно из </a:t>
            </a:r>
            <a:r>
              <a:rPr lang="ru-RU" sz="3200" b="1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цветов</a:t>
            </a:r>
            <a:br>
              <a:rPr lang="ru-RU" sz="3200" b="1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>
                <a:solidFill>
                  <a:srgbClr val="008600"/>
                </a:solidFill>
                <a:latin typeface="Monotype Corsiva" panose="03010101010201010101" pitchFamily="66" charset="0"/>
              </a:rPr>
              <a:t>В этом случае создается целая картина из цветов. Внутри картины находится почва, она укреплена, чтобы не выпадать из </a:t>
            </a:r>
            <a: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панно, в нее высаживаются растения.</a:t>
            </a:r>
            <a:endParaRPr lang="ru-RU" sz="3200" dirty="0">
              <a:solidFill>
                <a:srgbClr val="0086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415" y="2420888"/>
            <a:ext cx="2300066" cy="3456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4108" t="7624" r="35243" b="843"/>
          <a:stretch/>
        </p:blipFill>
        <p:spPr>
          <a:xfrm>
            <a:off x="204664" y="2420888"/>
            <a:ext cx="2135088" cy="4270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2731" b="35367"/>
          <a:stretch/>
        </p:blipFill>
        <p:spPr>
          <a:xfrm>
            <a:off x="2544416" y="2636912"/>
            <a:ext cx="3017912" cy="23351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8802" t="12323" r="7729"/>
          <a:stretch/>
        </p:blipFill>
        <p:spPr>
          <a:xfrm>
            <a:off x="3433051" y="4573420"/>
            <a:ext cx="2723125" cy="216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165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png"/>
          <p:cNvPicPr>
            <a:picLocks noChangeAspect="1"/>
          </p:cNvPicPr>
          <p:nvPr/>
        </p:nvPicPr>
        <p:blipFill>
          <a:blip r:embed="rId2" cstate="print"/>
          <a:srcRect l="6688" r="8190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354162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dirty="0">
                <a:solidFill>
                  <a:schemeClr val="bg1"/>
                </a:solidFill>
                <a:latin typeface="Monotype Corsiva" panose="03010101010201010101" pitchFamily="66" charset="0"/>
              </a:rPr>
              <a:t>Виды </a:t>
            </a:r>
            <a:r>
              <a:rPr lang="ru-RU" sz="60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композиций</a:t>
            </a:r>
            <a:r>
              <a:rPr lang="ru-RU" sz="3200" dirty="0">
                <a:solidFill>
                  <a:srgbClr val="008600"/>
                </a:solidFill>
                <a:latin typeface="Monotype Corsiva" panose="03010101010201010101" pitchFamily="66" charset="0"/>
              </a:rPr>
              <a:t/>
            </a:r>
            <a:br>
              <a:rPr lang="ru-RU" sz="3200" dirty="0">
                <a:solidFill>
                  <a:srgbClr val="008600"/>
                </a:solidFill>
                <a:latin typeface="Monotype Corsiva" panose="03010101010201010101" pitchFamily="66" charset="0"/>
              </a:rPr>
            </a:br>
            <a:r>
              <a:rPr lang="ru-RU" sz="3200" b="1" dirty="0" err="1" smtClean="0">
                <a:solidFill>
                  <a:srgbClr val="008600"/>
                </a:solidFill>
                <a:latin typeface="Monotype Corsiva" panose="03010101010201010101" pitchFamily="66" charset="0"/>
              </a:rPr>
              <a:t>Флорариум</a:t>
            </a:r>
            <a:r>
              <a:rPr lang="ru-RU" sz="3200" b="1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/>
            </a:r>
            <a:br>
              <a:rPr lang="ru-RU" sz="3200" b="1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Растения </a:t>
            </a:r>
            <a:r>
              <a:rPr lang="ru-RU" sz="3200" dirty="0">
                <a:solidFill>
                  <a:srgbClr val="008600"/>
                </a:solidFill>
                <a:latin typeface="Monotype Corsiva" panose="03010101010201010101" pitchFamily="66" charset="0"/>
              </a:rPr>
              <a:t>высаживаются в стекленную емкость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69" y="1926156"/>
            <a:ext cx="4026024" cy="2682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911" y="1805355"/>
            <a:ext cx="2785492" cy="27854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40491" r="7131"/>
          <a:stretch/>
        </p:blipFill>
        <p:spPr>
          <a:xfrm>
            <a:off x="179512" y="4163557"/>
            <a:ext cx="1903551" cy="24152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8861" t="3121" r="10929" b="4187"/>
          <a:stretch/>
        </p:blipFill>
        <p:spPr>
          <a:xfrm>
            <a:off x="6822275" y="4741962"/>
            <a:ext cx="2016224" cy="20882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30031" t="12843" r="8159" b="19989"/>
          <a:stretch/>
        </p:blipFill>
        <p:spPr>
          <a:xfrm>
            <a:off x="2981175" y="3861048"/>
            <a:ext cx="3585079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9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png"/>
          <p:cNvPicPr>
            <a:picLocks noChangeAspect="1"/>
          </p:cNvPicPr>
          <p:nvPr/>
        </p:nvPicPr>
        <p:blipFill>
          <a:blip r:embed="rId2" cstate="print"/>
          <a:srcRect l="6688" r="8190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31" y="548680"/>
            <a:ext cx="8712968" cy="1354162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dirty="0">
                <a:solidFill>
                  <a:schemeClr val="bg1"/>
                </a:solidFill>
                <a:latin typeface="Monotype Corsiva" panose="03010101010201010101" pitchFamily="66" charset="0"/>
              </a:rPr>
              <a:t>Виды </a:t>
            </a:r>
            <a:r>
              <a:rPr lang="ru-RU" sz="60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композиций</a:t>
            </a:r>
            <a:r>
              <a:rPr lang="ru-RU" sz="3200" dirty="0">
                <a:solidFill>
                  <a:srgbClr val="008600"/>
                </a:solidFill>
                <a:latin typeface="Monotype Corsiva" panose="03010101010201010101" pitchFamily="66" charset="0"/>
              </a:rPr>
              <a:t/>
            </a:r>
            <a:br>
              <a:rPr lang="ru-RU" sz="3200" dirty="0">
                <a:solidFill>
                  <a:srgbClr val="008600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Горшечная группа</a:t>
            </a:r>
            <a: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/>
            </a:r>
            <a:b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>
                <a:solidFill>
                  <a:srgbClr val="008600"/>
                </a:solidFill>
                <a:latin typeface="Monotype Corsiva" panose="03010101010201010101" pitchFamily="66" charset="0"/>
              </a:rPr>
              <a:t>В этой композиции растения высаживаются в небольшие горшки, которые выставляются в общую подставку. </a:t>
            </a:r>
            <a: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/>
            </a:r>
            <a:b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</a:br>
            <a:endParaRPr lang="ru-RU" sz="3200" dirty="0">
              <a:solidFill>
                <a:srgbClr val="0086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589" r="15943"/>
          <a:stretch/>
        </p:blipFill>
        <p:spPr>
          <a:xfrm>
            <a:off x="70992" y="2016224"/>
            <a:ext cx="2520280" cy="33843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21174" t="20197" r="6239" b="7217"/>
          <a:stretch/>
        </p:blipFill>
        <p:spPr>
          <a:xfrm>
            <a:off x="2253982" y="2094607"/>
            <a:ext cx="3096345" cy="30963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0845" y="1982987"/>
            <a:ext cx="4023709" cy="23776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948" y="4835336"/>
            <a:ext cx="4383404" cy="17497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91" y="4908495"/>
            <a:ext cx="1792379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png"/>
          <p:cNvPicPr>
            <a:picLocks noChangeAspect="1"/>
          </p:cNvPicPr>
          <p:nvPr/>
        </p:nvPicPr>
        <p:blipFill>
          <a:blip r:embed="rId2" cstate="print"/>
          <a:srcRect l="6688" r="8190"/>
          <a:stretch>
            <a:fillRect/>
          </a:stretch>
        </p:blipFill>
        <p:spPr>
          <a:xfrm>
            <a:off x="-114195" y="58415"/>
            <a:ext cx="9144001" cy="6858000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 </a:t>
            </a:r>
            <a:endParaRPr lang="ru-RU" sz="3200" dirty="0">
              <a:solidFill>
                <a:srgbClr val="008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96544"/>
            <a:ext cx="799288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Разновидности растений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Суккуленты- </a:t>
            </a:r>
            <a:r>
              <a:rPr lang="ru-RU" b="1" i="1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b="1" i="1" dirty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растений, объединенных общим признаком: умением сохранять в тканях запас </a:t>
            </a:r>
            <a:r>
              <a:rPr lang="ru-RU" b="1" i="1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воды (плотные</a:t>
            </a:r>
            <a:r>
              <a:rPr lang="ru-RU" b="1" i="1" dirty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сочные, приземистые, почти полностью сидят в земле, а на поверхности остаются только кончики листьев, которые по форме очень напоминают </a:t>
            </a:r>
            <a:r>
              <a:rPr lang="ru-RU" b="1" i="1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камни).</a:t>
            </a:r>
            <a:endParaRPr lang="ru-RU" b="1" i="1" dirty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667" y="258409"/>
            <a:ext cx="1619672" cy="16196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2852936"/>
            <a:ext cx="2365920" cy="1395523"/>
          </a:xfrm>
          <a:prstGeom prst="rect">
            <a:avLst/>
          </a:prstGeom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457200" y="2351111"/>
            <a:ext cx="216024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smtClean="0">
                <a:solidFill>
                  <a:srgbClr val="0086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кактусы </a:t>
            </a:r>
            <a:endParaRPr lang="ru-RU" sz="3200" i="1" dirty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3697560" y="2193398"/>
            <a:ext cx="216024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толстянковые </a:t>
            </a:r>
            <a:endParaRPr lang="ru-RU" sz="3200" i="1" dirty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786193" y="4727072"/>
            <a:ext cx="216024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err="1" smtClean="0">
                <a:solidFill>
                  <a:srgbClr val="008600"/>
                </a:solidFill>
                <a:latin typeface="Monotype Corsiva" panose="03010101010201010101" pitchFamily="66" charset="0"/>
              </a:rPr>
              <a:t>эхеверия</a:t>
            </a:r>
            <a:endParaRPr lang="ru-RU" sz="3200" i="1" dirty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6689378" y="1925555"/>
            <a:ext cx="216024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err="1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крассулы</a:t>
            </a:r>
            <a:r>
              <a:rPr lang="ru-RU" sz="3200" i="1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i="1" dirty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2990524" y="3744403"/>
            <a:ext cx="216024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err="1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каланхоэ</a:t>
            </a:r>
            <a:r>
              <a:rPr lang="ru-RU" sz="3200" i="1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i="1" dirty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t="17801" b="16016"/>
          <a:stretch/>
        </p:blipFill>
        <p:spPr>
          <a:xfrm>
            <a:off x="3241207" y="2545992"/>
            <a:ext cx="2582416" cy="10081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t="14740" b="18329"/>
          <a:stretch/>
        </p:blipFill>
        <p:spPr>
          <a:xfrm>
            <a:off x="6522333" y="2351111"/>
            <a:ext cx="2006352" cy="7920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t="11753" b="19972"/>
          <a:stretch/>
        </p:blipFill>
        <p:spPr>
          <a:xfrm>
            <a:off x="636180" y="5301208"/>
            <a:ext cx="2145646" cy="8640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/>
          <a:srcRect t="15309" b="14200"/>
          <a:stretch/>
        </p:blipFill>
        <p:spPr>
          <a:xfrm>
            <a:off x="2831533" y="4222108"/>
            <a:ext cx="2251380" cy="93610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/>
          <a:srcRect l="5704" t="12451" r="4227" b="14954"/>
          <a:stretch/>
        </p:blipFill>
        <p:spPr>
          <a:xfrm>
            <a:off x="6346569" y="4270673"/>
            <a:ext cx="2122420" cy="1009020"/>
          </a:xfrm>
          <a:prstGeom prst="rect">
            <a:avLst/>
          </a:prstGeom>
        </p:spPr>
      </p:pic>
      <p:sp>
        <p:nvSpPr>
          <p:cNvPr id="18" name="Заголовок 3"/>
          <p:cNvSpPr txBox="1">
            <a:spLocks/>
          </p:cNvSpPr>
          <p:nvPr/>
        </p:nvSpPr>
        <p:spPr>
          <a:xfrm>
            <a:off x="6445389" y="3696805"/>
            <a:ext cx="216024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агавовые </a:t>
            </a:r>
            <a:endParaRPr lang="ru-RU" sz="3200" i="1" dirty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/>
          <a:srcRect l="8657" t="17457" r="8657" b="17457"/>
          <a:stretch/>
        </p:blipFill>
        <p:spPr>
          <a:xfrm>
            <a:off x="4355976" y="5678177"/>
            <a:ext cx="2162940" cy="1004223"/>
          </a:xfrm>
          <a:prstGeom prst="rect">
            <a:avLst/>
          </a:prstGeom>
        </p:spPr>
      </p:pic>
      <p:sp>
        <p:nvSpPr>
          <p:cNvPr id="20" name="Заголовок 3"/>
          <p:cNvSpPr txBox="1">
            <a:spLocks/>
          </p:cNvSpPr>
          <p:nvPr/>
        </p:nvSpPr>
        <p:spPr>
          <a:xfrm>
            <a:off x="4416629" y="5158212"/>
            <a:ext cx="216024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smtClean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молочайные </a:t>
            </a:r>
            <a:endParaRPr lang="ru-RU" sz="3200" i="1" dirty="0">
              <a:solidFill>
                <a:srgbClr val="008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22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png"/>
          <p:cNvPicPr>
            <a:picLocks noChangeAspect="1"/>
          </p:cNvPicPr>
          <p:nvPr/>
        </p:nvPicPr>
        <p:blipFill>
          <a:blip r:embed="rId2" cstate="print"/>
          <a:srcRect l="6688" r="8190"/>
          <a:stretch>
            <a:fillRect/>
          </a:stretch>
        </p:blipFill>
        <p:spPr>
          <a:xfrm>
            <a:off x="-1" y="-27181"/>
            <a:ext cx="9144001" cy="6858000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 </a:t>
            </a:r>
            <a:endParaRPr lang="ru-RU" sz="3200" dirty="0">
              <a:solidFill>
                <a:srgbClr val="008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96544"/>
            <a:ext cx="86409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Разновидности растений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0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Декоративно-лиственные комнатные растения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67" y="1232654"/>
            <a:ext cx="6562725" cy="3895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1" y="3268806"/>
            <a:ext cx="3880857" cy="30405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7" y="194449"/>
            <a:ext cx="2552857" cy="255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13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png"/>
          <p:cNvPicPr>
            <a:picLocks noChangeAspect="1"/>
          </p:cNvPicPr>
          <p:nvPr/>
        </p:nvPicPr>
        <p:blipFill>
          <a:blip r:embed="rId2" cstate="print"/>
          <a:srcRect l="6688" r="8190"/>
          <a:stretch>
            <a:fillRect/>
          </a:stretch>
        </p:blipFill>
        <p:spPr>
          <a:xfrm>
            <a:off x="14807" y="29006"/>
            <a:ext cx="9144001" cy="6858000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332656"/>
            <a:ext cx="6696744" cy="864096"/>
          </a:xfrm>
        </p:spPr>
        <p:txBody>
          <a:bodyPr>
            <a:normAutofit/>
          </a:bodyPr>
          <a:lstStyle/>
          <a:p>
            <a:pPr lvl="0" algn="l">
              <a:spcBef>
                <a:spcPts val="0"/>
              </a:spcBef>
            </a:pPr>
            <a:r>
              <a:rPr lang="ru-RU" sz="1200" dirty="0" smtClean="0">
                <a:solidFill>
                  <a:srgbClr val="0086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>
                <a:solidFill>
                  <a:srgbClr val="008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Разновидности растений</a:t>
            </a:r>
            <a:br>
              <a:rPr lang="ru-RU" sz="3200" b="1" i="1" dirty="0">
                <a:solidFill>
                  <a:srgbClr val="008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rgbClr val="008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Декоративно-цветущие растения</a:t>
            </a:r>
            <a:endParaRPr lang="ru-RU" sz="1800" b="1" i="1" dirty="0">
              <a:solidFill>
                <a:srgbClr val="0086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760" t="10730" r="4346" b="43896"/>
          <a:stretch/>
        </p:blipFill>
        <p:spPr>
          <a:xfrm>
            <a:off x="195130" y="1131742"/>
            <a:ext cx="7272808" cy="2664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640" t="33620" r="5586" b="2121"/>
          <a:stretch/>
        </p:blipFill>
        <p:spPr>
          <a:xfrm>
            <a:off x="3707904" y="3925705"/>
            <a:ext cx="5220580" cy="280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28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cf31ce72c7dd72eff703c9a649b9da22c4687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176</Words>
  <Application>Microsoft Office PowerPoint</Application>
  <PresentationFormat>Экран (4:3)</PresentationFormat>
  <Paragraphs>53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Monotype Corsiva</vt:lpstr>
      <vt:lpstr>Times New Roman</vt:lpstr>
      <vt:lpstr>Wingdings</vt:lpstr>
      <vt:lpstr>Тема Office</vt:lpstr>
      <vt:lpstr>Презентация PowerPoint</vt:lpstr>
      <vt:lpstr>Цель: - стимулировать познавательную деятельность; - активизировать мыслительную деятельность; - научиться самовыражать настроение и свое внутреннее мировосприятие; - расшить свой кругозор и знания с области растениеводства; - воспитание ответственности, заботы и терпения; - воспитание экологической ответственности, любовь к природе и окружающей среде. </vt:lpstr>
      <vt:lpstr>Виды композиций Мини -сад внутри общей емкости  В этом случае несколько растений размещаются в вазоне, корзине, горшке необычной формы</vt:lpstr>
      <vt:lpstr>Виды композиций Вертикальные панно из цветов  В этом случае создается целая картина из цветов. Внутри картины находится почва, она укреплена, чтобы не выпадать из панно, в нее высаживаются растения.</vt:lpstr>
      <vt:lpstr>Виды композиций Флорариум Растения высаживаются в стекленную емкость</vt:lpstr>
      <vt:lpstr>Виды композиций Горшечная группа  В этой композиции растения высаживаются в небольшие горшки, которые выставляются в общую подставку.  </vt:lpstr>
      <vt:lpstr> </vt:lpstr>
      <vt:lpstr> </vt:lpstr>
      <vt:lpstr> Разновидности растений Декоративно-цветущие растения</vt:lpstr>
      <vt:lpstr> </vt:lpstr>
      <vt:lpstr> </vt:lpstr>
      <vt:lpstr> </vt:lpstr>
      <vt:lpstr> </vt:lpstr>
      <vt:lpstr>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Зеленая планета Земля</dc:title>
  <dc:subject>шаблон для презентации</dc:subject>
  <dc:creator>Антонина</dc:creator>
  <cp:keywords>шаблон для презентации по экология, шаблон для презентации о планете Земля, красивый шаблон для презентации, шаблон для презентации в зеленых тонах</cp:keywords>
  <cp:lastModifiedBy>tesslime1@outlook.com</cp:lastModifiedBy>
  <cp:revision>49</cp:revision>
  <dcterms:created xsi:type="dcterms:W3CDTF">2014-09-12T18:40:23Z</dcterms:created>
  <dcterms:modified xsi:type="dcterms:W3CDTF">2024-03-25T20:37:01Z</dcterms:modified>
</cp:coreProperties>
</file>