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59" r:id="rId6"/>
    <p:sldId id="267" r:id="rId7"/>
    <p:sldId id="268" r:id="rId8"/>
    <p:sldId id="270" r:id="rId9"/>
    <p:sldId id="269" r:id="rId10"/>
    <p:sldId id="271" r:id="rId11"/>
    <p:sldId id="272" r:id="rId12"/>
    <p:sldId id="273" r:id="rId1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CC00"/>
    <a:srgbClr val="FF5050"/>
    <a:srgbClr val="FF6699"/>
    <a:srgbClr val="FF7C80"/>
    <a:srgbClr val="339966"/>
    <a:srgbClr val="666699"/>
    <a:srgbClr val="FF66FF"/>
    <a:srgbClr val="374E60"/>
    <a:srgbClr val="748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30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7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7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1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7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9D8BC-3F7A-4360-BB6D-F1FCB3470FB4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0914" y="239485"/>
            <a:ext cx="5998030" cy="1240971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Mistral" pitchFamily="66" charset="0"/>
                <a:ea typeface="Meiryo" pitchFamily="34" charset="-128"/>
                <a:cs typeface="Ebrima" pitchFamily="2" charset="0"/>
              </a:rPr>
              <a:t>Подготовка к итоговому сочинению</a:t>
            </a:r>
            <a:endParaRPr lang="en-US" sz="4000" b="1" dirty="0">
              <a:solidFill>
                <a:schemeClr val="tx2">
                  <a:lumMod val="75000"/>
                </a:schemeClr>
              </a:solidFill>
              <a:latin typeface="Mistral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6914" y="2209800"/>
            <a:ext cx="7456715" cy="3243943"/>
          </a:xfrm>
        </p:spPr>
        <p:txBody>
          <a:bodyPr>
            <a:normAutofit/>
          </a:bodyPr>
          <a:lstStyle/>
          <a:p>
            <a:pPr algn="l"/>
            <a:r>
              <a:rPr lang="ru-RU" sz="4000" b="1" u="sng" dirty="0" smtClean="0">
                <a:solidFill>
                  <a:srgbClr val="374E60"/>
                </a:solidFill>
                <a:latin typeface="Times New Roman" panose="02020603050405020304" pitchFamily="18" charset="0"/>
                <a:ea typeface="Microsoft YaHei" pitchFamily="34" charset="-122"/>
                <a:cs typeface="Times New Roman" panose="02020603050405020304" pitchFamily="18" charset="0"/>
              </a:rPr>
              <a:t>Раздел 3</a:t>
            </a:r>
            <a:endParaRPr lang="ru-RU" sz="4000" b="1" u="sng" dirty="0" smtClean="0">
              <a:solidFill>
                <a:srgbClr val="374E60"/>
              </a:solidFill>
              <a:latin typeface="Times New Roman" panose="02020603050405020304" pitchFamily="18" charset="0"/>
              <a:ea typeface="Microsoft YaHei" pitchFamily="34" charset="-122"/>
              <a:cs typeface="Times New Roman" panose="02020603050405020304" pitchFamily="18" charset="0"/>
            </a:endParaRPr>
          </a:p>
          <a:p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  <a:endParaRPr lang="en-US" sz="6000" b="1" dirty="0">
              <a:solidFill>
                <a:srgbClr val="748A9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Итоговое сочинение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18929">
            <a:off x="394385" y="359836"/>
            <a:ext cx="2453738" cy="12370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7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1357" y="474345"/>
            <a:ext cx="7821385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3.3. ИСКУССТВО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ЧЕЛОВЕК</a:t>
            </a:r>
          </a:p>
          <a:p>
            <a:pPr algn="ctr"/>
            <a:r>
              <a:rPr lang="ru-RU" sz="2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</a:t>
            </a:r>
            <a:r>
              <a:rPr lang="ru-RU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искусстве, феномене таланта, о миссии художника и значении великих творений искусства </a:t>
            </a:r>
            <a:endParaRPr lang="ru-RU" sz="22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Можно ли обойтись в жизни без творчества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Вы понимаете слова Б.Л. Пастернака: «Цель творчества – самоотдача, а не шумиха, не успех»? (май 2018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Что такое вечная тема в искусстве? (декабрь 2018)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Какое искусство называют настоящим? (декабрь 2018) 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Рассуждения о ценности художественного творчества, о собственных предпочтениях и интересах в области искусства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206. Произведение о войне, которое Вас взволновало. (декабрь 2014) 016. Какой герой Вам ближе: созерцающий жизнь или преобразующий её? (декабрь 2014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Кто для Вас идеальный герой литературы? (декабрь 2014)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Чтение какой книги потребовало от Вас душевной работы? (декабрь 2015)</a:t>
            </a:r>
          </a:p>
        </p:txBody>
      </p:sp>
    </p:spTree>
    <p:extLst>
      <p:ext uri="{BB962C8B-B14F-4D97-AF65-F5344CB8AC3E}">
        <p14:creationId xmlns:p14="http://schemas.microsoft.com/office/powerpoint/2010/main" val="287758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4543" y="293913"/>
            <a:ext cx="839288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ИСКУССТВО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algn="just"/>
            <a:r>
              <a:rPr lang="ru-RU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культуры в жизни человека. Влияние искусства на человека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018. Можно ли обойтись без книг? (декабрь 2014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Помогает ли литература человеку познать самого себя?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нравственные уроки, с Вашей точки зрения, может преподать литература? (декабрь 2014)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литературу часто называют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человековедением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Чтение литературного произведения – труд или отдых? (декабрь 2015) </a:t>
            </a:r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традиционных ценностей. Рассуждения, связанные с этическими проблемами </a:t>
            </a:r>
            <a:endParaRPr lang="ru-RU" sz="20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508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Какую роль чтение художественной литературы играет в становлении личности? (февраль 2015)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история отражается в литературном произведении?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проблемы, поднимаемые писателями, Вы считаете актуальными? (февраль 2016)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общечеловеческие ценности утверждаются в классической литературе?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февраль 2016)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64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023303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Благодарю за внимание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91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9472" y="0"/>
            <a:ext cx="7845878" cy="578031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Природа и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Наука и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Искусство и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5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271" y="365126"/>
            <a:ext cx="8752115" cy="6329588"/>
          </a:xfrm>
        </p:spPr>
        <p:txBody>
          <a:bodyPr>
            <a:noAutofit/>
          </a:bodyPr>
          <a:lstStyle/>
          <a:p>
            <a:pPr marL="228600" lvl="0" indent="-228600" fontAlgn="base">
              <a:lnSpc>
                <a:spcPct val="120000"/>
              </a:lnSpc>
              <a:spcBef>
                <a:spcPts val="1000"/>
              </a:spcBef>
            </a:pPr>
            <a:r>
              <a:rPr lang="ru-RU" sz="2000" b="1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Раздел 3. Природа и культура в жизни человека</a:t>
            </a: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r>
              <a:rPr lang="ru-RU" sz="2000" b="1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Темы этого раздела:</a:t>
            </a: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→ связаны с философскими, социальными, этическими, эстетическими проблемами, вопросами экологии;</a:t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→ нацеливают на рассуждение об искусстве и науке, о феномене таланта, ценности художественного творчества и научного поиска, о собственных предпочтениях или интересах в области искусства и науки;</a:t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→ касаются миссии художника и ответственности человека науки, значения великих творений искусства и научных открытий (в том числе в связи с юбилейными датами);</a:t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→ позволяют осмысливать роль культуры в жизни человека, важность исторической памяти, сохранения традиционных ценностей;</a:t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  <a:t>→ побуждают задуматься о взаимодействии человека и природы, направлениях развития культуры, влиянии искусства и новых технологий на человека.</a:t>
            </a:r>
            <a:br>
              <a:rPr lang="ru-RU" sz="2000" dirty="0">
                <a:solidFill>
                  <a:srgbClr val="000000"/>
                </a:solidFill>
                <a:latin typeface="Avenir Next LT Pro Light"/>
                <a:ea typeface="+mn-ea"/>
                <a:cs typeface="+mn-cs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4929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871" y="0"/>
            <a:ext cx="8490858" cy="2645229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нацеливают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рассуждение об искусстве и науке, о таланте, ценности творчества и научного поиска, о собственных интересах в области искусства и науки; также темы могут быть связаны с вопросами экологии 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 в жизни человека.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ecowiki.ru/wp-content/uploads/2020/11/podruzh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71" y="4441087"/>
            <a:ext cx="3188168" cy="21262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i.pinimg.com/736x/82/0a/56/820a560d9d4a579f8b9dbc42b216c18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942" y="3215707"/>
            <a:ext cx="2195739" cy="27446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triodesigngroup.ru/wp-content/uploads/8/b/0/8b0212e14cafebcf021a4009d1d38c56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211" y="2603502"/>
            <a:ext cx="3038611" cy="20653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24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3971" y="424544"/>
            <a:ext cx="6324599" cy="1469570"/>
          </a:xfrm>
        </p:spPr>
        <p:txBody>
          <a:bodyPr>
            <a:noAutofit/>
          </a:bodyPr>
          <a:lstStyle/>
          <a:p>
            <a:pPr algn="ctr"/>
            <a:r>
              <a:rPr lang="ru-RU" sz="4800" dirty="0">
                <a:solidFill>
                  <a:schemeClr val="tx2">
                    <a:lumMod val="75000"/>
                  </a:schemeClr>
                </a:solidFill>
                <a:latin typeface="Mistral" panose="03090702030407020403" pitchFamily="66" charset="0"/>
                <a:cs typeface="Times New Roman" panose="02020603050405020304" pitchFamily="18" charset="0"/>
              </a:rPr>
              <a:t>Литературные    аргументы   к   3 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  <a:latin typeface="Mistral" panose="03090702030407020403" pitchFamily="66" charset="0"/>
                <a:cs typeface="Times New Roman" panose="02020603050405020304" pitchFamily="18" charset="0"/>
              </a:rPr>
              <a:t>разделу</a:t>
            </a:r>
            <a:r>
              <a:rPr lang="ru-RU" sz="5400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5400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5400" dirty="0">
              <a:solidFill>
                <a:schemeClr val="tx2">
                  <a:lumMod val="75000"/>
                </a:schemeClr>
              </a:solidFill>
              <a:latin typeface="Mistral" pitchFamily="66" charset="0"/>
            </a:endParaRPr>
          </a:p>
        </p:txBody>
      </p:sp>
      <p:pic>
        <p:nvPicPr>
          <p:cNvPr id="3" name="Рисунок 2" descr="32303468dzhrro9qfcw66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580988">
            <a:off x="6925777" y="5838158"/>
            <a:ext cx="2160164" cy="7200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393372" y="3799114"/>
            <a:ext cx="7489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3143" y="1355273"/>
            <a:ext cx="8229601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дивный новый мир» О. Хаксли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«Отцы и дети» И. С. Тургенев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«1984» Дж. Оруэлл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«Мы» Е. И. Замятин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«Голодные игры» С. Коллинз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«Повелитель мух» У.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Голдинг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«Прощание с Матёрой», «Уроки французского»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Г. Распутин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«Цветы для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Элджернона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Дэниел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Киз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Произведения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которых нашли отражение все разделы (например, «Война и мир», «Тихий Дон», «451 градус по Фаренгейту» и др.)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6814" y="197346"/>
            <a:ext cx="824592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Природа и человек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</a:t>
            </a: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вопросах экологии. </a:t>
            </a:r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 </a:t>
            </a: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взаимодействии человека и природы </a:t>
            </a:r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Гармония природы и несовершенство человека. (декабрь 2014)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Природа и внутренний мир человека: созвучие и диссонанс.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303. Что мешает человеку обрести гармонию с природой? (декабрь 2014) 330. Может ли общение с природой обогатить человека? (февраль 2015) 331. Почему общение с природой важно для человека? (февраль 2015) 347. Почему мир природы часто противопоставляют миру людей? (2014) </a:t>
            </a: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Философские и социальные проблемы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Может ли природа помочь человеку понять себя? (декабрь 2014)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Способна ли природа воспитывать человека? (декабрь 2014)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Способна ли природа давать подсказки человеку? (декабрь 2014)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308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Чему человек может научиться у природы? (декабрь 2014)</a:t>
            </a:r>
          </a:p>
        </p:txBody>
      </p:sp>
    </p:spTree>
    <p:extLst>
      <p:ext uri="{BB962C8B-B14F-4D97-AF65-F5344CB8AC3E}">
        <p14:creationId xmlns:p14="http://schemas.microsoft.com/office/powerpoint/2010/main" val="2075296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3143" y="473529"/>
            <a:ext cx="83439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НАУКА И ЧЕЛОВЕК</a:t>
            </a:r>
          </a:p>
          <a:p>
            <a:pPr algn="ctr"/>
            <a:r>
              <a:rPr lang="ru-RU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Рассуждение о науке. Рассуждения о ценности научного поиска, о собственных предпочтениях и интересах в области науки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207. Есть ли что-то в человеческой жизни, что невозможно заменить никакими технологиями? (декабрь 2021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Почему человек постоянно стремится заглянуть в будущее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226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Какая угроза способна объединить человечество?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Какое достижение научно-технического прогресса Вы считаете самым важным и почему?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  <a:r>
              <a:rPr lang="ru-RU" sz="2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науки </a:t>
            </a:r>
            <a:endParaRPr lang="ru-RU" sz="22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Какие опасности таит в себе технический прогресс? (май 2020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Неизбежен ли конфликт природы и цивилизации? (декабрь 2021)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чём Вы видите пользу и вред технологического прогресса?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(2021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Должен ли учёный думать о последствиях своих открытий?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(2021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208. От чего предостерегают человечество антиутопии? (декабрь 2021) 233. Какими нравственными качествами должен обладать современный учёный? </a:t>
            </a:r>
            <a:endParaRPr lang="ru-RU" sz="20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31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2372" y="401862"/>
            <a:ext cx="7805057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НАУКА 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  <a:p>
            <a:pPr algn="ctr"/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научных открытий </a:t>
            </a:r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203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Всегда ли можно считать прогрессом развитие технологий? (декабрь 2021)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206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можно говорить о разумном использовании достижений цивилизации? (декабрь 2021)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212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Шаги цивилизации: обретения и потери. (декабрь 2021)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чего Вы хотели бы предостеречь своих далёких потомков? (февраль 2022)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242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Согласны ли Вы с тем, что новые технологии усложняют жизнь человека? (май 2022)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243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новые технологии сделать жизнь на нашей планете лучше? (май 2022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317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8841" y="618368"/>
            <a:ext cx="834390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распределения тем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И КУЛЬТУРА В ЖИЗНИ ЧЕЛОВЕКА</a:t>
            </a:r>
          </a:p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НАУКА И ЧЕЛОВЕК</a:t>
            </a:r>
          </a:p>
          <a:p>
            <a:pPr algn="ctr"/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</a:t>
            </a: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технологий на человека </a:t>
            </a:r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304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Меняются ли люди в условиях технического прогресса? (апрель 2020)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503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на современное поколение влияют технические открытия нашей эпохи? (апрель 2020)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532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Что важнее для современного поколения: умение жить в цифровом мире или живое общение? (апрель 2020)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213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Согласны ли Вы со словами А.А. Вознесенского: «Все прогрессы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реакционны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рушится человек?» (декабрь 2021)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4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469</TotalTime>
  <Words>979</Words>
  <Application>Microsoft Office PowerPoint</Application>
  <PresentationFormat>Экран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Microsoft YaHei</vt:lpstr>
      <vt:lpstr>Arial</vt:lpstr>
      <vt:lpstr>Avenir Next LT Pro Light</vt:lpstr>
      <vt:lpstr>Calibri</vt:lpstr>
      <vt:lpstr>Calibri Light</vt:lpstr>
      <vt:lpstr>Ebrima</vt:lpstr>
      <vt:lpstr>Meiryo</vt:lpstr>
      <vt:lpstr>Mistral</vt:lpstr>
      <vt:lpstr>Times New Roman</vt:lpstr>
      <vt:lpstr>Office Theme</vt:lpstr>
      <vt:lpstr>Подготовка к итоговому сочинению</vt:lpstr>
      <vt:lpstr>3.1. Природа и человек  3.2. Наука и человек  3.3. Искусство и человек</vt:lpstr>
      <vt:lpstr>Раздел 3. Природа и культура в жизни человека Темы этого раздела: → связаны с философскими, социальными, этическими, эстетическими проблемами, вопросами экологии; → нацеливают на рассуждение об искусстве и науке, о феномене таланта, ценности художественного творчества и научного поиска, о собственных предпочтениях или интересах в области искусства и науки; → касаются миссии художника и ответственности человека науки, значения великих творений искусства и научных открытий (в том числе в связи с юбилейными датами); → позволяют осмысливать роль культуры в жизни человека, важность исторической памяти, сохранения традиционных ценностей; → побуждают задуматься о взаимодействии человека и природы, направлениях развития культуры, влиянии искусства и новых технологий на человека. </vt:lpstr>
      <vt:lpstr>Темы нацеливают на рассуждение об искусстве и науке, о таланте, ценности творчества и научного поиска, о собственных интересах в области искусства и науки; также темы могут быть связаны с вопросами экологии и роли природы в жизни человека. </vt:lpstr>
      <vt:lpstr>Литературные    аргументы   к   3  разделу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Благодарю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Галя</cp:lastModifiedBy>
  <cp:revision>51</cp:revision>
  <cp:lastPrinted>2022-10-18T13:54:28Z</cp:lastPrinted>
  <dcterms:created xsi:type="dcterms:W3CDTF">2019-02-21T15:01:25Z</dcterms:created>
  <dcterms:modified xsi:type="dcterms:W3CDTF">2022-10-18T13:57:09Z</dcterms:modified>
</cp:coreProperties>
</file>