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5" r:id="rId5"/>
    <p:sldId id="260" r:id="rId6"/>
    <p:sldId id="264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7601-8C4E-423C-BCAF-CDDEEA07667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2C48-510F-4569-9AAA-EB3323841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«Орленок» с.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Чистенкое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268760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Мастер -класс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«Приключения </a:t>
            </a:r>
            <a:r>
              <a:rPr lang="ru-RU" sz="5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Капитошки-тамчилар</a:t>
            </a:r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4581128"/>
            <a:ext cx="320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Хайбулаева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З.Э.</a:t>
            </a:r>
          </a:p>
        </p:txBody>
      </p:sp>
      <p:pic>
        <p:nvPicPr>
          <p:cNvPr id="8" name="Детский ансамбль - Капитошка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39952" y="4171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-56835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793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Цель  </a:t>
            </a:r>
          </a:p>
        </p:txBody>
      </p:sp>
      <p:sp>
        <p:nvSpPr>
          <p:cNvPr id="6" name="Капля 5"/>
          <p:cNvSpPr/>
          <p:nvPr/>
        </p:nvSpPr>
        <p:spPr>
          <a:xfrm>
            <a:off x="14942" y="2100027"/>
            <a:ext cx="8589506" cy="4209293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Monotype Corsiva" panose="03010101010201010101" pitchFamily="66" charset="0"/>
              </a:rPr>
              <a:t>Познакомить с процессом изготовления антистрессовой игрушки «</a:t>
            </a:r>
            <a:r>
              <a:rPr lang="ru-RU" sz="2800" i="1" dirty="0" err="1">
                <a:latin typeface="Monotype Corsiva" panose="03010101010201010101" pitchFamily="66" charset="0"/>
              </a:rPr>
              <a:t>Капитошка</a:t>
            </a:r>
            <a:r>
              <a:rPr lang="ru-RU" sz="2800" i="1" dirty="0">
                <a:latin typeface="Monotype Corsiva" panose="03010101010201010101" pitchFamily="66" charset="0"/>
              </a:rPr>
              <a:t>».</a:t>
            </a:r>
          </a:p>
          <a:p>
            <a:r>
              <a:rPr lang="ru-RU" sz="2800" i="1" dirty="0">
                <a:latin typeface="Monotype Corsiva" panose="03010101010201010101" pitchFamily="66" charset="0"/>
              </a:rPr>
              <a:t>Задачи: Дать представление о последовательности изготовления игрушки. Закрепление цвета (красный-</a:t>
            </a:r>
            <a:r>
              <a:rPr lang="ru-RU" sz="2800" i="1" dirty="0" err="1">
                <a:latin typeface="Monotype Corsiva" panose="03010101010201010101" pitchFamily="66" charset="0"/>
              </a:rPr>
              <a:t>къырмызы,синий</a:t>
            </a:r>
            <a:r>
              <a:rPr lang="ru-RU" sz="2800" i="1" dirty="0">
                <a:latin typeface="Monotype Corsiva" panose="03010101010201010101" pitchFamily="66" charset="0"/>
              </a:rPr>
              <a:t>- </a:t>
            </a:r>
            <a:r>
              <a:rPr lang="ru-RU" sz="2800" i="1" dirty="0" err="1">
                <a:latin typeface="Monotype Corsiva" panose="03010101010201010101" pitchFamily="66" charset="0"/>
              </a:rPr>
              <a:t>мавы,зелёный-ешиль,жёлтый</a:t>
            </a:r>
            <a:r>
              <a:rPr lang="ru-RU" sz="2800" i="1" dirty="0">
                <a:latin typeface="Monotype Corsiva" panose="03010101010201010101" pitchFamily="66" charset="0"/>
              </a:rPr>
              <a:t>- </a:t>
            </a:r>
            <a:r>
              <a:rPr lang="ru-RU" sz="2800" i="1" dirty="0" err="1">
                <a:latin typeface="Monotype Corsiva" panose="03010101010201010101" pitchFamily="66" charset="0"/>
              </a:rPr>
              <a:t>сары</a:t>
            </a:r>
            <a:r>
              <a:rPr lang="ru-RU" sz="2800" i="1" dirty="0">
                <a:latin typeface="Monotype Corsiva" panose="03010101010201010101" pitchFamily="66" charset="0"/>
              </a:rPr>
              <a:t>)</a:t>
            </a:r>
          </a:p>
          <a:p>
            <a:r>
              <a:rPr lang="ru-RU" sz="2800" i="1" dirty="0">
                <a:latin typeface="Monotype Corsiva" panose="03010101010201010101" pitchFamily="66" charset="0"/>
              </a:rPr>
              <a:t>Развивать творческое воображение, фантазию.</a:t>
            </a:r>
          </a:p>
          <a:p>
            <a:r>
              <a:rPr lang="ru-RU" sz="2800" i="1" dirty="0">
                <a:latin typeface="Monotype Corsiva" panose="03010101010201010101" pitchFamily="66" charset="0"/>
              </a:rPr>
              <a:t>3.Воспитывать интерес к творчеству, снять эмоциональную скованность и напряженность.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5292"/>
            <a:ext cx="35544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1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64" y="66769"/>
            <a:ext cx="882047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Актуальность темы.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Выбирая темы для наших  мастер классов мы всегда опираемся на интересы, потребности детей, возникающие на данный момент. Одним из первых природных материалов, с которым дети встречаются в повседневной жизни, является вода. Наблюдая за играми детей с водой, а так же на радостное проявление эмоций детей в процессе взаимодействия с ней во время культурно-гигиенических навыков, мы увидели незакрытые краны «...вот так вот из-за пустяка пропала целая река!» Это происходит оттого, что у ребят мало знаний о том, какую огромную роль вода играет в нашей жизни. К сожалению, многие считают водные ресурсы неисчерпаемыми, поэтому очень важно научить детей – наше будущее поколение – бережно относиться к воде. Но самостоятельно, изучать ее свойства, узнавать то, о чем раньше не задумывался или не догадывался, ребенку еще не под силу. Поэтому главная задача взрослых – так направить детское влечение к познанию воды ее свойств и качеств, чтобы ребенок считал, что к этому умозаключению он пришел сам. Добиться этого можно только через активное взаимодействие ребенка с водой: наблюдения, опыты, эксперименты.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Таким образом, мы убедились в актуальности данной темы, а именно в необходимости получения знаний и представлений об основных свойствах воды, ее состояниях и значении для всего живого на планете Земля.</a:t>
            </a:r>
          </a:p>
          <a:p>
            <a:endParaRPr lang="ru-RU" sz="2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06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                                                       </a:t>
            </a:r>
            <a:r>
              <a:rPr lang="ru-RU" b="1" i="1" dirty="0">
                <a:solidFill>
                  <a:schemeClr val="bg1"/>
                </a:solidFill>
                <a:cs typeface="Mongolian Baiti" panose="03000500000000000000" pitchFamily="66" charset="0"/>
              </a:rPr>
              <a:t>Ход работы.</a:t>
            </a:r>
            <a:endParaRPr lang="ru-RU" i="1" dirty="0">
              <a:solidFill>
                <a:schemeClr val="bg1"/>
              </a:solidFill>
              <a:cs typeface="Mongolian Baiti" panose="03000500000000000000" pitchFamily="66" charset="0"/>
            </a:endParaRPr>
          </a:p>
          <a:p>
            <a:r>
              <a:rPr lang="ru-RU" i="1" dirty="0">
                <a:solidFill>
                  <a:schemeClr val="bg1"/>
                </a:solidFill>
                <a:cs typeface="Mongolian Baiti" panose="03000500000000000000" pitchFamily="66" charset="0"/>
              </a:rPr>
              <a:t>Мы большое внимание уделяем развитию мелкой моторики у детей как одной из важнейших предпосылок развития их речи, постоянно обновляем игры и пособия. Поэтому вашему вниманию представлен мастер – класс по изготовлению игрушки </a:t>
            </a:r>
            <a:r>
              <a:rPr lang="ru-RU" i="1" dirty="0" err="1">
                <a:solidFill>
                  <a:schemeClr val="bg1"/>
                </a:solidFill>
                <a:cs typeface="Mongolian Baiti" panose="03000500000000000000" pitchFamily="66" charset="0"/>
              </a:rPr>
              <a:t>антистресс</a:t>
            </a:r>
            <a:r>
              <a:rPr lang="ru-RU" i="1" dirty="0">
                <a:solidFill>
                  <a:schemeClr val="bg1"/>
                </a:solidFill>
                <a:cs typeface="Mongolian Baiti" panose="03000500000000000000" pitchFamily="66" charset="0"/>
              </a:rPr>
              <a:t>. Как выглядит </a:t>
            </a:r>
            <a:r>
              <a:rPr lang="ru-RU" i="1" dirty="0" err="1">
                <a:solidFill>
                  <a:schemeClr val="bg1"/>
                </a:solidFill>
                <a:cs typeface="Mongolian Baiti" panose="03000500000000000000" pitchFamily="66" charset="0"/>
              </a:rPr>
              <a:t>Капитошка</a:t>
            </a:r>
            <a:r>
              <a:rPr lang="ru-RU" i="1" dirty="0">
                <a:solidFill>
                  <a:schemeClr val="bg1"/>
                </a:solidFill>
                <a:cs typeface="Mongolian Baiti" panose="03000500000000000000" pitchFamily="66" charset="0"/>
              </a:rPr>
              <a:t>, знают все. Он продается в палатках с игрушечной мелочевкой, в парках во время массовых детских мероприятий, в цирках, в театрах и на концертных площадках. Милые разноцветные рожицы привлекают внимание малышей, и продавцы это знают. Имя игрушка получила благодаря обаятельному персонажу книги Натальи Гузеевой «</a:t>
            </a:r>
            <a:r>
              <a:rPr lang="ru-RU" i="1" dirty="0" err="1">
                <a:solidFill>
                  <a:schemeClr val="bg1"/>
                </a:solidFill>
                <a:cs typeface="Mongolian Baiti" panose="03000500000000000000" pitchFamily="66" charset="0"/>
              </a:rPr>
              <a:t>Капитошка</a:t>
            </a:r>
            <a:r>
              <a:rPr lang="ru-RU" i="1" dirty="0">
                <a:solidFill>
                  <a:schemeClr val="bg1"/>
                </a:solidFill>
                <a:cs typeface="Mongolian Baiti" panose="03000500000000000000" pitchFamily="66" charset="0"/>
              </a:rPr>
              <a:t>». Это веселая капелька дождя, которая меняет форму и учит злого Волчонка доброте.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80383"/>
            <a:ext cx="35544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67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-3428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»</a:t>
            </a:r>
          </a:p>
        </p:txBody>
      </p:sp>
      <p:sp>
        <p:nvSpPr>
          <p:cNvPr id="4" name="Капля 3"/>
          <p:cNvSpPr/>
          <p:nvPr/>
        </p:nvSpPr>
        <p:spPr>
          <a:xfrm>
            <a:off x="6167487" y="600101"/>
            <a:ext cx="2875948" cy="2808312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>
            <a:off x="46442" y="4141333"/>
            <a:ext cx="2750923" cy="2684506"/>
          </a:xfrm>
          <a:prstGeom prst="teardrop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Капля 5"/>
          <p:cNvSpPr/>
          <p:nvPr/>
        </p:nvSpPr>
        <p:spPr>
          <a:xfrm>
            <a:off x="6190668" y="4141332"/>
            <a:ext cx="2829586" cy="2716667"/>
          </a:xfrm>
          <a:prstGeom prst="teardrop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Капля 6"/>
          <p:cNvSpPr/>
          <p:nvPr/>
        </p:nvSpPr>
        <p:spPr>
          <a:xfrm>
            <a:off x="61439" y="600101"/>
            <a:ext cx="2843808" cy="2808312"/>
          </a:xfrm>
          <a:prstGeom prst="teardrop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0" y="4770681"/>
            <a:ext cx="35544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88AC9-F2A2-4DBD-A693-45FCD4B5B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572002"/>
            <a:ext cx="8280920" cy="43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Формы реализации проекта</a:t>
            </a:r>
            <a:br>
              <a:rPr lang="ru-RU" sz="4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4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4655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01882"/>
            <a:ext cx="5759850" cy="43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048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168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427</Words>
  <Application>Microsoft Office PowerPoint</Application>
  <PresentationFormat>Экран (4:3)</PresentationFormat>
  <Paragraphs>25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87</cp:revision>
  <dcterms:created xsi:type="dcterms:W3CDTF">2020-04-20T18:42:30Z</dcterms:created>
  <dcterms:modified xsi:type="dcterms:W3CDTF">2022-11-22T12:17:04Z</dcterms:modified>
</cp:coreProperties>
</file>