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2" r:id="rId3"/>
    <p:sldId id="261" r:id="rId4"/>
    <p:sldId id="265" r:id="rId5"/>
    <p:sldId id="260" r:id="rId6"/>
    <p:sldId id="264" r:id="rId7"/>
    <p:sldId id="290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17601-8C4E-423C-BCAF-CDDEEA076675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D2C48-510F-4569-9AAA-EB3323841D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703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>
        <p14:ripple/>
      </p:transition>
    </mc:Choice>
    <mc:Fallback xmlns="">
      <p:transition spd="slow" advClick="0" advTm="1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17601-8C4E-423C-BCAF-CDDEEA076675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D2C48-510F-4569-9AAA-EB3323841D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683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>
        <p14:ripple/>
      </p:transition>
    </mc:Choice>
    <mc:Fallback xmlns="">
      <p:transition spd="slow" advClick="0" advTm="1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17601-8C4E-423C-BCAF-CDDEEA076675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D2C48-510F-4569-9AAA-EB3323841D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3779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>
        <p14:ripple/>
      </p:transition>
    </mc:Choice>
    <mc:Fallback xmlns="">
      <p:transition spd="slow" advClick="0" advTm="1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17601-8C4E-423C-BCAF-CDDEEA076675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D2C48-510F-4569-9AAA-EB3323841D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209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>
        <p14:ripple/>
      </p:transition>
    </mc:Choice>
    <mc:Fallback xmlns="">
      <p:transition spd="slow" advClick="0" advTm="1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17601-8C4E-423C-BCAF-CDDEEA076675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D2C48-510F-4569-9AAA-EB3323841D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667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>
        <p14:ripple/>
      </p:transition>
    </mc:Choice>
    <mc:Fallback xmlns="">
      <p:transition spd="slow" advClick="0" advTm="1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17601-8C4E-423C-BCAF-CDDEEA076675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D2C48-510F-4569-9AAA-EB3323841D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0643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>
        <p14:ripple/>
      </p:transition>
    </mc:Choice>
    <mc:Fallback xmlns="">
      <p:transition spd="slow" advClick="0" advTm="1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17601-8C4E-423C-BCAF-CDDEEA076675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D2C48-510F-4569-9AAA-EB3323841D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68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>
        <p14:ripple/>
      </p:transition>
    </mc:Choice>
    <mc:Fallback xmlns="">
      <p:transition spd="slow" advClick="0" advTm="1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17601-8C4E-423C-BCAF-CDDEEA076675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D2C48-510F-4569-9AAA-EB3323841D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117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>
        <p14:ripple/>
      </p:transition>
    </mc:Choice>
    <mc:Fallback xmlns="">
      <p:transition spd="slow" advClick="0" advTm="1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17601-8C4E-423C-BCAF-CDDEEA076675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D2C48-510F-4569-9AAA-EB3323841D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363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>
        <p14:ripple/>
      </p:transition>
    </mc:Choice>
    <mc:Fallback xmlns="">
      <p:transition spd="slow" advClick="0" advTm="1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17601-8C4E-423C-BCAF-CDDEEA076675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D2C48-510F-4569-9AAA-EB3323841D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3874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>
        <p14:ripple/>
      </p:transition>
    </mc:Choice>
    <mc:Fallback xmlns="">
      <p:transition spd="slow" advClick="0" advTm="1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17601-8C4E-423C-BCAF-CDDEEA076675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D2C48-510F-4569-9AAA-EB3323841D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023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>
        <p14:ripple/>
      </p:transition>
    </mc:Choice>
    <mc:Fallback xmlns="">
      <p:transition spd="slow" advClick="0" advTm="1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7601-8C4E-423C-BCAF-CDDEEA076675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CD2C48-510F-4569-9AAA-EB3323841D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66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1000">
        <p14:ripple/>
      </p:transition>
    </mc:Choice>
    <mc:Fallback xmlns="">
      <p:transition spd="slow" advClick="0" advTm="1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jpeg"/><Relationship Id="rId7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86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" y="0"/>
            <a:ext cx="91439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«Орленок» с. </a:t>
            </a:r>
            <a:r>
              <a:rPr lang="ru-RU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Чистенкое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" y="1268760"/>
            <a:ext cx="914399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Мастер -класс</a:t>
            </a:r>
          </a:p>
          <a:p>
            <a:pPr algn="ctr"/>
            <a:r>
              <a:rPr lang="ru-RU" sz="54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«Приключения </a:t>
            </a:r>
            <a:r>
              <a:rPr lang="ru-RU" sz="5400" b="1" dirty="0" err="1">
                <a:solidFill>
                  <a:schemeClr val="bg1"/>
                </a:solidFill>
                <a:latin typeface="Monotype Corsiva" panose="03010101010201010101" pitchFamily="66" charset="0"/>
              </a:rPr>
              <a:t>Капитошки-тамчилар</a:t>
            </a:r>
            <a:r>
              <a:rPr lang="ru-RU" sz="54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0152" y="4581128"/>
            <a:ext cx="3203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воспитатель </a:t>
            </a:r>
          </a:p>
          <a:p>
            <a:r>
              <a:rPr lang="ru-RU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Хайбулаева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З.Э.</a:t>
            </a:r>
          </a:p>
        </p:txBody>
      </p:sp>
      <p:pic>
        <p:nvPicPr>
          <p:cNvPr id="8" name="Детский ансамбль - Капитошка_(Audio-VK4.ru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139952" y="41717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037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>
        <p14:ripple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2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2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accel="10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" accel="10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6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3" y="-56835"/>
            <a:ext cx="91440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-7938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Цель  </a:t>
            </a:r>
          </a:p>
        </p:txBody>
      </p:sp>
      <p:sp>
        <p:nvSpPr>
          <p:cNvPr id="6" name="Капля 5"/>
          <p:cNvSpPr/>
          <p:nvPr/>
        </p:nvSpPr>
        <p:spPr>
          <a:xfrm>
            <a:off x="14942" y="2100027"/>
            <a:ext cx="8589506" cy="4209293"/>
          </a:xfrm>
          <a:prstGeom prst="teardrop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>
                <a:latin typeface="Monotype Corsiva" panose="03010101010201010101" pitchFamily="66" charset="0"/>
              </a:rPr>
              <a:t>Познакомить с процессом изготовления антистрессовой игрушки «</a:t>
            </a:r>
            <a:r>
              <a:rPr lang="ru-RU" sz="2800" i="1" dirty="0" err="1">
                <a:latin typeface="Monotype Corsiva" panose="03010101010201010101" pitchFamily="66" charset="0"/>
              </a:rPr>
              <a:t>Капитошка</a:t>
            </a:r>
            <a:r>
              <a:rPr lang="ru-RU" sz="2800" i="1" dirty="0">
                <a:latin typeface="Monotype Corsiva" panose="03010101010201010101" pitchFamily="66" charset="0"/>
              </a:rPr>
              <a:t>».</a:t>
            </a:r>
          </a:p>
          <a:p>
            <a:r>
              <a:rPr lang="ru-RU" sz="2800" i="1" dirty="0">
                <a:latin typeface="Monotype Corsiva" panose="03010101010201010101" pitchFamily="66" charset="0"/>
              </a:rPr>
              <a:t>Задачи: Дать представление о последовательности изготовления игрушки. Закрепление цвета (красный-</a:t>
            </a:r>
            <a:r>
              <a:rPr lang="ru-RU" sz="2800" i="1" dirty="0" err="1">
                <a:latin typeface="Monotype Corsiva" panose="03010101010201010101" pitchFamily="66" charset="0"/>
              </a:rPr>
              <a:t>къырмызы,синий</a:t>
            </a:r>
            <a:r>
              <a:rPr lang="ru-RU" sz="2800" i="1" dirty="0">
                <a:latin typeface="Monotype Corsiva" panose="03010101010201010101" pitchFamily="66" charset="0"/>
              </a:rPr>
              <a:t>- </a:t>
            </a:r>
            <a:r>
              <a:rPr lang="ru-RU" sz="2800" i="1" dirty="0" err="1">
                <a:latin typeface="Monotype Corsiva" panose="03010101010201010101" pitchFamily="66" charset="0"/>
              </a:rPr>
              <a:t>мавы,зелёный-ешиль,жёлтый</a:t>
            </a:r>
            <a:r>
              <a:rPr lang="ru-RU" sz="2800" i="1" dirty="0">
                <a:latin typeface="Monotype Corsiva" panose="03010101010201010101" pitchFamily="66" charset="0"/>
              </a:rPr>
              <a:t>- </a:t>
            </a:r>
            <a:r>
              <a:rPr lang="ru-RU" sz="2800" i="1" dirty="0" err="1">
                <a:latin typeface="Monotype Corsiva" panose="03010101010201010101" pitchFamily="66" charset="0"/>
              </a:rPr>
              <a:t>сары</a:t>
            </a:r>
            <a:r>
              <a:rPr lang="ru-RU" sz="2800" i="1" dirty="0">
                <a:latin typeface="Monotype Corsiva" panose="03010101010201010101" pitchFamily="66" charset="0"/>
              </a:rPr>
              <a:t>)</a:t>
            </a:r>
          </a:p>
          <a:p>
            <a:r>
              <a:rPr lang="ru-RU" sz="2800" i="1" dirty="0">
                <a:latin typeface="Monotype Corsiva" panose="03010101010201010101" pitchFamily="66" charset="0"/>
              </a:rPr>
              <a:t>Развивать творческое воображение, фантазию.</a:t>
            </a:r>
          </a:p>
          <a:p>
            <a:r>
              <a:rPr lang="ru-RU" sz="2800" i="1" dirty="0">
                <a:latin typeface="Monotype Corsiva" panose="03010101010201010101" pitchFamily="66" charset="0"/>
              </a:rPr>
              <a:t>3.Воспитывать интерес к творчеству, снять эмоциональную скованность и напряженность.</a:t>
            </a:r>
          </a:p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-25292"/>
            <a:ext cx="3554413" cy="251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7604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>
        <p14:ripple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6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1"/>
            <a:ext cx="91440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1764" y="66769"/>
            <a:ext cx="8820472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Актуальность темы.</a:t>
            </a:r>
          </a:p>
          <a:p>
            <a:r>
              <a:rPr lang="ru-RU" sz="20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Выбирая темы для наших  мастер классов мы всегда опираемся на интересы, потребности детей, возникающие на данный момент. Одним из первых природных материалов, с которым дети встречаются в повседневной жизни, является вода. Наблюдая за играми детей с водой, а так же на радостное проявление эмоций детей в процессе взаимодействия с ней во время культурно-гигиенических навыков, мы увидели незакрытые краны «...вот так вот из-за пустяка пропала целая река!» Это происходит оттого, что у ребят мало знаний о том, какую огромную роль вода играет в нашей жизни. К сожалению, многие считают водные ресурсы неисчерпаемыми, поэтому очень важно научить детей – наше будущее поколение – бережно относиться к воде. Но самостоятельно, изучать ее свойства, узнавать то, о чем раньше не задумывался или не догадывался, ребенку еще не под силу. Поэтому главная задача взрослых – так направить детское влечение к познанию воды ее свойств и качеств, чтобы ребенок считал, что к этому умозаключению он пришел сам. Добиться этого можно только через активное взаимодействие ребенка с водой: наблюдения, опыты, эксперименты.</a:t>
            </a:r>
          </a:p>
          <a:p>
            <a:r>
              <a:rPr lang="ru-RU" sz="20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Таким образом, мы убедились в актуальности данной темы, а именно в необходимости получения знаний и представлений об основных свойствах воды, ее состояниях и значении для всего живого на планете Земля.</a:t>
            </a:r>
          </a:p>
          <a:p>
            <a:endParaRPr lang="ru-RU" sz="2000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8087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>
        <p14:ripple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38"/>
            <a:ext cx="91440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620688"/>
            <a:ext cx="9144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                                                                         </a:t>
            </a:r>
            <a:r>
              <a:rPr lang="ru-RU" b="1" i="1" dirty="0">
                <a:solidFill>
                  <a:schemeClr val="bg1"/>
                </a:solidFill>
                <a:cs typeface="Mongolian Baiti" panose="03000500000000000000" pitchFamily="66" charset="0"/>
              </a:rPr>
              <a:t>Ход работы.</a:t>
            </a:r>
            <a:endParaRPr lang="ru-RU" i="1" dirty="0">
              <a:solidFill>
                <a:schemeClr val="bg1"/>
              </a:solidFill>
              <a:cs typeface="Mongolian Baiti" panose="03000500000000000000" pitchFamily="66" charset="0"/>
            </a:endParaRPr>
          </a:p>
          <a:p>
            <a:r>
              <a:rPr lang="ru-RU" i="1" dirty="0">
                <a:solidFill>
                  <a:schemeClr val="bg1"/>
                </a:solidFill>
                <a:cs typeface="Mongolian Baiti" panose="03000500000000000000" pitchFamily="66" charset="0"/>
              </a:rPr>
              <a:t>Мы большое внимание уделяем развитию мелкой моторики у детей как одной из важнейших предпосылок развития их речи, постоянно обновляем игры и пособия. Поэтому вашему вниманию представлен мастер – класс по изготовлению игрушки </a:t>
            </a:r>
            <a:r>
              <a:rPr lang="ru-RU" i="1" dirty="0" err="1">
                <a:solidFill>
                  <a:schemeClr val="bg1"/>
                </a:solidFill>
                <a:cs typeface="Mongolian Baiti" panose="03000500000000000000" pitchFamily="66" charset="0"/>
              </a:rPr>
              <a:t>антистресс</a:t>
            </a:r>
            <a:r>
              <a:rPr lang="ru-RU" i="1" dirty="0">
                <a:solidFill>
                  <a:schemeClr val="bg1"/>
                </a:solidFill>
                <a:cs typeface="Mongolian Baiti" panose="03000500000000000000" pitchFamily="66" charset="0"/>
              </a:rPr>
              <a:t>. Как выглядит </a:t>
            </a:r>
            <a:r>
              <a:rPr lang="ru-RU" i="1" dirty="0" err="1">
                <a:solidFill>
                  <a:schemeClr val="bg1"/>
                </a:solidFill>
                <a:cs typeface="Mongolian Baiti" panose="03000500000000000000" pitchFamily="66" charset="0"/>
              </a:rPr>
              <a:t>Капитошка</a:t>
            </a:r>
            <a:r>
              <a:rPr lang="ru-RU" i="1" dirty="0">
                <a:solidFill>
                  <a:schemeClr val="bg1"/>
                </a:solidFill>
                <a:cs typeface="Mongolian Baiti" panose="03000500000000000000" pitchFamily="66" charset="0"/>
              </a:rPr>
              <a:t>, знают все. Он продается в палатках с игрушечной мелочевкой, в парках во время массовых детских мероприятий, в цирках, в театрах и на концертных площадках. Милые разноцветные рожицы привлекают внимание малышей, и продавцы это знают. Имя игрушка получила благодаря обаятельному персонажу книги Натальи Гузеевой «</a:t>
            </a:r>
            <a:r>
              <a:rPr lang="ru-RU" i="1" dirty="0" err="1">
                <a:solidFill>
                  <a:schemeClr val="bg1"/>
                </a:solidFill>
                <a:cs typeface="Mongolian Baiti" panose="03000500000000000000" pitchFamily="66" charset="0"/>
              </a:rPr>
              <a:t>Капитошка</a:t>
            </a:r>
            <a:r>
              <a:rPr lang="ru-RU" i="1" dirty="0">
                <a:solidFill>
                  <a:schemeClr val="bg1"/>
                </a:solidFill>
                <a:cs typeface="Mongolian Baiti" panose="03000500000000000000" pitchFamily="66" charset="0"/>
              </a:rPr>
              <a:t>». Это веселая капелька дождя, которая меняет форму и учит злого Волчонка доброте.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680383"/>
            <a:ext cx="3554413" cy="251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3563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>
        <p14:ripple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367"/>
            <a:ext cx="9144000" cy="6885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43808" y="-34280"/>
            <a:ext cx="37444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 »</a:t>
            </a:r>
          </a:p>
        </p:txBody>
      </p:sp>
      <p:sp>
        <p:nvSpPr>
          <p:cNvPr id="4" name="Капля 3"/>
          <p:cNvSpPr/>
          <p:nvPr/>
        </p:nvSpPr>
        <p:spPr>
          <a:xfrm>
            <a:off x="6167487" y="600101"/>
            <a:ext cx="2875948" cy="2808312"/>
          </a:xfrm>
          <a:prstGeom prst="teardrop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ru-RU" dirty="0"/>
          </a:p>
        </p:txBody>
      </p:sp>
      <p:sp>
        <p:nvSpPr>
          <p:cNvPr id="5" name="Капля 4"/>
          <p:cNvSpPr/>
          <p:nvPr/>
        </p:nvSpPr>
        <p:spPr>
          <a:xfrm>
            <a:off x="46442" y="4141333"/>
            <a:ext cx="2750923" cy="2684506"/>
          </a:xfrm>
          <a:prstGeom prst="teardrop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Капля 5"/>
          <p:cNvSpPr/>
          <p:nvPr/>
        </p:nvSpPr>
        <p:spPr>
          <a:xfrm>
            <a:off x="6190668" y="4141332"/>
            <a:ext cx="2829586" cy="2716667"/>
          </a:xfrm>
          <a:prstGeom prst="teardrop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Капля 6"/>
          <p:cNvSpPr/>
          <p:nvPr/>
        </p:nvSpPr>
        <p:spPr>
          <a:xfrm>
            <a:off x="61439" y="600101"/>
            <a:ext cx="2843808" cy="2808312"/>
          </a:xfrm>
          <a:prstGeom prst="teardrop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0280" y="4770681"/>
            <a:ext cx="3554413" cy="251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CD88AC9-F2A2-4DBD-A693-45FCD4B5B20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5536" y="572002"/>
            <a:ext cx="8280920" cy="4300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262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>
        <p14:ripple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75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5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3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1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9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38"/>
            <a:ext cx="91440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"/>
            <a:ext cx="9144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Формы реализации проекта</a:t>
            </a:r>
            <a:br>
              <a:rPr lang="ru-RU" sz="4400" b="1" dirty="0">
                <a:solidFill>
                  <a:schemeClr val="bg1"/>
                </a:solidFill>
                <a:latin typeface="Monotype Corsiva" panose="03010101010201010101" pitchFamily="66" charset="0"/>
              </a:rPr>
            </a:br>
            <a:endParaRPr lang="ru-RU" sz="4400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446551"/>
            <a:ext cx="91439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301882"/>
            <a:ext cx="5759850" cy="4319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4947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>
        <p14:ripple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113"/>
            <a:ext cx="9144000" cy="6889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2204864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Спасибо за 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3516813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>
        <p14:ripple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5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1032</TotalTime>
  <Words>427</Words>
  <Application>Microsoft Office PowerPoint</Application>
  <PresentationFormat>Экран (4:3)</PresentationFormat>
  <Paragraphs>25</Paragraphs>
  <Slides>7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Admin</cp:lastModifiedBy>
  <cp:revision>87</cp:revision>
  <dcterms:created xsi:type="dcterms:W3CDTF">2020-04-20T18:42:30Z</dcterms:created>
  <dcterms:modified xsi:type="dcterms:W3CDTF">2022-11-22T12:17:04Z</dcterms:modified>
</cp:coreProperties>
</file>