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  <p:sldId id="265" r:id="rId7"/>
    <p:sldId id="266" r:id="rId8"/>
    <p:sldId id="261" r:id="rId9"/>
    <p:sldId id="262" r:id="rId10"/>
    <p:sldId id="264" r:id="rId11"/>
    <p:sldId id="263" r:id="rId1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9C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4" d="100"/>
          <a:sy n="84" d="100"/>
        </p:scale>
        <p:origin x="581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 cap="none" spc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DA5B5-8750-4A55-A6D8-3AD43068A4D1}" type="datetimeFigureOut">
              <a:rPr lang="en-US" smtClean="0"/>
              <a:t>8/23/2021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AF694-8E0D-4858-B051-6840C71483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788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DA5B5-8750-4A55-A6D8-3AD43068A4D1}" type="datetimeFigureOut">
              <a:rPr lang="en-US" smtClean="0"/>
              <a:t>8/23/2021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AF694-8E0D-4858-B051-6840C71483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461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DA5B5-8750-4A55-A6D8-3AD43068A4D1}" type="datetimeFigureOut">
              <a:rPr lang="en-US" smtClean="0"/>
              <a:t>8/23/2021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AF694-8E0D-4858-B051-6840C71483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09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DA5B5-8750-4A55-A6D8-3AD43068A4D1}" type="datetimeFigureOut">
              <a:rPr lang="en-US" smtClean="0"/>
              <a:t>8/23/2021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AF694-8E0D-4858-B051-6840C71483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664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DA5B5-8750-4A55-A6D8-3AD43068A4D1}" type="datetimeFigureOut">
              <a:rPr lang="en-US" smtClean="0"/>
              <a:t>8/23/2021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AF694-8E0D-4858-B051-6840C71483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612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DA5B5-8750-4A55-A6D8-3AD43068A4D1}" type="datetimeFigureOut">
              <a:rPr lang="en-US" smtClean="0"/>
              <a:t>8/23/2021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AF694-8E0D-4858-B051-6840C71483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912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DA5B5-8750-4A55-A6D8-3AD43068A4D1}" type="datetimeFigureOut">
              <a:rPr lang="en-US" smtClean="0"/>
              <a:t>8/23/2021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AF694-8E0D-4858-B051-6840C71483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728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DA5B5-8750-4A55-A6D8-3AD43068A4D1}" type="datetimeFigureOut">
              <a:rPr lang="en-US" smtClean="0"/>
              <a:t>8/23/2021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AF694-8E0D-4858-B051-6840C71483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414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DA5B5-8750-4A55-A6D8-3AD43068A4D1}" type="datetimeFigureOut">
              <a:rPr lang="en-US" smtClean="0"/>
              <a:t>8/23/2021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AF694-8E0D-4858-B051-6840C71483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498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DA5B5-8750-4A55-A6D8-3AD43068A4D1}" type="datetimeFigureOut">
              <a:rPr lang="en-US" smtClean="0"/>
              <a:t>8/23/2021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AF694-8E0D-4858-B051-6840C71483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330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DA5B5-8750-4A55-A6D8-3AD43068A4D1}" type="datetimeFigureOut">
              <a:rPr lang="en-US" smtClean="0"/>
              <a:t>8/23/2021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AF694-8E0D-4858-B051-6840C71483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423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5DA5B5-8750-4A55-A6D8-3AD43068A4D1}" type="datetimeFigureOut">
              <a:rPr lang="en-US" smtClean="0"/>
              <a:t>8/23/2021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AF694-8E0D-4858-B051-6840C71483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073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cap="none" spc="0">
          <a:ln w="6600">
            <a:solidFill>
              <a:schemeClr val="accent2"/>
            </a:solidFill>
            <a:prstDash val="solid"/>
          </a:ln>
          <a:solidFill>
            <a:schemeClr val="accent4">
              <a:lumMod val="40000"/>
              <a:lumOff val="60000"/>
            </a:schemeClr>
          </a:solidFill>
          <a:effectLst>
            <a:outerShdw dist="38100" dir="2700000" algn="tl" rotWithShape="0">
              <a:schemeClr val="accent2"/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9536" y="528002"/>
            <a:ext cx="10259568" cy="3193606"/>
          </a:xfrm>
        </p:spPr>
        <p:txBody>
          <a:bodyPr>
            <a:normAutofit fontScale="90000"/>
          </a:bodyPr>
          <a:lstStyle/>
          <a:p>
            <a:r>
              <a:rPr lang="ru-RU" sz="4900" dirty="0" smtClean="0">
                <a:solidFill>
                  <a:schemeClr val="tx2"/>
                </a:solidFill>
                <a:effectLst/>
              </a:rPr>
              <a:t>Учебно-методическое </a:t>
            </a:r>
            <a:r>
              <a:rPr lang="ru-RU" sz="4900" dirty="0">
                <a:solidFill>
                  <a:schemeClr val="tx2"/>
                </a:solidFill>
                <a:effectLst/>
              </a:rPr>
              <a:t>пособие «</a:t>
            </a:r>
            <a:r>
              <a:rPr lang="ru-RU" sz="4900" dirty="0" smtClean="0">
                <a:solidFill>
                  <a:schemeClr val="tx2"/>
                </a:solidFill>
                <a:effectLst/>
              </a:rPr>
              <a:t>Литературное краеведение. </a:t>
            </a:r>
            <a:r>
              <a:rPr lang="ru-RU" sz="4900" dirty="0">
                <a:solidFill>
                  <a:schemeClr val="tx2"/>
                </a:solidFill>
                <a:effectLst/>
              </a:rPr>
              <a:t>10-11кл.» как основа преподавания предмета </a:t>
            </a:r>
            <a:r>
              <a:rPr lang="ru-RU" sz="4900" dirty="0" smtClean="0">
                <a:solidFill>
                  <a:schemeClr val="tx2"/>
                </a:solidFill>
                <a:effectLst/>
              </a:rPr>
              <a:t>«Родная (русская) литература» </a:t>
            </a:r>
            <a:r>
              <a:rPr lang="ru-RU" sz="4900" dirty="0">
                <a:solidFill>
                  <a:schemeClr val="tx2"/>
                </a:solidFill>
                <a:effectLst/>
              </a:rPr>
              <a:t>в </a:t>
            </a:r>
            <a:r>
              <a:rPr lang="ru-RU" sz="4900" dirty="0" smtClean="0">
                <a:solidFill>
                  <a:schemeClr val="tx2"/>
                </a:solidFill>
                <a:effectLst/>
              </a:rPr>
              <a:t>Республике Крым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452360" y="4050792"/>
            <a:ext cx="4498848" cy="1207008"/>
          </a:xfrm>
        </p:spPr>
        <p:txBody>
          <a:bodyPr>
            <a:normAutofit lnSpcReduction="10000"/>
          </a:bodyPr>
          <a:lstStyle/>
          <a:p>
            <a:r>
              <a:rPr lang="ru-RU" sz="3200" b="1" dirty="0" err="1" smtClean="0"/>
              <a:t>Челышева</a:t>
            </a:r>
            <a:r>
              <a:rPr lang="ru-RU" sz="3200" b="1" dirty="0" smtClean="0"/>
              <a:t> И.Л., </a:t>
            </a:r>
          </a:p>
          <a:p>
            <a:r>
              <a:rPr lang="ru-RU" dirty="0" smtClean="0"/>
              <a:t>методист МБУ ДПО «ИМЦ»          г. Симферополя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7352" t="29746" r="25995" b="13499"/>
          <a:stretch/>
        </p:blipFill>
        <p:spPr>
          <a:xfrm>
            <a:off x="4629914" y="3882382"/>
            <a:ext cx="2718811" cy="1860519"/>
          </a:xfrm>
          <a:prstGeom prst="rect">
            <a:avLst/>
          </a:prstGeom>
          <a:effectLst>
            <a:outerShdw blurRad="50800" dist="50800" dir="5400000" algn="ctr" rotWithShape="0">
              <a:srgbClr val="F29CA5"/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rgbClr val="F29CA5"/>
            </a:extrusionClr>
          </a:sp3d>
        </p:spPr>
      </p:pic>
    </p:spTree>
    <p:extLst>
      <p:ext uri="{BB962C8B-B14F-4D97-AF65-F5344CB8AC3E}">
        <p14:creationId xmlns:p14="http://schemas.microsoft.com/office/powerpoint/2010/main" val="414862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7472" y="365125"/>
            <a:ext cx="1152144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dirty="0"/>
              <a:t>«</a:t>
            </a:r>
            <a:r>
              <a:rPr lang="ru-RU" sz="4000" dirty="0">
                <a:solidFill>
                  <a:srgbClr val="000000"/>
                </a:solidFill>
              </a:rPr>
              <a:t>Литературное краеведение. Часть </a:t>
            </a:r>
            <a:r>
              <a:rPr lang="en-US" sz="4000" dirty="0" smtClean="0">
                <a:solidFill>
                  <a:srgbClr val="000000"/>
                </a:solidFill>
              </a:rPr>
              <a:t>II</a:t>
            </a:r>
            <a:r>
              <a:rPr lang="ru-RU" sz="4000" dirty="0" smtClean="0">
                <a:solidFill>
                  <a:srgbClr val="000000"/>
                </a:solidFill>
              </a:rPr>
              <a:t> </a:t>
            </a:r>
            <a:r>
              <a:rPr lang="ru-RU" sz="4000" dirty="0">
                <a:solidFill>
                  <a:srgbClr val="000000"/>
                </a:solidFill>
              </a:rPr>
              <a:t>(</a:t>
            </a:r>
            <a:r>
              <a:rPr lang="ru-RU" sz="4000" dirty="0" smtClean="0">
                <a:solidFill>
                  <a:srgbClr val="000000"/>
                </a:solidFill>
              </a:rPr>
              <a:t>1</a:t>
            </a:r>
            <a:r>
              <a:rPr lang="en-US" sz="4000" dirty="0" smtClean="0">
                <a:solidFill>
                  <a:srgbClr val="000000"/>
                </a:solidFill>
              </a:rPr>
              <a:t>1</a:t>
            </a:r>
            <a:r>
              <a:rPr lang="ru-RU" sz="4000" dirty="0" smtClean="0">
                <a:solidFill>
                  <a:srgbClr val="000000"/>
                </a:solidFill>
              </a:rPr>
              <a:t> </a:t>
            </a:r>
            <a:r>
              <a:rPr lang="ru-RU" sz="4000" dirty="0">
                <a:solidFill>
                  <a:srgbClr val="000000"/>
                </a:solidFill>
              </a:rPr>
              <a:t>класс</a:t>
            </a:r>
            <a:r>
              <a:rPr lang="ru-RU" sz="4000" dirty="0" smtClean="0">
                <a:solidFill>
                  <a:srgbClr val="000000"/>
                </a:solidFill>
              </a:rPr>
              <a:t>)</a:t>
            </a:r>
            <a:r>
              <a:rPr lang="ru-RU" sz="4000" dirty="0" smtClean="0"/>
              <a:t>».</a:t>
            </a:r>
            <a:br>
              <a:rPr lang="ru-RU" sz="4000" dirty="0" smtClean="0"/>
            </a:br>
            <a:r>
              <a:rPr lang="ru-RU" sz="4000" dirty="0" smtClean="0"/>
              <a:t>20</a:t>
            </a:r>
            <a:r>
              <a:rPr lang="en-US" sz="4000" dirty="0" smtClean="0"/>
              <a:t>15</a:t>
            </a:r>
            <a:r>
              <a:rPr lang="ru-RU" sz="4000" dirty="0" smtClean="0"/>
              <a:t>г.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6656" y="1748850"/>
            <a:ext cx="10515600" cy="1215414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  </a:t>
            </a:r>
            <a:r>
              <a:rPr lang="ru-RU" dirty="0" smtClean="0"/>
              <a:t>КТП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  34 занятия (3 Р.Р., 2 К.Р.).</a:t>
            </a:r>
          </a:p>
          <a:p>
            <a:pPr>
              <a:buFont typeface="Wingdings" panose="05000000000000000000" pitchFamily="2" charset="2"/>
              <a:buChar char="v"/>
            </a:pPr>
            <a:endParaRPr lang="ru-RU" dirty="0" smtClean="0"/>
          </a:p>
          <a:p>
            <a:pPr>
              <a:buFont typeface="Wingdings" panose="05000000000000000000" pitchFamily="2" charset="2"/>
              <a:buChar char="v"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7243" y="1157134"/>
            <a:ext cx="1637860" cy="11164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138" y="2806320"/>
            <a:ext cx="5727561" cy="39565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6788" y="4126153"/>
            <a:ext cx="4188315" cy="131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6197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036" y="87263"/>
            <a:ext cx="9178314" cy="6471537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1350" y="87263"/>
            <a:ext cx="1412579" cy="965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695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Учебно-методический комплект</a:t>
            </a:r>
            <a:endParaRPr lang="ru-RU" dirty="0"/>
          </a:p>
        </p:txBody>
      </p:sp>
      <p:grpSp>
        <p:nvGrpSpPr>
          <p:cNvPr id="4" name="Group 92"/>
          <p:cNvGrpSpPr>
            <a:grpSpLocks/>
          </p:cNvGrpSpPr>
          <p:nvPr/>
        </p:nvGrpSpPr>
        <p:grpSpPr bwMode="auto">
          <a:xfrm>
            <a:off x="390716" y="1764789"/>
            <a:ext cx="11670220" cy="1427501"/>
            <a:chOff x="1269" y="1296"/>
            <a:chExt cx="3193" cy="334"/>
          </a:xfrm>
        </p:grpSpPr>
        <p:sp>
          <p:nvSpPr>
            <p:cNvPr id="5" name="AutoShape 3"/>
            <p:cNvSpPr>
              <a:spLocks noChangeArrowheads="1"/>
            </p:cNvSpPr>
            <p:nvPr/>
          </p:nvSpPr>
          <p:spPr bwMode="gray">
            <a:xfrm>
              <a:off x="1422" y="1296"/>
              <a:ext cx="3040" cy="33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8575" algn="ctr">
              <a:solidFill>
                <a:srgbClr val="B2B2B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Text Box 4"/>
            <p:cNvSpPr txBox="1">
              <a:spLocks noChangeArrowheads="1"/>
            </p:cNvSpPr>
            <p:nvPr/>
          </p:nvSpPr>
          <p:spPr bwMode="gray">
            <a:xfrm>
              <a:off x="1525" y="1342"/>
              <a:ext cx="2881" cy="1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000" dirty="0">
                  <a:solidFill>
                    <a:srgbClr val="000000"/>
                  </a:solidFill>
                </a:rPr>
                <a:t>Программа элективного курса «Литературное краеведение» </a:t>
              </a:r>
              <a:endParaRPr lang="ru-RU" sz="2000" dirty="0" smtClean="0">
                <a:solidFill>
                  <a:srgbClr val="000000"/>
                </a:solidFill>
              </a:endParaRPr>
            </a:p>
            <a:p>
              <a:r>
                <a:rPr lang="ru-RU" sz="2000" dirty="0" smtClean="0">
                  <a:solidFill>
                    <a:srgbClr val="000000"/>
                  </a:solidFill>
                </a:rPr>
                <a:t>для </a:t>
              </a:r>
              <a:r>
                <a:rPr lang="ru-RU" sz="2000" dirty="0">
                  <a:solidFill>
                    <a:srgbClr val="000000"/>
                  </a:solidFill>
                </a:rPr>
                <a:t>учащихся </a:t>
              </a:r>
              <a:r>
                <a:rPr lang="ru-RU" sz="2000" dirty="0" smtClean="0">
                  <a:solidFill>
                    <a:srgbClr val="000000"/>
                  </a:solidFill>
                </a:rPr>
                <a:t>10-11  классов </a:t>
              </a:r>
              <a:r>
                <a:rPr lang="ru-RU" sz="2000" dirty="0">
                  <a:solidFill>
                    <a:srgbClr val="000000"/>
                  </a:solidFill>
                </a:rPr>
                <a:t>ОО. Автор: Кривцова Г.И.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7" name="Group 55"/>
            <p:cNvGrpSpPr>
              <a:grpSpLocks/>
            </p:cNvGrpSpPr>
            <p:nvPr/>
          </p:nvGrpSpPr>
          <p:grpSpPr bwMode="auto">
            <a:xfrm>
              <a:off x="1269" y="1324"/>
              <a:ext cx="266" cy="298"/>
              <a:chOff x="1415" y="1276"/>
              <a:chExt cx="266" cy="298"/>
            </a:xfrm>
          </p:grpSpPr>
          <p:grpSp>
            <p:nvGrpSpPr>
              <p:cNvPr id="8" name="Group 56"/>
              <p:cNvGrpSpPr>
                <a:grpSpLocks/>
              </p:cNvGrpSpPr>
              <p:nvPr/>
            </p:nvGrpSpPr>
            <p:grpSpPr bwMode="auto">
              <a:xfrm>
                <a:off x="1415" y="1276"/>
                <a:ext cx="266" cy="298"/>
                <a:chOff x="1415" y="1276"/>
                <a:chExt cx="266" cy="298"/>
              </a:xfrm>
            </p:grpSpPr>
            <p:pic>
              <p:nvPicPr>
                <p:cNvPr id="10" name="Picture 57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1" name="Oval 5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/>
                    </a:gs>
                    <a:gs pos="100000">
                      <a:srgbClr val="FF990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" name="Oval 5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>
                        <a:gamma/>
                        <a:shade val="63529"/>
                        <a:invGamma/>
                      </a:srgbClr>
                    </a:gs>
                    <a:gs pos="100000">
                      <a:srgbClr val="FF990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13" name="Picture 60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9" name="Text Box 61"/>
              <p:cNvSpPr txBox="1">
                <a:spLocks noChangeArrowheads="1"/>
              </p:cNvSpPr>
              <p:nvPr/>
            </p:nvSpPr>
            <p:spPr bwMode="gray">
              <a:xfrm>
                <a:off x="1498" y="1292"/>
                <a:ext cx="83" cy="1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b="1" dirty="0">
                    <a:solidFill>
                      <a:srgbClr val="FFFFFF"/>
                    </a:solidFill>
                  </a:rPr>
                  <a:t>1</a:t>
                </a:r>
              </a:p>
            </p:txBody>
          </p:sp>
        </p:grpSp>
      </p:grpSp>
      <p:grpSp>
        <p:nvGrpSpPr>
          <p:cNvPr id="14" name="Group 93"/>
          <p:cNvGrpSpPr>
            <a:grpSpLocks/>
          </p:cNvGrpSpPr>
          <p:nvPr/>
        </p:nvGrpSpPr>
        <p:grpSpPr bwMode="auto">
          <a:xfrm>
            <a:off x="265176" y="3705319"/>
            <a:ext cx="11795760" cy="2357334"/>
            <a:chOff x="1275" y="1776"/>
            <a:chExt cx="3187" cy="346"/>
          </a:xfrm>
        </p:grpSpPr>
        <p:sp>
          <p:nvSpPr>
            <p:cNvPr id="15" name="AutoShape 13"/>
            <p:cNvSpPr>
              <a:spLocks noChangeArrowheads="1"/>
            </p:cNvSpPr>
            <p:nvPr/>
          </p:nvSpPr>
          <p:spPr bwMode="gray">
            <a:xfrm>
              <a:off x="1422" y="1776"/>
              <a:ext cx="3040" cy="33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8575" algn="ctr">
              <a:solidFill>
                <a:srgbClr val="B2B2B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Text Box 21"/>
            <p:cNvSpPr txBox="1">
              <a:spLocks noChangeArrowheads="1"/>
            </p:cNvSpPr>
            <p:nvPr/>
          </p:nvSpPr>
          <p:spPr bwMode="gray">
            <a:xfrm>
              <a:off x="1525" y="1824"/>
              <a:ext cx="2633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000" dirty="0" smtClean="0">
                  <a:solidFill>
                    <a:srgbClr val="000000"/>
                  </a:solidFill>
                </a:rPr>
                <a:t>Учебно-методическое пособие в двух частях (авторский коллектив учителей                               г. Симферополя): </a:t>
              </a:r>
            </a:p>
            <a:p>
              <a:r>
                <a:rPr lang="ru-RU" sz="2000" dirty="0" smtClean="0">
                  <a:solidFill>
                    <a:srgbClr val="000000"/>
                  </a:solidFill>
                </a:rPr>
                <a:t>«Литературное краеведение. Часть </a:t>
              </a:r>
              <a:r>
                <a:rPr lang="en-US" sz="2000" dirty="0" smtClean="0">
                  <a:solidFill>
                    <a:srgbClr val="000000"/>
                  </a:solidFill>
                </a:rPr>
                <a:t>I</a:t>
              </a:r>
              <a:r>
                <a:rPr lang="ru-RU" sz="2000" dirty="0">
                  <a:solidFill>
                    <a:srgbClr val="000000"/>
                  </a:solidFill>
                </a:rPr>
                <a:t> </a:t>
              </a:r>
              <a:r>
                <a:rPr lang="ru-RU" sz="2000" dirty="0" smtClean="0">
                  <a:solidFill>
                    <a:srgbClr val="000000"/>
                  </a:solidFill>
                </a:rPr>
                <a:t>(10 класс)» (первое изд. – 2013г., второе – 2020г.)</a:t>
              </a:r>
            </a:p>
            <a:p>
              <a:r>
                <a:rPr lang="ru-RU" sz="2000" dirty="0">
                  <a:solidFill>
                    <a:srgbClr val="000000"/>
                  </a:solidFill>
                </a:rPr>
                <a:t>«Литературное краеведение. Часть </a:t>
              </a:r>
              <a:r>
                <a:rPr lang="en-US" sz="2000" dirty="0" smtClean="0">
                  <a:solidFill>
                    <a:srgbClr val="000000"/>
                  </a:solidFill>
                </a:rPr>
                <a:t>II</a:t>
              </a:r>
              <a:r>
                <a:rPr lang="ru-RU" sz="2000" dirty="0" smtClean="0">
                  <a:solidFill>
                    <a:srgbClr val="000000"/>
                  </a:solidFill>
                </a:rPr>
                <a:t> </a:t>
              </a:r>
              <a:r>
                <a:rPr lang="ru-RU" sz="2000" dirty="0">
                  <a:solidFill>
                    <a:srgbClr val="000000"/>
                  </a:solidFill>
                </a:rPr>
                <a:t>(</a:t>
              </a:r>
              <a:r>
                <a:rPr lang="ru-RU" sz="2000" dirty="0" smtClean="0">
                  <a:solidFill>
                    <a:srgbClr val="000000"/>
                  </a:solidFill>
                </a:rPr>
                <a:t>11 </a:t>
              </a:r>
              <a:r>
                <a:rPr lang="ru-RU" sz="2000" dirty="0">
                  <a:solidFill>
                    <a:srgbClr val="000000"/>
                  </a:solidFill>
                </a:rPr>
                <a:t>класс</a:t>
              </a:r>
              <a:r>
                <a:rPr lang="ru-RU" sz="2000" dirty="0" smtClean="0">
                  <a:solidFill>
                    <a:srgbClr val="000000"/>
                  </a:solidFill>
                </a:rPr>
                <a:t>)» (2015г.)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17" name="Group 62"/>
            <p:cNvGrpSpPr>
              <a:grpSpLocks/>
            </p:cNvGrpSpPr>
            <p:nvPr/>
          </p:nvGrpSpPr>
          <p:grpSpPr bwMode="auto">
            <a:xfrm>
              <a:off x="1275" y="1826"/>
              <a:ext cx="254" cy="296"/>
              <a:chOff x="1421" y="1778"/>
              <a:chExt cx="254" cy="296"/>
            </a:xfrm>
          </p:grpSpPr>
          <p:grpSp>
            <p:nvGrpSpPr>
              <p:cNvPr id="18" name="Group 63"/>
              <p:cNvGrpSpPr>
                <a:grpSpLocks/>
              </p:cNvGrpSpPr>
              <p:nvPr/>
            </p:nvGrpSpPr>
            <p:grpSpPr bwMode="auto">
              <a:xfrm>
                <a:off x="1421" y="1778"/>
                <a:ext cx="254" cy="296"/>
                <a:chOff x="1422" y="1278"/>
                <a:chExt cx="254" cy="296"/>
              </a:xfrm>
            </p:grpSpPr>
            <p:pic>
              <p:nvPicPr>
                <p:cNvPr id="20" name="Picture 64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2" name="Oval 66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14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>
                        <a:gamma/>
                        <a:shade val="63529"/>
                        <a:invGamma/>
                      </a:srgbClr>
                    </a:gs>
                    <a:gs pos="100000">
                      <a:srgbClr val="FCF71A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23" name="Picture 67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5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9" name="Text Box 68"/>
              <p:cNvSpPr txBox="1">
                <a:spLocks noChangeArrowheads="1"/>
              </p:cNvSpPr>
              <p:nvPr/>
            </p:nvSpPr>
            <p:spPr bwMode="gray">
              <a:xfrm>
                <a:off x="1440" y="1792"/>
                <a:ext cx="195" cy="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b="1" dirty="0">
                    <a:solidFill>
                      <a:srgbClr val="FFFFFF"/>
                    </a:solidFill>
                  </a:rPr>
                  <a:t>2</a:t>
                </a:r>
              </a:p>
            </p:txBody>
          </p:sp>
        </p:grpSp>
      </p:grp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0" r="5748"/>
          <a:stretch/>
        </p:blipFill>
        <p:spPr>
          <a:xfrm rot="16200000">
            <a:off x="9147983" y="1876008"/>
            <a:ext cx="3486009" cy="2195521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88375" y="134168"/>
            <a:ext cx="1472561" cy="100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83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7472" y="365125"/>
            <a:ext cx="1152144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dirty="0"/>
              <a:t>«</a:t>
            </a:r>
            <a:r>
              <a:rPr lang="ru-RU" sz="4000" dirty="0">
                <a:solidFill>
                  <a:srgbClr val="000000"/>
                </a:solidFill>
              </a:rPr>
              <a:t>Литературное краеведение. Часть </a:t>
            </a:r>
            <a:r>
              <a:rPr lang="en-US" sz="4000" dirty="0">
                <a:solidFill>
                  <a:srgbClr val="000000"/>
                </a:solidFill>
              </a:rPr>
              <a:t>I</a:t>
            </a:r>
            <a:r>
              <a:rPr lang="ru-RU" sz="4000" dirty="0">
                <a:solidFill>
                  <a:srgbClr val="000000"/>
                </a:solidFill>
              </a:rPr>
              <a:t> (10 класс</a:t>
            </a:r>
            <a:r>
              <a:rPr lang="ru-RU" sz="4000" dirty="0" smtClean="0">
                <a:solidFill>
                  <a:srgbClr val="000000"/>
                </a:solidFill>
              </a:rPr>
              <a:t>)</a:t>
            </a:r>
            <a:r>
              <a:rPr lang="ru-RU" sz="4000" dirty="0" smtClean="0"/>
              <a:t>».</a:t>
            </a:r>
            <a:br>
              <a:rPr lang="ru-RU" sz="4000" dirty="0" smtClean="0"/>
            </a:br>
            <a:r>
              <a:rPr lang="ru-RU" sz="4000" dirty="0" smtClean="0"/>
              <a:t>2020г. – дополнение и изменения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6656" y="1748850"/>
            <a:ext cx="10515600" cy="1572768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Отредактировано в соответствии с ФГОС СОО.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Увеличен  объем до 140 стр.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Обновлен фотоматериал, содержание занятий.</a:t>
            </a:r>
          </a:p>
          <a:p>
            <a:pPr marL="0" indent="0">
              <a:buNone/>
            </a:pPr>
            <a:endParaRPr lang="ru-RU" dirty="0" smtClean="0"/>
          </a:p>
          <a:p>
            <a:pPr>
              <a:buFont typeface="Wingdings" panose="05000000000000000000" pitchFamily="2" charset="2"/>
              <a:buChar char="v"/>
            </a:pPr>
            <a:endParaRPr lang="ru-RU" dirty="0" smtClean="0"/>
          </a:p>
          <a:p>
            <a:pPr>
              <a:buFont typeface="Wingdings" panose="05000000000000000000" pitchFamily="2" charset="2"/>
              <a:buChar char="v"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448" y="3224332"/>
            <a:ext cx="4919472" cy="34782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67243" y="1157134"/>
            <a:ext cx="1637860" cy="1116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74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7284" y="426093"/>
            <a:ext cx="11457432" cy="87845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«</a:t>
            </a:r>
            <a:r>
              <a:rPr lang="ru-RU" dirty="0">
                <a:solidFill>
                  <a:srgbClr val="000000"/>
                </a:solidFill>
              </a:rPr>
              <a:t>Литературное краеведение. Часть </a:t>
            </a:r>
            <a:r>
              <a:rPr lang="en-US" dirty="0">
                <a:solidFill>
                  <a:srgbClr val="000000"/>
                </a:solidFill>
              </a:rPr>
              <a:t>I</a:t>
            </a:r>
            <a:r>
              <a:rPr lang="ru-RU" dirty="0">
                <a:solidFill>
                  <a:srgbClr val="000000"/>
                </a:solidFill>
              </a:rPr>
              <a:t> (10 класс</a:t>
            </a:r>
            <a:r>
              <a:rPr lang="ru-RU" dirty="0" smtClean="0">
                <a:solidFill>
                  <a:srgbClr val="000000"/>
                </a:solidFill>
              </a:rPr>
              <a:t>)</a:t>
            </a:r>
            <a:r>
              <a:rPr lang="ru-RU" dirty="0" smtClean="0"/>
              <a:t>». Структура пособия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Freeform 3"/>
          <p:cNvSpPr>
            <a:spLocks noEditPoints="1"/>
          </p:cNvSpPr>
          <p:nvPr/>
        </p:nvSpPr>
        <p:spPr bwMode="gray">
          <a:xfrm>
            <a:off x="2608614" y="2731826"/>
            <a:ext cx="6826298" cy="2202430"/>
          </a:xfrm>
          <a:custGeom>
            <a:avLst/>
            <a:gdLst>
              <a:gd name="T0" fmla="*/ 1692 w 4040"/>
              <a:gd name="T1" fmla="*/ 12 h 1888"/>
              <a:gd name="T2" fmla="*/ 1234 w 4040"/>
              <a:gd name="T3" fmla="*/ 74 h 1888"/>
              <a:gd name="T4" fmla="*/ 828 w 4040"/>
              <a:gd name="T5" fmla="*/ 182 h 1888"/>
              <a:gd name="T6" fmla="*/ 486 w 4040"/>
              <a:gd name="T7" fmla="*/ 330 h 1888"/>
              <a:gd name="T8" fmla="*/ 226 w 4040"/>
              <a:gd name="T9" fmla="*/ 510 h 1888"/>
              <a:gd name="T10" fmla="*/ 58 w 4040"/>
              <a:gd name="T11" fmla="*/ 718 h 1888"/>
              <a:gd name="T12" fmla="*/ 0 w 4040"/>
              <a:gd name="T13" fmla="*/ 944 h 1888"/>
              <a:gd name="T14" fmla="*/ 58 w 4040"/>
              <a:gd name="T15" fmla="*/ 1170 h 1888"/>
              <a:gd name="T16" fmla="*/ 226 w 4040"/>
              <a:gd name="T17" fmla="*/ 1378 h 1888"/>
              <a:gd name="T18" fmla="*/ 486 w 4040"/>
              <a:gd name="T19" fmla="*/ 1558 h 1888"/>
              <a:gd name="T20" fmla="*/ 828 w 4040"/>
              <a:gd name="T21" fmla="*/ 1706 h 1888"/>
              <a:gd name="T22" fmla="*/ 1234 w 4040"/>
              <a:gd name="T23" fmla="*/ 1814 h 1888"/>
              <a:gd name="T24" fmla="*/ 1692 w 4040"/>
              <a:gd name="T25" fmla="*/ 1876 h 1888"/>
              <a:gd name="T26" fmla="*/ 2186 w 4040"/>
              <a:gd name="T27" fmla="*/ 1884 h 1888"/>
              <a:gd name="T28" fmla="*/ 2658 w 4040"/>
              <a:gd name="T29" fmla="*/ 1840 h 1888"/>
              <a:gd name="T30" fmla="*/ 3084 w 4040"/>
              <a:gd name="T31" fmla="*/ 1746 h 1888"/>
              <a:gd name="T32" fmla="*/ 3448 w 4040"/>
              <a:gd name="T33" fmla="*/ 1612 h 1888"/>
              <a:gd name="T34" fmla="*/ 3738 w 4040"/>
              <a:gd name="T35" fmla="*/ 1442 h 1888"/>
              <a:gd name="T36" fmla="*/ 3938 w 4040"/>
              <a:gd name="T37" fmla="*/ 1242 h 1888"/>
              <a:gd name="T38" fmla="*/ 4034 w 4040"/>
              <a:gd name="T39" fmla="*/ 1022 h 1888"/>
              <a:gd name="T40" fmla="*/ 4014 w 4040"/>
              <a:gd name="T41" fmla="*/ 790 h 1888"/>
              <a:gd name="T42" fmla="*/ 3882 w 4040"/>
              <a:gd name="T43" fmla="*/ 576 h 1888"/>
              <a:gd name="T44" fmla="*/ 3650 w 4040"/>
              <a:gd name="T45" fmla="*/ 386 h 1888"/>
              <a:gd name="T46" fmla="*/ 3334 w 4040"/>
              <a:gd name="T47" fmla="*/ 228 h 1888"/>
              <a:gd name="T48" fmla="*/ 2948 w 4040"/>
              <a:gd name="T49" fmla="*/ 106 h 1888"/>
              <a:gd name="T50" fmla="*/ 2506 w 4040"/>
              <a:gd name="T51" fmla="*/ 28 h 1888"/>
              <a:gd name="T52" fmla="*/ 2020 w 4040"/>
              <a:gd name="T53" fmla="*/ 0 h 1888"/>
              <a:gd name="T54" fmla="*/ 1606 w 4040"/>
              <a:gd name="T55" fmla="*/ 1736 h 1888"/>
              <a:gd name="T56" fmla="*/ 1164 w 4040"/>
              <a:gd name="T57" fmla="*/ 1678 h 1888"/>
              <a:gd name="T58" fmla="*/ 776 w 4040"/>
              <a:gd name="T59" fmla="*/ 1576 h 1888"/>
              <a:gd name="T60" fmla="*/ 458 w 4040"/>
              <a:gd name="T61" fmla="*/ 1436 h 1888"/>
              <a:gd name="T62" fmla="*/ 224 w 4040"/>
              <a:gd name="T63" fmla="*/ 1266 h 1888"/>
              <a:gd name="T64" fmla="*/ 88 w 4040"/>
              <a:gd name="T65" fmla="*/ 1074 h 1888"/>
              <a:gd name="T66" fmla="*/ 68 w 4040"/>
              <a:gd name="T67" fmla="*/ 864 h 1888"/>
              <a:gd name="T68" fmla="*/ 166 w 4040"/>
              <a:gd name="T69" fmla="*/ 664 h 1888"/>
              <a:gd name="T70" fmla="*/ 370 w 4040"/>
              <a:gd name="T71" fmla="*/ 486 h 1888"/>
              <a:gd name="T72" fmla="*/ 662 w 4040"/>
              <a:gd name="T73" fmla="*/ 336 h 1888"/>
              <a:gd name="T74" fmla="*/ 1028 w 4040"/>
              <a:gd name="T75" fmla="*/ 222 h 1888"/>
              <a:gd name="T76" fmla="*/ 1454 w 4040"/>
              <a:gd name="T77" fmla="*/ 148 h 1888"/>
              <a:gd name="T78" fmla="*/ 1922 w 4040"/>
              <a:gd name="T79" fmla="*/ 120 h 1888"/>
              <a:gd name="T80" fmla="*/ 2392 w 4040"/>
              <a:gd name="T81" fmla="*/ 148 h 1888"/>
              <a:gd name="T82" fmla="*/ 2818 w 4040"/>
              <a:gd name="T83" fmla="*/ 222 h 1888"/>
              <a:gd name="T84" fmla="*/ 3184 w 4040"/>
              <a:gd name="T85" fmla="*/ 336 h 1888"/>
              <a:gd name="T86" fmla="*/ 3476 w 4040"/>
              <a:gd name="T87" fmla="*/ 486 h 1888"/>
              <a:gd name="T88" fmla="*/ 3680 w 4040"/>
              <a:gd name="T89" fmla="*/ 664 h 1888"/>
              <a:gd name="T90" fmla="*/ 3778 w 4040"/>
              <a:gd name="T91" fmla="*/ 864 h 1888"/>
              <a:gd name="T92" fmla="*/ 3758 w 4040"/>
              <a:gd name="T93" fmla="*/ 1074 h 1888"/>
              <a:gd name="T94" fmla="*/ 3622 w 4040"/>
              <a:gd name="T95" fmla="*/ 1266 h 1888"/>
              <a:gd name="T96" fmla="*/ 3388 w 4040"/>
              <a:gd name="T97" fmla="*/ 1436 h 1888"/>
              <a:gd name="T98" fmla="*/ 3070 w 4040"/>
              <a:gd name="T99" fmla="*/ 1576 h 1888"/>
              <a:gd name="T100" fmla="*/ 2682 w 4040"/>
              <a:gd name="T101" fmla="*/ 1678 h 1888"/>
              <a:gd name="T102" fmla="*/ 2240 w 4040"/>
              <a:gd name="T103" fmla="*/ 1736 h 18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4040" h="1888">
                <a:moveTo>
                  <a:pt x="2020" y="0"/>
                </a:moveTo>
                <a:lnTo>
                  <a:pt x="1854" y="4"/>
                </a:lnTo>
                <a:lnTo>
                  <a:pt x="1692" y="12"/>
                </a:lnTo>
                <a:lnTo>
                  <a:pt x="1534" y="28"/>
                </a:lnTo>
                <a:lnTo>
                  <a:pt x="1382" y="48"/>
                </a:lnTo>
                <a:lnTo>
                  <a:pt x="1234" y="74"/>
                </a:lnTo>
                <a:lnTo>
                  <a:pt x="1092" y="106"/>
                </a:lnTo>
                <a:lnTo>
                  <a:pt x="956" y="142"/>
                </a:lnTo>
                <a:lnTo>
                  <a:pt x="828" y="182"/>
                </a:lnTo>
                <a:lnTo>
                  <a:pt x="706" y="228"/>
                </a:lnTo>
                <a:lnTo>
                  <a:pt x="592" y="276"/>
                </a:lnTo>
                <a:lnTo>
                  <a:pt x="486" y="330"/>
                </a:lnTo>
                <a:lnTo>
                  <a:pt x="390" y="386"/>
                </a:lnTo>
                <a:lnTo>
                  <a:pt x="302" y="446"/>
                </a:lnTo>
                <a:lnTo>
                  <a:pt x="226" y="510"/>
                </a:lnTo>
                <a:lnTo>
                  <a:pt x="158" y="576"/>
                </a:lnTo>
                <a:lnTo>
                  <a:pt x="102" y="646"/>
                </a:lnTo>
                <a:lnTo>
                  <a:pt x="58" y="718"/>
                </a:lnTo>
                <a:lnTo>
                  <a:pt x="26" y="790"/>
                </a:lnTo>
                <a:lnTo>
                  <a:pt x="6" y="866"/>
                </a:lnTo>
                <a:lnTo>
                  <a:pt x="0" y="944"/>
                </a:lnTo>
                <a:lnTo>
                  <a:pt x="6" y="1022"/>
                </a:lnTo>
                <a:lnTo>
                  <a:pt x="26" y="1098"/>
                </a:lnTo>
                <a:lnTo>
                  <a:pt x="58" y="1170"/>
                </a:lnTo>
                <a:lnTo>
                  <a:pt x="102" y="1242"/>
                </a:lnTo>
                <a:lnTo>
                  <a:pt x="158" y="1312"/>
                </a:lnTo>
                <a:lnTo>
                  <a:pt x="226" y="1378"/>
                </a:lnTo>
                <a:lnTo>
                  <a:pt x="302" y="1442"/>
                </a:lnTo>
                <a:lnTo>
                  <a:pt x="390" y="1502"/>
                </a:lnTo>
                <a:lnTo>
                  <a:pt x="486" y="1558"/>
                </a:lnTo>
                <a:lnTo>
                  <a:pt x="592" y="1612"/>
                </a:lnTo>
                <a:lnTo>
                  <a:pt x="706" y="1660"/>
                </a:lnTo>
                <a:lnTo>
                  <a:pt x="828" y="1706"/>
                </a:lnTo>
                <a:lnTo>
                  <a:pt x="956" y="1746"/>
                </a:lnTo>
                <a:lnTo>
                  <a:pt x="1092" y="1782"/>
                </a:lnTo>
                <a:lnTo>
                  <a:pt x="1234" y="1814"/>
                </a:lnTo>
                <a:lnTo>
                  <a:pt x="1382" y="1840"/>
                </a:lnTo>
                <a:lnTo>
                  <a:pt x="1534" y="1860"/>
                </a:lnTo>
                <a:lnTo>
                  <a:pt x="1692" y="1876"/>
                </a:lnTo>
                <a:lnTo>
                  <a:pt x="1854" y="1884"/>
                </a:lnTo>
                <a:lnTo>
                  <a:pt x="2020" y="1888"/>
                </a:lnTo>
                <a:lnTo>
                  <a:pt x="2186" y="1884"/>
                </a:lnTo>
                <a:lnTo>
                  <a:pt x="2348" y="1876"/>
                </a:lnTo>
                <a:lnTo>
                  <a:pt x="2506" y="1860"/>
                </a:lnTo>
                <a:lnTo>
                  <a:pt x="2658" y="1840"/>
                </a:lnTo>
                <a:lnTo>
                  <a:pt x="2806" y="1814"/>
                </a:lnTo>
                <a:lnTo>
                  <a:pt x="2948" y="1782"/>
                </a:lnTo>
                <a:lnTo>
                  <a:pt x="3084" y="1746"/>
                </a:lnTo>
                <a:lnTo>
                  <a:pt x="3212" y="1706"/>
                </a:lnTo>
                <a:lnTo>
                  <a:pt x="3334" y="1660"/>
                </a:lnTo>
                <a:lnTo>
                  <a:pt x="3448" y="1612"/>
                </a:lnTo>
                <a:lnTo>
                  <a:pt x="3554" y="1558"/>
                </a:lnTo>
                <a:lnTo>
                  <a:pt x="3650" y="1502"/>
                </a:lnTo>
                <a:lnTo>
                  <a:pt x="3738" y="1442"/>
                </a:lnTo>
                <a:lnTo>
                  <a:pt x="3814" y="1378"/>
                </a:lnTo>
                <a:lnTo>
                  <a:pt x="3882" y="1312"/>
                </a:lnTo>
                <a:lnTo>
                  <a:pt x="3938" y="1242"/>
                </a:lnTo>
                <a:lnTo>
                  <a:pt x="3982" y="1170"/>
                </a:lnTo>
                <a:lnTo>
                  <a:pt x="4014" y="1098"/>
                </a:lnTo>
                <a:lnTo>
                  <a:pt x="4034" y="1022"/>
                </a:lnTo>
                <a:lnTo>
                  <a:pt x="4040" y="944"/>
                </a:lnTo>
                <a:lnTo>
                  <a:pt x="4034" y="866"/>
                </a:lnTo>
                <a:lnTo>
                  <a:pt x="4014" y="790"/>
                </a:lnTo>
                <a:lnTo>
                  <a:pt x="3982" y="718"/>
                </a:lnTo>
                <a:lnTo>
                  <a:pt x="3938" y="646"/>
                </a:lnTo>
                <a:lnTo>
                  <a:pt x="3882" y="576"/>
                </a:lnTo>
                <a:lnTo>
                  <a:pt x="3814" y="510"/>
                </a:lnTo>
                <a:lnTo>
                  <a:pt x="3738" y="446"/>
                </a:lnTo>
                <a:lnTo>
                  <a:pt x="3650" y="386"/>
                </a:lnTo>
                <a:lnTo>
                  <a:pt x="3554" y="330"/>
                </a:lnTo>
                <a:lnTo>
                  <a:pt x="3448" y="276"/>
                </a:lnTo>
                <a:lnTo>
                  <a:pt x="3334" y="228"/>
                </a:lnTo>
                <a:lnTo>
                  <a:pt x="3212" y="182"/>
                </a:lnTo>
                <a:lnTo>
                  <a:pt x="3084" y="142"/>
                </a:lnTo>
                <a:lnTo>
                  <a:pt x="2948" y="106"/>
                </a:lnTo>
                <a:lnTo>
                  <a:pt x="2806" y="74"/>
                </a:lnTo>
                <a:lnTo>
                  <a:pt x="2658" y="48"/>
                </a:lnTo>
                <a:lnTo>
                  <a:pt x="2506" y="28"/>
                </a:lnTo>
                <a:lnTo>
                  <a:pt x="2348" y="12"/>
                </a:lnTo>
                <a:lnTo>
                  <a:pt x="2186" y="4"/>
                </a:lnTo>
                <a:lnTo>
                  <a:pt x="2020" y="0"/>
                </a:lnTo>
                <a:close/>
                <a:moveTo>
                  <a:pt x="1922" y="1748"/>
                </a:moveTo>
                <a:lnTo>
                  <a:pt x="1762" y="1746"/>
                </a:lnTo>
                <a:lnTo>
                  <a:pt x="1606" y="1736"/>
                </a:lnTo>
                <a:lnTo>
                  <a:pt x="1454" y="1722"/>
                </a:lnTo>
                <a:lnTo>
                  <a:pt x="1306" y="1702"/>
                </a:lnTo>
                <a:lnTo>
                  <a:pt x="1164" y="1678"/>
                </a:lnTo>
                <a:lnTo>
                  <a:pt x="1028" y="1648"/>
                </a:lnTo>
                <a:lnTo>
                  <a:pt x="898" y="1614"/>
                </a:lnTo>
                <a:lnTo>
                  <a:pt x="776" y="1576"/>
                </a:lnTo>
                <a:lnTo>
                  <a:pt x="662" y="1532"/>
                </a:lnTo>
                <a:lnTo>
                  <a:pt x="554" y="1486"/>
                </a:lnTo>
                <a:lnTo>
                  <a:pt x="458" y="1436"/>
                </a:lnTo>
                <a:lnTo>
                  <a:pt x="370" y="1382"/>
                </a:lnTo>
                <a:lnTo>
                  <a:pt x="292" y="1326"/>
                </a:lnTo>
                <a:lnTo>
                  <a:pt x="224" y="1266"/>
                </a:lnTo>
                <a:lnTo>
                  <a:pt x="166" y="1204"/>
                </a:lnTo>
                <a:lnTo>
                  <a:pt x="122" y="1140"/>
                </a:lnTo>
                <a:lnTo>
                  <a:pt x="88" y="1074"/>
                </a:lnTo>
                <a:lnTo>
                  <a:pt x="68" y="1004"/>
                </a:lnTo>
                <a:lnTo>
                  <a:pt x="62" y="934"/>
                </a:lnTo>
                <a:lnTo>
                  <a:pt x="68" y="864"/>
                </a:lnTo>
                <a:lnTo>
                  <a:pt x="88" y="796"/>
                </a:lnTo>
                <a:lnTo>
                  <a:pt x="122" y="730"/>
                </a:lnTo>
                <a:lnTo>
                  <a:pt x="166" y="664"/>
                </a:lnTo>
                <a:lnTo>
                  <a:pt x="224" y="602"/>
                </a:lnTo>
                <a:lnTo>
                  <a:pt x="292" y="544"/>
                </a:lnTo>
                <a:lnTo>
                  <a:pt x="370" y="486"/>
                </a:lnTo>
                <a:lnTo>
                  <a:pt x="458" y="434"/>
                </a:lnTo>
                <a:lnTo>
                  <a:pt x="554" y="382"/>
                </a:lnTo>
                <a:lnTo>
                  <a:pt x="662" y="336"/>
                </a:lnTo>
                <a:lnTo>
                  <a:pt x="776" y="294"/>
                </a:lnTo>
                <a:lnTo>
                  <a:pt x="898" y="256"/>
                </a:lnTo>
                <a:lnTo>
                  <a:pt x="1028" y="222"/>
                </a:lnTo>
                <a:lnTo>
                  <a:pt x="1164" y="192"/>
                </a:lnTo>
                <a:lnTo>
                  <a:pt x="1306" y="166"/>
                </a:lnTo>
                <a:lnTo>
                  <a:pt x="1454" y="148"/>
                </a:lnTo>
                <a:lnTo>
                  <a:pt x="1606" y="132"/>
                </a:lnTo>
                <a:lnTo>
                  <a:pt x="1762" y="124"/>
                </a:lnTo>
                <a:lnTo>
                  <a:pt x="1922" y="120"/>
                </a:lnTo>
                <a:lnTo>
                  <a:pt x="2084" y="124"/>
                </a:lnTo>
                <a:lnTo>
                  <a:pt x="2240" y="132"/>
                </a:lnTo>
                <a:lnTo>
                  <a:pt x="2392" y="148"/>
                </a:lnTo>
                <a:lnTo>
                  <a:pt x="2540" y="166"/>
                </a:lnTo>
                <a:lnTo>
                  <a:pt x="2682" y="192"/>
                </a:lnTo>
                <a:lnTo>
                  <a:pt x="2818" y="222"/>
                </a:lnTo>
                <a:lnTo>
                  <a:pt x="2948" y="256"/>
                </a:lnTo>
                <a:lnTo>
                  <a:pt x="3070" y="294"/>
                </a:lnTo>
                <a:lnTo>
                  <a:pt x="3184" y="336"/>
                </a:lnTo>
                <a:lnTo>
                  <a:pt x="3292" y="382"/>
                </a:lnTo>
                <a:lnTo>
                  <a:pt x="3388" y="434"/>
                </a:lnTo>
                <a:lnTo>
                  <a:pt x="3476" y="486"/>
                </a:lnTo>
                <a:lnTo>
                  <a:pt x="3554" y="544"/>
                </a:lnTo>
                <a:lnTo>
                  <a:pt x="3622" y="602"/>
                </a:lnTo>
                <a:lnTo>
                  <a:pt x="3680" y="664"/>
                </a:lnTo>
                <a:lnTo>
                  <a:pt x="3724" y="730"/>
                </a:lnTo>
                <a:lnTo>
                  <a:pt x="3758" y="796"/>
                </a:lnTo>
                <a:lnTo>
                  <a:pt x="3778" y="864"/>
                </a:lnTo>
                <a:lnTo>
                  <a:pt x="3784" y="934"/>
                </a:lnTo>
                <a:lnTo>
                  <a:pt x="3778" y="1004"/>
                </a:lnTo>
                <a:lnTo>
                  <a:pt x="3758" y="1074"/>
                </a:lnTo>
                <a:lnTo>
                  <a:pt x="3724" y="1140"/>
                </a:lnTo>
                <a:lnTo>
                  <a:pt x="3680" y="1204"/>
                </a:lnTo>
                <a:lnTo>
                  <a:pt x="3622" y="1266"/>
                </a:lnTo>
                <a:lnTo>
                  <a:pt x="3554" y="1326"/>
                </a:lnTo>
                <a:lnTo>
                  <a:pt x="3476" y="1382"/>
                </a:lnTo>
                <a:lnTo>
                  <a:pt x="3388" y="1436"/>
                </a:lnTo>
                <a:lnTo>
                  <a:pt x="3292" y="1486"/>
                </a:lnTo>
                <a:lnTo>
                  <a:pt x="3184" y="1532"/>
                </a:lnTo>
                <a:lnTo>
                  <a:pt x="3070" y="1576"/>
                </a:lnTo>
                <a:lnTo>
                  <a:pt x="2948" y="1614"/>
                </a:lnTo>
                <a:lnTo>
                  <a:pt x="2818" y="1648"/>
                </a:lnTo>
                <a:lnTo>
                  <a:pt x="2682" y="1678"/>
                </a:lnTo>
                <a:lnTo>
                  <a:pt x="2540" y="1702"/>
                </a:lnTo>
                <a:lnTo>
                  <a:pt x="2392" y="1722"/>
                </a:lnTo>
                <a:lnTo>
                  <a:pt x="2240" y="1736"/>
                </a:lnTo>
                <a:lnTo>
                  <a:pt x="2084" y="1746"/>
                </a:lnTo>
                <a:lnTo>
                  <a:pt x="1922" y="1748"/>
                </a:lnTo>
                <a:close/>
              </a:path>
            </a:pathLst>
          </a:custGeom>
          <a:gradFill rotWithShape="1">
            <a:gsLst>
              <a:gs pos="0">
                <a:srgbClr val="DDDDDD">
                  <a:gamma/>
                  <a:shade val="45490"/>
                  <a:invGamma/>
                </a:srgbClr>
              </a:gs>
              <a:gs pos="100000">
                <a:srgbClr val="DDDDDD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7C16B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" name="Oval 16"/>
          <p:cNvSpPr>
            <a:spLocks noChangeArrowheads="1"/>
          </p:cNvSpPr>
          <p:nvPr/>
        </p:nvSpPr>
        <p:spPr bwMode="gray">
          <a:xfrm>
            <a:off x="1839667" y="3021369"/>
            <a:ext cx="1751896" cy="1668066"/>
          </a:xfrm>
          <a:prstGeom prst="ellipse">
            <a:avLst/>
          </a:prstGeom>
          <a:gradFill rotWithShape="1">
            <a:gsLst>
              <a:gs pos="0">
                <a:srgbClr val="0099CC">
                  <a:gamma/>
                  <a:tint val="3137"/>
                  <a:invGamma/>
                </a:srgbClr>
              </a:gs>
              <a:gs pos="100000">
                <a:srgbClr val="0099CC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2" dist="12700" dir="10800000">
              <a:srgbClr val="46505E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6" name="Oval 20"/>
          <p:cNvSpPr>
            <a:spLocks noChangeArrowheads="1"/>
          </p:cNvSpPr>
          <p:nvPr/>
        </p:nvSpPr>
        <p:spPr bwMode="gray">
          <a:xfrm>
            <a:off x="8262458" y="2751463"/>
            <a:ext cx="1865657" cy="1892770"/>
          </a:xfrm>
          <a:prstGeom prst="ellipse">
            <a:avLst/>
          </a:prstGeom>
          <a:gradFill rotWithShape="1">
            <a:gsLst>
              <a:gs pos="0">
                <a:srgbClr val="9933FF">
                  <a:gamma/>
                  <a:tint val="33333"/>
                  <a:invGamma/>
                </a:srgbClr>
              </a:gs>
              <a:gs pos="100000">
                <a:srgbClr val="9933FF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2" dist="63500" dir="10800000">
              <a:srgbClr val="46505E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8" name="Text Box 18"/>
          <p:cNvSpPr txBox="1">
            <a:spLocks noChangeArrowheads="1"/>
          </p:cNvSpPr>
          <p:nvPr/>
        </p:nvSpPr>
        <p:spPr bwMode="gray">
          <a:xfrm>
            <a:off x="1934004" y="3466654"/>
            <a:ext cx="165842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817" dir="2708076" algn="ctr" rotWithShape="0">
                    <a:srgbClr val="00000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0000"/>
                </a:solidFill>
                <a:latin typeface="Verdana" panose="020B0604030504040204" pitchFamily="34" charset="0"/>
              </a:rPr>
              <a:t>Рабочая программа</a:t>
            </a:r>
            <a:endParaRPr lang="en-US" b="1" dirty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1" name="Выноска 1 10"/>
          <p:cNvSpPr/>
          <p:nvPr/>
        </p:nvSpPr>
        <p:spPr>
          <a:xfrm>
            <a:off x="4127842" y="2486545"/>
            <a:ext cx="1750562" cy="980109"/>
          </a:xfrm>
          <a:prstGeom prst="borderCallout1">
            <a:avLst>
              <a:gd name="adj1" fmla="val 49538"/>
              <a:gd name="adj2" fmla="val 547"/>
              <a:gd name="adj3" fmla="val 124614"/>
              <a:gd name="adj4" fmla="val -398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Требование к результатам</a:t>
            </a:r>
            <a:endParaRPr lang="ru-RU" dirty="0"/>
          </a:p>
        </p:txBody>
      </p:sp>
      <p:sp>
        <p:nvSpPr>
          <p:cNvPr id="15" name="Выноска 1 14"/>
          <p:cNvSpPr/>
          <p:nvPr/>
        </p:nvSpPr>
        <p:spPr>
          <a:xfrm flipH="1">
            <a:off x="250176" y="4756274"/>
            <a:ext cx="1770415" cy="777400"/>
          </a:xfrm>
          <a:prstGeom prst="borderCallout1">
            <a:avLst>
              <a:gd name="adj1" fmla="val 17574"/>
              <a:gd name="adj2" fmla="val 2614"/>
              <a:gd name="adj3" fmla="val -54366"/>
              <a:gd name="adj4" fmla="val -2574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Тематическое планирование</a:t>
            </a:r>
            <a:endParaRPr lang="ru-RU" dirty="0"/>
          </a:p>
        </p:txBody>
      </p:sp>
      <p:sp>
        <p:nvSpPr>
          <p:cNvPr id="16" name="Выноска 1 15"/>
          <p:cNvSpPr/>
          <p:nvPr/>
        </p:nvSpPr>
        <p:spPr>
          <a:xfrm>
            <a:off x="4360510" y="4322155"/>
            <a:ext cx="1422235" cy="822303"/>
          </a:xfrm>
          <a:prstGeom prst="borderCallout1">
            <a:avLst>
              <a:gd name="adj1" fmla="val 48774"/>
              <a:gd name="adj2" fmla="val -618"/>
              <a:gd name="adj3" fmla="val -332"/>
              <a:gd name="adj4" fmla="val -8269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Содержание</a:t>
            </a:r>
            <a:endParaRPr lang="ru-RU" dirty="0"/>
          </a:p>
        </p:txBody>
      </p:sp>
      <p:sp>
        <p:nvSpPr>
          <p:cNvPr id="17" name="Выноска 1 16"/>
          <p:cNvSpPr/>
          <p:nvPr/>
        </p:nvSpPr>
        <p:spPr>
          <a:xfrm flipH="1">
            <a:off x="250176" y="1973411"/>
            <a:ext cx="1368312" cy="897805"/>
          </a:xfrm>
          <a:prstGeom prst="borderCallout1">
            <a:avLst>
              <a:gd name="adj1" fmla="val 48286"/>
              <a:gd name="adj2" fmla="val 4364"/>
              <a:gd name="adj3" fmla="val 158257"/>
              <a:gd name="adj4" fmla="val -579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КТП</a:t>
            </a:r>
            <a:endParaRPr lang="ru-RU" dirty="0"/>
          </a:p>
        </p:txBody>
      </p:sp>
      <p:sp>
        <p:nvSpPr>
          <p:cNvPr id="18" name="Выноска 1 17"/>
          <p:cNvSpPr/>
          <p:nvPr/>
        </p:nvSpPr>
        <p:spPr>
          <a:xfrm>
            <a:off x="2588862" y="1359754"/>
            <a:ext cx="1809402" cy="795622"/>
          </a:xfrm>
          <a:prstGeom prst="borderCallout1">
            <a:avLst>
              <a:gd name="adj1" fmla="val 99200"/>
              <a:gd name="adj2" fmla="val 42203"/>
              <a:gd name="adj3" fmla="val 235883"/>
              <a:gd name="adj4" fmla="val 192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Пояснительная записка</a:t>
            </a:r>
            <a:endParaRPr lang="ru-RU" dirty="0"/>
          </a:p>
        </p:txBody>
      </p:sp>
      <p:sp>
        <p:nvSpPr>
          <p:cNvPr id="19" name="Text Box 18"/>
          <p:cNvSpPr txBox="1">
            <a:spLocks noChangeArrowheads="1"/>
          </p:cNvSpPr>
          <p:nvPr/>
        </p:nvSpPr>
        <p:spPr bwMode="gray">
          <a:xfrm>
            <a:off x="8339822" y="3354963"/>
            <a:ext cx="165842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817" dir="2708076" algn="ctr" rotWithShape="0">
                    <a:srgbClr val="00000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0000"/>
                </a:solidFill>
                <a:latin typeface="Verdana" panose="020B0604030504040204" pitchFamily="34" charset="0"/>
              </a:rPr>
              <a:t>Система занятий</a:t>
            </a:r>
            <a:endParaRPr lang="en-US" b="1" dirty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21" name="Выноска 1 20"/>
          <p:cNvSpPr/>
          <p:nvPr/>
        </p:nvSpPr>
        <p:spPr>
          <a:xfrm>
            <a:off x="6781377" y="1718957"/>
            <a:ext cx="1750562" cy="980109"/>
          </a:xfrm>
          <a:prstGeom prst="borderCallout1">
            <a:avLst>
              <a:gd name="adj1" fmla="val 84990"/>
              <a:gd name="adj2" fmla="val 44424"/>
              <a:gd name="adj3" fmla="val 145139"/>
              <a:gd name="adj4" fmla="val 102800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35 занятий</a:t>
            </a:r>
            <a:endParaRPr lang="ru-RU" dirty="0"/>
          </a:p>
        </p:txBody>
      </p:sp>
      <p:sp>
        <p:nvSpPr>
          <p:cNvPr id="24" name="Выноска 1 23"/>
          <p:cNvSpPr/>
          <p:nvPr/>
        </p:nvSpPr>
        <p:spPr>
          <a:xfrm>
            <a:off x="7553159" y="4200689"/>
            <a:ext cx="671780" cy="980109"/>
          </a:xfrm>
          <a:prstGeom prst="borderCallout1">
            <a:avLst>
              <a:gd name="adj1" fmla="val 9554"/>
              <a:gd name="adj2" fmla="val 40728"/>
              <a:gd name="adj3" fmla="val -167628"/>
              <a:gd name="adj4" fmla="val -19922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 Р.Р.</a:t>
            </a:r>
            <a:endParaRPr lang="ru-RU" dirty="0"/>
          </a:p>
        </p:txBody>
      </p:sp>
      <p:sp>
        <p:nvSpPr>
          <p:cNvPr id="25" name="Выноска 1 24"/>
          <p:cNvSpPr/>
          <p:nvPr/>
        </p:nvSpPr>
        <p:spPr>
          <a:xfrm>
            <a:off x="6195151" y="4199428"/>
            <a:ext cx="745166" cy="980109"/>
          </a:xfrm>
          <a:prstGeom prst="borderCallout1">
            <a:avLst>
              <a:gd name="adj1" fmla="val 5136"/>
              <a:gd name="adj2" fmla="val 49527"/>
              <a:gd name="adj3" fmla="val -170817"/>
              <a:gd name="adj4" fmla="val 160328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 К.Р.</a:t>
            </a:r>
            <a:endParaRPr lang="ru-RU" dirty="0"/>
          </a:p>
        </p:txBody>
      </p:sp>
      <p:sp>
        <p:nvSpPr>
          <p:cNvPr id="26" name="Выноска 1 25"/>
          <p:cNvSpPr/>
          <p:nvPr/>
        </p:nvSpPr>
        <p:spPr>
          <a:xfrm>
            <a:off x="10216081" y="1914194"/>
            <a:ext cx="1750562" cy="980109"/>
          </a:xfrm>
          <a:prstGeom prst="borderCallout1">
            <a:avLst>
              <a:gd name="adj1" fmla="val 49538"/>
              <a:gd name="adj2" fmla="val 547"/>
              <a:gd name="adj3" fmla="val 124614"/>
              <a:gd name="adj4" fmla="val -39800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Пазловая</a:t>
            </a:r>
            <a:r>
              <a:rPr lang="ru-RU" dirty="0" smtClean="0"/>
              <a:t> структура занятий</a:t>
            </a:r>
            <a:endParaRPr lang="ru-RU" dirty="0"/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89874" y="750151"/>
            <a:ext cx="1527851" cy="1041508"/>
          </a:xfrm>
          <a:prstGeom prst="rect">
            <a:avLst/>
          </a:prstGeom>
        </p:spPr>
      </p:pic>
      <p:sp>
        <p:nvSpPr>
          <p:cNvPr id="28" name="Выноска 1 27"/>
          <p:cNvSpPr/>
          <p:nvPr/>
        </p:nvSpPr>
        <p:spPr>
          <a:xfrm>
            <a:off x="10165634" y="4112202"/>
            <a:ext cx="1750562" cy="980109"/>
          </a:xfrm>
          <a:prstGeom prst="borderCallout1">
            <a:avLst>
              <a:gd name="adj1" fmla="val 49538"/>
              <a:gd name="adj2" fmla="val 547"/>
              <a:gd name="adj3" fmla="val 10814"/>
              <a:gd name="adj4" fmla="val -32338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Тексты для анализа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7484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2242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Основная структура занятия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59536"/>
            <a:ext cx="10515600" cy="5157215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      Цели, планируемые результаты.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      Список </a:t>
            </a:r>
            <a:r>
              <a:rPr lang="ru-RU" dirty="0"/>
              <a:t>литературы, посвящённой данной теме (учебная, художественная,</a:t>
            </a:r>
          </a:p>
          <a:p>
            <a:pPr marL="0" indent="0">
              <a:buNone/>
            </a:pPr>
            <a:r>
              <a:rPr lang="ru-RU" dirty="0"/>
              <a:t>методическая, историческая, в том числе использованная при составлении занятия</a:t>
            </a:r>
            <a:r>
              <a:rPr lang="ru-RU" dirty="0" smtClean="0"/>
              <a:t>).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smtClean="0"/>
              <a:t>Материалы </a:t>
            </a:r>
            <a:r>
              <a:rPr lang="ru-RU" b="1" dirty="0"/>
              <a:t>к занятию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/>
              <a:t>      Литературно-исторический </a:t>
            </a:r>
            <a:r>
              <a:rPr lang="ru-RU" dirty="0"/>
              <a:t>(</a:t>
            </a:r>
            <a:r>
              <a:rPr lang="ru-RU" dirty="0" smtClean="0"/>
              <a:t>историко-биографический, исторический) </a:t>
            </a:r>
            <a:r>
              <a:rPr lang="ru-RU" dirty="0"/>
              <a:t>комментарий к теме</a:t>
            </a:r>
            <a:r>
              <a:rPr lang="ru-RU" dirty="0" smtClean="0"/>
              <a:t>.</a:t>
            </a:r>
            <a:r>
              <a:rPr lang="ru-RU" dirty="0"/>
              <a:t> </a:t>
            </a:r>
            <a:r>
              <a:rPr lang="ru-RU" dirty="0" smtClean="0"/>
              <a:t>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 </a:t>
            </a:r>
            <a:r>
              <a:rPr lang="ru-RU" dirty="0" smtClean="0"/>
              <a:t>     Литературный анализ. Литературоведческий комментарий.</a:t>
            </a:r>
            <a:endParaRPr lang="ru-RU" dirty="0"/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/>
              <a:t>      Интересные </a:t>
            </a:r>
            <a:r>
              <a:rPr lang="ru-RU" dirty="0"/>
              <a:t>факты из жизни и творчества </a:t>
            </a:r>
            <a:r>
              <a:rPr lang="ru-RU" dirty="0" smtClean="0"/>
              <a:t>писателя – рубрика </a:t>
            </a:r>
            <a:r>
              <a:rPr lang="ru-RU" dirty="0"/>
              <a:t>«Это интересно».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/>
              <a:t>      Фоторяд </a:t>
            </a:r>
            <a:r>
              <a:rPr lang="ru-RU" dirty="0"/>
              <a:t>(видеоряд) к теме.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/>
              <a:t>      Проектная деятельность – темы проектов.</a:t>
            </a:r>
            <a:endParaRPr lang="ru-RU" dirty="0"/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/>
              <a:t>      Познавательные </a:t>
            </a:r>
            <a:r>
              <a:rPr lang="ru-RU" dirty="0"/>
              <a:t>/ творческие / исследовательские экспедиции в театр, музей, </a:t>
            </a:r>
            <a:r>
              <a:rPr lang="ru-RU" dirty="0" smtClean="0"/>
              <a:t>на выставку.</a:t>
            </a:r>
            <a:endParaRPr lang="ru-RU" dirty="0"/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/>
              <a:t>      Профессиональные </a:t>
            </a:r>
            <a:r>
              <a:rPr lang="ru-RU" dirty="0"/>
              <a:t>пробы (я – актёр, я – художник, я – учёный, я – писатель</a:t>
            </a:r>
            <a:r>
              <a:rPr lang="ru-RU" dirty="0" smtClean="0"/>
              <a:t>…)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 </a:t>
            </a:r>
            <a:r>
              <a:rPr lang="ru-RU" dirty="0" smtClean="0"/>
              <a:t>     Домашнее задание.</a:t>
            </a:r>
            <a:endParaRPr lang="ru-RU" dirty="0"/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/>
              <a:t>      </a:t>
            </a:r>
            <a:r>
              <a:rPr lang="ru-RU" i="1" dirty="0" smtClean="0"/>
              <a:t>Приложения в течение занятия</a:t>
            </a:r>
            <a:r>
              <a:rPr lang="ru-RU" dirty="0" smtClean="0"/>
              <a:t> </a:t>
            </a:r>
            <a:r>
              <a:rPr lang="ru-RU" dirty="0"/>
              <a:t>(тексты, фотографии, словари, </a:t>
            </a:r>
            <a:r>
              <a:rPr lang="ru-RU" dirty="0" smtClean="0"/>
              <a:t>пояснения, версии, примерные вопросы к учащимся, карточки)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4458" y="164157"/>
            <a:ext cx="1740353" cy="11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980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Тематическое планирование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722" t="22348" r="25492" b="6834"/>
          <a:stretch/>
        </p:blipFill>
        <p:spPr>
          <a:xfrm>
            <a:off x="484632" y="1315784"/>
            <a:ext cx="7607808" cy="4537756"/>
          </a:xfrm>
          <a:prstGeom prst="rect">
            <a:avLst/>
          </a:prstGeo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8421624" y="2570851"/>
            <a:ext cx="3566160" cy="202762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 err="1" smtClean="0"/>
              <a:t>К.Батюшков</a:t>
            </a:r>
            <a:r>
              <a:rPr lang="ru-RU" dirty="0" smtClean="0"/>
              <a:t>, </a:t>
            </a:r>
            <a:r>
              <a:rPr lang="ru-RU" dirty="0" err="1" smtClean="0"/>
              <a:t>П.Вяземский</a:t>
            </a:r>
            <a:r>
              <a:rPr lang="ru-RU" dirty="0" smtClean="0"/>
              <a:t>, </a:t>
            </a:r>
            <a:r>
              <a:rPr lang="ru-RU" dirty="0" err="1" smtClean="0"/>
              <a:t>А.Пушкин</a:t>
            </a:r>
            <a:r>
              <a:rPr lang="ru-RU" dirty="0" smtClean="0"/>
              <a:t>, </a:t>
            </a:r>
            <a:r>
              <a:rPr lang="ru-RU" dirty="0" err="1" smtClean="0"/>
              <a:t>Я.Полоеский</a:t>
            </a:r>
            <a:r>
              <a:rPr lang="ru-RU" dirty="0" smtClean="0"/>
              <a:t>, </a:t>
            </a:r>
            <a:r>
              <a:rPr lang="ru-RU" dirty="0" err="1" smtClean="0"/>
              <a:t>А.Толстой</a:t>
            </a:r>
            <a:r>
              <a:rPr lang="ru-RU" dirty="0" smtClean="0"/>
              <a:t>, </a:t>
            </a:r>
            <a:r>
              <a:rPr lang="ru-RU" dirty="0" err="1" smtClean="0"/>
              <a:t>Л.Толстой</a:t>
            </a:r>
            <a:r>
              <a:rPr lang="ru-RU" dirty="0" smtClean="0"/>
              <a:t>, </a:t>
            </a:r>
            <a:r>
              <a:rPr lang="ru-RU" dirty="0" err="1" smtClean="0"/>
              <a:t>А.Фет</a:t>
            </a:r>
            <a:r>
              <a:rPr lang="ru-RU" dirty="0" smtClean="0"/>
              <a:t>, </a:t>
            </a:r>
            <a:r>
              <a:rPr lang="ru-RU" dirty="0" err="1" smtClean="0"/>
              <a:t>А.Чехов</a:t>
            </a:r>
            <a:r>
              <a:rPr lang="ru-RU" dirty="0" smtClean="0"/>
              <a:t>, </a:t>
            </a:r>
            <a:r>
              <a:rPr lang="ru-RU" dirty="0" err="1" smtClean="0"/>
              <a:t>А.Грин</a:t>
            </a:r>
            <a:r>
              <a:rPr lang="ru-RU" dirty="0" smtClean="0"/>
              <a:t> …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>
              <a:buFont typeface="Wingdings" panose="05000000000000000000" pitchFamily="2" charset="2"/>
              <a:buChar char="v"/>
            </a:pPr>
            <a:endParaRPr lang="ru-RU" dirty="0" smtClean="0"/>
          </a:p>
          <a:p>
            <a:pPr>
              <a:buFont typeface="Wingdings" panose="05000000000000000000" pitchFamily="2" charset="2"/>
              <a:buChar char="v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41687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Внеурочная деятельность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b="1" dirty="0" smtClean="0"/>
              <a:t>Профессиональная проба </a:t>
            </a:r>
            <a:r>
              <a:rPr lang="ru-RU" dirty="0" smtClean="0"/>
              <a:t>– профессиональное испытание или  профессиональная </a:t>
            </a:r>
            <a:r>
              <a:rPr lang="ru-RU" dirty="0"/>
              <a:t>проверка, моделирующая элементы конкретного </a:t>
            </a:r>
            <a:r>
              <a:rPr lang="ru-RU" dirty="0" smtClean="0"/>
              <a:t>вида профессиональной </a:t>
            </a:r>
            <a:r>
              <a:rPr lang="ru-RU" dirty="0"/>
              <a:t>деятельности, имеющая завершенный вид, </a:t>
            </a:r>
            <a:r>
              <a:rPr lang="ru-RU" dirty="0" smtClean="0"/>
              <a:t>способствующая сознательному</a:t>
            </a:r>
            <a:r>
              <a:rPr lang="ru-RU" dirty="0"/>
              <a:t>, обоснованному выбору профессии. Целью </a:t>
            </a:r>
            <a:r>
              <a:rPr lang="ru-RU" dirty="0" smtClean="0"/>
              <a:t>профессиональных проб </a:t>
            </a:r>
            <a:r>
              <a:rPr lang="ru-RU" dirty="0"/>
              <a:t>является побуждение обучающихся к деятельности, к </a:t>
            </a:r>
            <a:r>
              <a:rPr lang="ru-RU" dirty="0" smtClean="0"/>
              <a:t>достижению поставленных </a:t>
            </a:r>
            <a:r>
              <a:rPr lang="ru-RU" dirty="0"/>
              <a:t>личностью целей, наполнение ее конкретным содержанием, и </a:t>
            </a:r>
            <a:r>
              <a:rPr lang="ru-RU" dirty="0" smtClean="0"/>
              <a:t>как результат</a:t>
            </a:r>
            <a:r>
              <a:rPr lang="ru-RU" dirty="0"/>
              <a:t>, осознание обучающимся себя в качестве субъекта </a:t>
            </a:r>
            <a:r>
              <a:rPr lang="ru-RU" dirty="0" smtClean="0"/>
              <a:t>трудовой, профессиональной </a:t>
            </a:r>
            <a:r>
              <a:rPr lang="ru-RU" dirty="0"/>
              <a:t>деятельности. </a:t>
            </a:r>
            <a:endParaRPr lang="ru-RU" dirty="0" smtClean="0"/>
          </a:p>
          <a:p>
            <a:pPr marL="0" indent="0" algn="r">
              <a:buNone/>
            </a:pPr>
            <a:r>
              <a:rPr lang="ru-RU" dirty="0" smtClean="0"/>
              <a:t>Егорова </a:t>
            </a:r>
            <a:r>
              <a:rPr lang="ru-RU" dirty="0"/>
              <a:t>Н.А. Выпуск журнала как профессиональная проба // Журнал «Школа </a:t>
            </a:r>
            <a:r>
              <a:rPr lang="ru-RU" dirty="0" smtClean="0"/>
              <a:t>и производство</a:t>
            </a:r>
            <a:r>
              <a:rPr lang="ru-RU" dirty="0"/>
              <a:t>». – 2006 - №7.</a:t>
            </a:r>
          </a:p>
        </p:txBody>
      </p:sp>
    </p:spTree>
    <p:extLst>
      <p:ext uri="{BB962C8B-B14F-4D97-AF65-F5344CB8AC3E}">
        <p14:creationId xmlns:p14="http://schemas.microsoft.com/office/powerpoint/2010/main" val="8940639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1257" y="365125"/>
            <a:ext cx="11092543" cy="1325563"/>
          </a:xfrm>
        </p:spPr>
        <p:txBody>
          <a:bodyPr>
            <a:normAutofit/>
          </a:bodyPr>
          <a:lstStyle/>
          <a:p>
            <a:r>
              <a:rPr lang="ru-RU" sz="4000" dirty="0"/>
              <a:t>Занятие </a:t>
            </a:r>
            <a:r>
              <a:rPr lang="ru-RU" sz="4000" dirty="0" smtClean="0"/>
              <a:t>2. </a:t>
            </a:r>
            <a:r>
              <a:rPr lang="ru-RU" sz="4000" dirty="0"/>
              <a:t>Древнегреческие мифы и их преломление в художественной литературе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048" t="17624" r="9298" b="5248"/>
          <a:stretch/>
        </p:blipFill>
        <p:spPr>
          <a:xfrm>
            <a:off x="1547447" y="1690688"/>
            <a:ext cx="8953081" cy="464336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6176" y="230188"/>
            <a:ext cx="1831959" cy="1250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16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2466" y="365125"/>
            <a:ext cx="10841334" cy="2749864"/>
          </a:xfrm>
        </p:spPr>
        <p:txBody>
          <a:bodyPr>
            <a:normAutofit/>
          </a:bodyPr>
          <a:lstStyle/>
          <a:p>
            <a:r>
              <a:rPr lang="ru-RU" dirty="0" smtClean="0"/>
              <a:t>Занятие </a:t>
            </a:r>
            <a:r>
              <a:rPr lang="ru-RU" dirty="0"/>
              <a:t>22. А. А. Фет. «Севастопольское братское кладбище».</a:t>
            </a:r>
            <a:br>
              <a:rPr lang="ru-RU" dirty="0"/>
            </a:br>
            <a:r>
              <a:rPr lang="ru-RU" dirty="0"/>
              <a:t>Восхищение мужеством защитников Севастополя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62423" b="12406"/>
          <a:stretch/>
        </p:blipFill>
        <p:spPr>
          <a:xfrm>
            <a:off x="982148" y="3336053"/>
            <a:ext cx="10503538" cy="14871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8507" y="144061"/>
            <a:ext cx="1490585" cy="1018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1157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</TotalTime>
  <Words>469</Words>
  <Application>Microsoft Office PowerPoint</Application>
  <PresentationFormat>Широкоэкранный</PresentationFormat>
  <Paragraphs>55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Verdana</vt:lpstr>
      <vt:lpstr>Wingdings</vt:lpstr>
      <vt:lpstr>Office Theme</vt:lpstr>
      <vt:lpstr>Учебно-методическое пособие «Литературное краеведение. 10-11кл.» как основа преподавания предмета «Родная (русская) литература» в Республике Крым </vt:lpstr>
      <vt:lpstr>Учебно-методический комплект</vt:lpstr>
      <vt:lpstr>«Литературное краеведение. Часть I (10 класс)». 2020г. – дополнение и изменения</vt:lpstr>
      <vt:lpstr>«Литературное краеведение. Часть I (10 класс)». Структура пособия</vt:lpstr>
      <vt:lpstr>Основная структура занятия</vt:lpstr>
      <vt:lpstr>Тематическое планирование</vt:lpstr>
      <vt:lpstr>Внеурочная деятельность</vt:lpstr>
      <vt:lpstr>Занятие 2. Древнегреческие мифы и их преломление в художественной литературе</vt:lpstr>
      <vt:lpstr>Занятие 22. А. А. Фет. «Севастопольское братское кладбище». Восхищение мужеством защитников Севастополя</vt:lpstr>
      <vt:lpstr>«Литературное краеведение. Часть II (11 класс)». 2015г.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Inna Manchak</dc:creator>
  <cp:lastModifiedBy>Пользователь Windows</cp:lastModifiedBy>
  <cp:revision>22</cp:revision>
  <dcterms:created xsi:type="dcterms:W3CDTF">2018-09-14T14:24:13Z</dcterms:created>
  <dcterms:modified xsi:type="dcterms:W3CDTF">2021-08-23T05:25:29Z</dcterms:modified>
</cp:coreProperties>
</file>