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6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5B5-8750-4A55-A6D8-3AD43068A4D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F694-8E0D-4858-B051-6840C71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chemeClr val="accent4">
              <a:lumMod val="40000"/>
              <a:lumOff val="60000"/>
            </a:schemeClr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528002"/>
            <a:ext cx="10259568" cy="319360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2"/>
                </a:solidFill>
                <a:effectLst/>
              </a:rPr>
              <a:t>Учебно-методическое </a:t>
            </a:r>
            <a:r>
              <a:rPr lang="ru-RU" sz="4900" dirty="0">
                <a:solidFill>
                  <a:schemeClr val="tx2"/>
                </a:solidFill>
                <a:effectLst/>
              </a:rPr>
              <a:t>пособие «</a:t>
            </a:r>
            <a:r>
              <a:rPr lang="ru-RU" sz="4900" dirty="0" smtClean="0">
                <a:solidFill>
                  <a:schemeClr val="tx2"/>
                </a:solidFill>
                <a:effectLst/>
              </a:rPr>
              <a:t>Литературное краеведение. </a:t>
            </a:r>
            <a:r>
              <a:rPr lang="ru-RU" sz="4900" dirty="0">
                <a:solidFill>
                  <a:schemeClr val="tx2"/>
                </a:solidFill>
                <a:effectLst/>
              </a:rPr>
              <a:t>10-11кл.» как основа преподавания предмета </a:t>
            </a:r>
            <a:r>
              <a:rPr lang="ru-RU" sz="4900" dirty="0" smtClean="0">
                <a:solidFill>
                  <a:schemeClr val="tx2"/>
                </a:solidFill>
                <a:effectLst/>
              </a:rPr>
              <a:t>«Родная (русская) литература» </a:t>
            </a:r>
            <a:r>
              <a:rPr lang="ru-RU" sz="4900" dirty="0">
                <a:solidFill>
                  <a:schemeClr val="tx2"/>
                </a:solidFill>
                <a:effectLst/>
              </a:rPr>
              <a:t>в </a:t>
            </a:r>
            <a:r>
              <a:rPr lang="ru-RU" sz="4900" dirty="0" smtClean="0">
                <a:solidFill>
                  <a:schemeClr val="tx2"/>
                </a:solidFill>
                <a:effectLst/>
              </a:rPr>
              <a:t>Республике Крым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2360" y="4050792"/>
            <a:ext cx="4498848" cy="1207008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 smtClean="0"/>
              <a:t>Челышева</a:t>
            </a:r>
            <a:r>
              <a:rPr lang="ru-RU" sz="3200" b="1" dirty="0" smtClean="0"/>
              <a:t> И.Л., </a:t>
            </a:r>
          </a:p>
          <a:p>
            <a:r>
              <a:rPr lang="ru-RU" dirty="0" smtClean="0"/>
              <a:t>методист МБУ ДПО «ИМЦ»          г. Симферополя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52" t="29746" r="25995" b="13499"/>
          <a:stretch/>
        </p:blipFill>
        <p:spPr>
          <a:xfrm>
            <a:off x="4629914" y="3882382"/>
            <a:ext cx="2718811" cy="1860519"/>
          </a:xfrm>
          <a:prstGeom prst="rect">
            <a:avLst/>
          </a:prstGeom>
          <a:effectLst>
            <a:outerShdw blurRad="50800" dist="50800" dir="5400000" algn="ctr" rotWithShape="0">
              <a:srgbClr val="F29CA5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F29CA5"/>
            </a:extrusionClr>
          </a:sp3d>
        </p:spPr>
      </p:pic>
    </p:spTree>
    <p:extLst>
      <p:ext uri="{BB962C8B-B14F-4D97-AF65-F5344CB8AC3E}">
        <p14:creationId xmlns:p14="http://schemas.microsoft.com/office/powerpoint/2010/main" val="41486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52144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</a:t>
            </a:r>
            <a:r>
              <a:rPr lang="ru-RU" sz="4000" dirty="0">
                <a:solidFill>
                  <a:srgbClr val="000000"/>
                </a:solidFill>
              </a:rPr>
              <a:t>Литературное краеведение. Часть </a:t>
            </a:r>
            <a:r>
              <a:rPr lang="en-US" sz="4000" dirty="0" smtClean="0">
                <a:solidFill>
                  <a:srgbClr val="000000"/>
                </a:solidFill>
              </a:rPr>
              <a:t>II</a:t>
            </a:r>
            <a:r>
              <a:rPr lang="ru-RU" sz="4000" dirty="0" smtClean="0">
                <a:solidFill>
                  <a:srgbClr val="000000"/>
                </a:solidFill>
              </a:rPr>
              <a:t> </a:t>
            </a:r>
            <a:r>
              <a:rPr lang="ru-RU" sz="4000" dirty="0">
                <a:solidFill>
                  <a:srgbClr val="000000"/>
                </a:solidFill>
              </a:rPr>
              <a:t>(</a:t>
            </a:r>
            <a:r>
              <a:rPr lang="ru-RU" sz="4000" dirty="0" smtClean="0">
                <a:solidFill>
                  <a:srgbClr val="000000"/>
                </a:solidFill>
              </a:rPr>
              <a:t>1</a:t>
            </a:r>
            <a:r>
              <a:rPr lang="en-US" sz="4000" dirty="0" smtClean="0">
                <a:solidFill>
                  <a:srgbClr val="000000"/>
                </a:solidFill>
              </a:rPr>
              <a:t>1</a:t>
            </a:r>
            <a:r>
              <a:rPr lang="ru-RU" sz="4000" dirty="0" smtClean="0">
                <a:solidFill>
                  <a:srgbClr val="000000"/>
                </a:solidFill>
              </a:rPr>
              <a:t> </a:t>
            </a:r>
            <a:r>
              <a:rPr lang="ru-RU" sz="4000" dirty="0">
                <a:solidFill>
                  <a:srgbClr val="000000"/>
                </a:solidFill>
              </a:rPr>
              <a:t>класс</a:t>
            </a:r>
            <a:r>
              <a:rPr lang="ru-RU" sz="4000" dirty="0" smtClean="0">
                <a:solidFill>
                  <a:srgbClr val="000000"/>
                </a:solidFill>
              </a:rPr>
              <a:t>)</a:t>
            </a:r>
            <a:r>
              <a:rPr lang="ru-RU" sz="4000" dirty="0" smtClean="0"/>
              <a:t>».</a:t>
            </a:r>
            <a:br>
              <a:rPr lang="ru-RU" sz="4000" dirty="0" smtClean="0"/>
            </a:br>
            <a:r>
              <a:rPr lang="ru-RU" sz="4000" dirty="0" smtClean="0"/>
              <a:t>20</a:t>
            </a:r>
            <a:r>
              <a:rPr lang="en-US" sz="4000" dirty="0" smtClean="0"/>
              <a:t>15</a:t>
            </a:r>
            <a:r>
              <a:rPr lang="ru-RU" sz="4000" dirty="0" smtClean="0"/>
              <a:t>г.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748850"/>
            <a:ext cx="10515600" cy="12154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ru-RU" dirty="0" smtClean="0"/>
              <a:t>КТП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34 занятия (3 Р.Р., 2 К.Р.).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243" y="1157134"/>
            <a:ext cx="1637860" cy="1116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38" y="2806320"/>
            <a:ext cx="5727561" cy="3956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88" y="4126153"/>
            <a:ext cx="418831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36" y="87263"/>
            <a:ext cx="9178314" cy="64715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350" y="87263"/>
            <a:ext cx="1412579" cy="9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Учебно-методический комплект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90716" y="1764789"/>
            <a:ext cx="11670220" cy="1427501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8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Программа элективного курса «Литературное краеведение» </a:t>
              </a:r>
              <a:endParaRPr lang="ru-RU" sz="2000" dirty="0" smtClean="0">
                <a:solidFill>
                  <a:srgbClr val="000000"/>
                </a:solidFill>
              </a:endParaRPr>
            </a:p>
            <a:p>
              <a:r>
                <a:rPr lang="ru-RU" sz="2000" dirty="0" smtClean="0">
                  <a:solidFill>
                    <a:srgbClr val="000000"/>
                  </a:solidFill>
                </a:rPr>
                <a:t>для </a:t>
              </a:r>
              <a:r>
                <a:rPr lang="ru-RU" sz="2000" dirty="0">
                  <a:solidFill>
                    <a:srgbClr val="000000"/>
                  </a:solidFill>
                </a:rPr>
                <a:t>учащихся </a:t>
              </a:r>
              <a:r>
                <a:rPr lang="ru-RU" sz="2000" dirty="0" smtClean="0">
                  <a:solidFill>
                    <a:srgbClr val="000000"/>
                  </a:solidFill>
                </a:rPr>
                <a:t>10-11  классов </a:t>
              </a:r>
              <a:r>
                <a:rPr lang="ru-RU" sz="2000" dirty="0">
                  <a:solidFill>
                    <a:srgbClr val="000000"/>
                  </a:solidFill>
                </a:rPr>
                <a:t>ОО. Автор: Кривцова Г.И.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98" y="1292"/>
                <a:ext cx="83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65176" y="3705319"/>
            <a:ext cx="11795760" cy="2357334"/>
            <a:chOff x="1275" y="1776"/>
            <a:chExt cx="3187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Учебно-методическое пособие в двух частях (авторский коллектив учителей                               г. Симферополя): </a:t>
              </a:r>
            </a:p>
            <a:p>
              <a:r>
                <a:rPr lang="ru-RU" sz="2000" dirty="0" smtClean="0">
                  <a:solidFill>
                    <a:srgbClr val="000000"/>
                  </a:solidFill>
                </a:rPr>
                <a:t>«Литературное краеведение. Часть </a:t>
              </a:r>
              <a:r>
                <a:rPr lang="en-US" sz="2000" dirty="0" smtClean="0">
                  <a:solidFill>
                    <a:srgbClr val="000000"/>
                  </a:solidFill>
                </a:rPr>
                <a:t>I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</a:rPr>
                <a:t>(10 класс)» (первое изд. – 2013г., второе – 2020г.)</a:t>
              </a:r>
            </a:p>
            <a:p>
              <a:r>
                <a:rPr lang="ru-RU" sz="2000" dirty="0">
                  <a:solidFill>
                    <a:srgbClr val="000000"/>
                  </a:solidFill>
                </a:rPr>
                <a:t>«Литературное краеведение. Часть </a:t>
              </a:r>
              <a:r>
                <a:rPr lang="en-US" sz="2000" dirty="0" smtClean="0">
                  <a:solidFill>
                    <a:srgbClr val="000000"/>
                  </a:solidFill>
                </a:rPr>
                <a:t>II</a:t>
              </a:r>
              <a:r>
                <a:rPr lang="ru-RU" sz="2000" dirty="0" smtClean="0">
                  <a:solidFill>
                    <a:srgbClr val="000000"/>
                  </a:solidFill>
                </a:rPr>
                <a:t> </a:t>
              </a:r>
              <a:r>
                <a:rPr lang="ru-RU" sz="2000" dirty="0">
                  <a:solidFill>
                    <a:srgbClr val="000000"/>
                  </a:solidFill>
                </a:rPr>
                <a:t>(</a:t>
              </a:r>
              <a:r>
                <a:rPr lang="ru-RU" sz="2000" dirty="0" smtClean="0">
                  <a:solidFill>
                    <a:srgbClr val="000000"/>
                  </a:solidFill>
                </a:rPr>
                <a:t>11 </a:t>
              </a:r>
              <a:r>
                <a:rPr lang="ru-RU" sz="2000" dirty="0">
                  <a:solidFill>
                    <a:srgbClr val="000000"/>
                  </a:solidFill>
                </a:rPr>
                <a:t>класс</a:t>
              </a:r>
              <a:r>
                <a:rPr lang="ru-RU" sz="2000" dirty="0" smtClean="0">
                  <a:solidFill>
                    <a:srgbClr val="000000"/>
                  </a:solidFill>
                </a:rPr>
                <a:t>)» (2015г.)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75" y="1826"/>
              <a:ext cx="254" cy="296"/>
              <a:chOff x="1421" y="1778"/>
              <a:chExt cx="254" cy="296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21" y="1778"/>
                <a:ext cx="254" cy="296"/>
                <a:chOff x="1422" y="1278"/>
                <a:chExt cx="254" cy="296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1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5" cy="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5748"/>
          <a:stretch/>
        </p:blipFill>
        <p:spPr>
          <a:xfrm rot="16200000">
            <a:off x="9147983" y="1876008"/>
            <a:ext cx="3486009" cy="21955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375" y="134168"/>
            <a:ext cx="1472561" cy="10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52144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</a:t>
            </a:r>
            <a:r>
              <a:rPr lang="ru-RU" sz="4000" dirty="0">
                <a:solidFill>
                  <a:srgbClr val="000000"/>
                </a:solidFill>
              </a:rPr>
              <a:t>Литературное краеведение. Часть </a:t>
            </a:r>
            <a:r>
              <a:rPr lang="en-US" sz="4000" dirty="0">
                <a:solidFill>
                  <a:srgbClr val="000000"/>
                </a:solidFill>
              </a:rPr>
              <a:t>I</a:t>
            </a:r>
            <a:r>
              <a:rPr lang="ru-RU" sz="4000" dirty="0">
                <a:solidFill>
                  <a:srgbClr val="000000"/>
                </a:solidFill>
              </a:rPr>
              <a:t> (10 класс</a:t>
            </a:r>
            <a:r>
              <a:rPr lang="ru-RU" sz="4000" dirty="0" smtClean="0">
                <a:solidFill>
                  <a:srgbClr val="000000"/>
                </a:solidFill>
              </a:rPr>
              <a:t>)</a:t>
            </a:r>
            <a:r>
              <a:rPr lang="ru-RU" sz="4000" dirty="0" smtClean="0"/>
              <a:t>».</a:t>
            </a:r>
            <a:br>
              <a:rPr lang="ru-RU" sz="4000" dirty="0" smtClean="0"/>
            </a:br>
            <a:r>
              <a:rPr lang="ru-RU" sz="4000" dirty="0" smtClean="0"/>
              <a:t>2020г. – дополнение и изменения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748850"/>
            <a:ext cx="10515600" cy="15727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Отредактировано в соответствии с ФГОС СОО.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Увеличен  объем до 140 стр.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Обновлен фотоматериал, содержание занятий.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3224332"/>
            <a:ext cx="4919472" cy="3478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243" y="1157134"/>
            <a:ext cx="1637860" cy="11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" y="426093"/>
            <a:ext cx="11457432" cy="8784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>
                <a:solidFill>
                  <a:srgbClr val="000000"/>
                </a:solidFill>
              </a:rPr>
              <a:t>Литературное краеведение. Часть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ru-RU" dirty="0">
                <a:solidFill>
                  <a:srgbClr val="000000"/>
                </a:solidFill>
              </a:rPr>
              <a:t> (10 класс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  <a:r>
              <a:rPr lang="ru-RU" dirty="0" smtClean="0"/>
              <a:t>». Структура пособия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gray">
          <a:xfrm>
            <a:off x="2608614" y="2731826"/>
            <a:ext cx="6826298" cy="2202430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gray">
          <a:xfrm>
            <a:off x="1839667" y="3021369"/>
            <a:ext cx="1751896" cy="1668066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3137"/>
                  <a:invGamma/>
                </a:srgb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127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gray">
          <a:xfrm>
            <a:off x="8262458" y="2751463"/>
            <a:ext cx="1865657" cy="1892770"/>
          </a:xfrm>
          <a:prstGeom prst="ellipse">
            <a:avLst/>
          </a:prstGeom>
          <a:gradFill rotWithShape="1">
            <a:gsLst>
              <a:gs pos="0">
                <a:srgbClr val="9933FF">
                  <a:gamma/>
                  <a:tint val="33333"/>
                  <a:invGamma/>
                </a:srgb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635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gray">
          <a:xfrm>
            <a:off x="1934004" y="3466654"/>
            <a:ext cx="1658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Рабочая программа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4127842" y="2486545"/>
            <a:ext cx="1750562" cy="980109"/>
          </a:xfrm>
          <a:prstGeom prst="borderCallout1">
            <a:avLst>
              <a:gd name="adj1" fmla="val 49538"/>
              <a:gd name="adj2" fmla="val 547"/>
              <a:gd name="adj3" fmla="val 124614"/>
              <a:gd name="adj4" fmla="val -39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Требование к результатам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 flipH="1">
            <a:off x="250176" y="4756274"/>
            <a:ext cx="1770415" cy="777400"/>
          </a:xfrm>
          <a:prstGeom prst="borderCallout1">
            <a:avLst>
              <a:gd name="adj1" fmla="val 17574"/>
              <a:gd name="adj2" fmla="val 2614"/>
              <a:gd name="adj3" fmla="val -54366"/>
              <a:gd name="adj4" fmla="val -25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Тематическое планирование</a:t>
            </a:r>
            <a:endParaRPr lang="ru-RU" dirty="0"/>
          </a:p>
        </p:txBody>
      </p:sp>
      <p:sp>
        <p:nvSpPr>
          <p:cNvPr id="16" name="Выноска 1 15"/>
          <p:cNvSpPr/>
          <p:nvPr/>
        </p:nvSpPr>
        <p:spPr>
          <a:xfrm>
            <a:off x="4360510" y="4322155"/>
            <a:ext cx="1422235" cy="822303"/>
          </a:xfrm>
          <a:prstGeom prst="borderCallout1">
            <a:avLst>
              <a:gd name="adj1" fmla="val 48774"/>
              <a:gd name="adj2" fmla="val -618"/>
              <a:gd name="adj3" fmla="val -332"/>
              <a:gd name="adj4" fmla="val -82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7" name="Выноска 1 16"/>
          <p:cNvSpPr/>
          <p:nvPr/>
        </p:nvSpPr>
        <p:spPr>
          <a:xfrm flipH="1">
            <a:off x="250176" y="1973411"/>
            <a:ext cx="1368312" cy="897805"/>
          </a:xfrm>
          <a:prstGeom prst="borderCallout1">
            <a:avLst>
              <a:gd name="adj1" fmla="val 48286"/>
              <a:gd name="adj2" fmla="val 4364"/>
              <a:gd name="adj3" fmla="val 158257"/>
              <a:gd name="adj4" fmla="val -57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КТП</a:t>
            </a:r>
            <a:endParaRPr lang="ru-RU" dirty="0"/>
          </a:p>
        </p:txBody>
      </p:sp>
      <p:sp>
        <p:nvSpPr>
          <p:cNvPr id="18" name="Выноска 1 17"/>
          <p:cNvSpPr/>
          <p:nvPr/>
        </p:nvSpPr>
        <p:spPr>
          <a:xfrm>
            <a:off x="2588862" y="1359754"/>
            <a:ext cx="1809402" cy="795622"/>
          </a:xfrm>
          <a:prstGeom prst="borderCallout1">
            <a:avLst>
              <a:gd name="adj1" fmla="val 99200"/>
              <a:gd name="adj2" fmla="val 42203"/>
              <a:gd name="adj3" fmla="val 235883"/>
              <a:gd name="adj4" fmla="val 1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8339822" y="3354963"/>
            <a:ext cx="1658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Система занятий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6781377" y="1718957"/>
            <a:ext cx="1750562" cy="980109"/>
          </a:xfrm>
          <a:prstGeom prst="borderCallout1">
            <a:avLst>
              <a:gd name="adj1" fmla="val 84990"/>
              <a:gd name="adj2" fmla="val 44424"/>
              <a:gd name="adj3" fmla="val 145139"/>
              <a:gd name="adj4" fmla="val 1028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 занятий</a:t>
            </a:r>
            <a:endParaRPr lang="ru-RU" dirty="0"/>
          </a:p>
        </p:txBody>
      </p:sp>
      <p:sp>
        <p:nvSpPr>
          <p:cNvPr id="24" name="Выноска 1 23"/>
          <p:cNvSpPr/>
          <p:nvPr/>
        </p:nvSpPr>
        <p:spPr>
          <a:xfrm>
            <a:off x="7553159" y="4200689"/>
            <a:ext cx="671780" cy="980109"/>
          </a:xfrm>
          <a:prstGeom prst="borderCallout1">
            <a:avLst>
              <a:gd name="adj1" fmla="val 9554"/>
              <a:gd name="adj2" fmla="val 40728"/>
              <a:gd name="adj3" fmla="val -167628"/>
              <a:gd name="adj4" fmla="val -199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Р.Р.</a:t>
            </a:r>
            <a:endParaRPr lang="ru-RU" dirty="0"/>
          </a:p>
        </p:txBody>
      </p:sp>
      <p:sp>
        <p:nvSpPr>
          <p:cNvPr id="25" name="Выноска 1 24"/>
          <p:cNvSpPr/>
          <p:nvPr/>
        </p:nvSpPr>
        <p:spPr>
          <a:xfrm>
            <a:off x="6195151" y="4199428"/>
            <a:ext cx="745166" cy="980109"/>
          </a:xfrm>
          <a:prstGeom prst="borderCallout1">
            <a:avLst>
              <a:gd name="adj1" fmla="val 5136"/>
              <a:gd name="adj2" fmla="val 49527"/>
              <a:gd name="adj3" fmla="val -170817"/>
              <a:gd name="adj4" fmla="val 16032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К.Р.</a:t>
            </a:r>
            <a:endParaRPr lang="ru-RU" dirty="0"/>
          </a:p>
        </p:txBody>
      </p:sp>
      <p:sp>
        <p:nvSpPr>
          <p:cNvPr id="26" name="Выноска 1 25"/>
          <p:cNvSpPr/>
          <p:nvPr/>
        </p:nvSpPr>
        <p:spPr>
          <a:xfrm>
            <a:off x="10216081" y="1914194"/>
            <a:ext cx="1750562" cy="980109"/>
          </a:xfrm>
          <a:prstGeom prst="borderCallout1">
            <a:avLst>
              <a:gd name="adj1" fmla="val 49538"/>
              <a:gd name="adj2" fmla="val 547"/>
              <a:gd name="adj3" fmla="val 124614"/>
              <a:gd name="adj4" fmla="val -398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Пазловая</a:t>
            </a:r>
            <a:r>
              <a:rPr lang="ru-RU" dirty="0" smtClean="0"/>
              <a:t> структура занятий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874" y="750151"/>
            <a:ext cx="1527851" cy="1041508"/>
          </a:xfrm>
          <a:prstGeom prst="rect">
            <a:avLst/>
          </a:prstGeom>
        </p:spPr>
      </p:pic>
      <p:sp>
        <p:nvSpPr>
          <p:cNvPr id="28" name="Выноска 1 27"/>
          <p:cNvSpPr/>
          <p:nvPr/>
        </p:nvSpPr>
        <p:spPr>
          <a:xfrm>
            <a:off x="10165634" y="4112202"/>
            <a:ext cx="1750562" cy="980109"/>
          </a:xfrm>
          <a:prstGeom prst="borderCallout1">
            <a:avLst>
              <a:gd name="adj1" fmla="val 49538"/>
              <a:gd name="adj2" fmla="val 547"/>
              <a:gd name="adj3" fmla="val 10814"/>
              <a:gd name="adj4" fmla="val -3233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Тексты для анализа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Основная структура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9536"/>
            <a:ext cx="10515600" cy="515721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    Цели, планируемые результаты.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    Список </a:t>
            </a:r>
            <a:r>
              <a:rPr lang="ru-RU" dirty="0"/>
              <a:t>литературы, посвящённой данной теме (учебная, художественная,</a:t>
            </a:r>
          </a:p>
          <a:p>
            <a:pPr marL="0" indent="0">
              <a:buNone/>
            </a:pPr>
            <a:r>
              <a:rPr lang="ru-RU" dirty="0"/>
              <a:t>методическая, историческая, в том числе использованная при составлении занятия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Материалы </a:t>
            </a:r>
            <a:r>
              <a:rPr lang="ru-RU" b="1" dirty="0"/>
              <a:t>к занятию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Литературно-исторический </a:t>
            </a:r>
            <a:r>
              <a:rPr lang="ru-RU" dirty="0"/>
              <a:t>(</a:t>
            </a:r>
            <a:r>
              <a:rPr lang="ru-RU" dirty="0" smtClean="0"/>
              <a:t>историко-биографический, исторический) </a:t>
            </a:r>
            <a:r>
              <a:rPr lang="ru-RU" dirty="0"/>
              <a:t>комментарий к теме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   Литературный анализ. Литературоведческий комментарий.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Интересные </a:t>
            </a:r>
            <a:r>
              <a:rPr lang="ru-RU" dirty="0"/>
              <a:t>факты из жизни и творчества </a:t>
            </a:r>
            <a:r>
              <a:rPr lang="ru-RU" dirty="0" smtClean="0"/>
              <a:t>писателя – рубрика </a:t>
            </a:r>
            <a:r>
              <a:rPr lang="ru-RU" dirty="0"/>
              <a:t>«Это интересно».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Фоторяд </a:t>
            </a:r>
            <a:r>
              <a:rPr lang="ru-RU" dirty="0"/>
              <a:t>(видеоряд) к теме.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Проектная деятельность – темы проектов.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Познавательные </a:t>
            </a:r>
            <a:r>
              <a:rPr lang="ru-RU" dirty="0"/>
              <a:t>/ творческие / исследовательские экспедиции в театр, музей, </a:t>
            </a:r>
            <a:r>
              <a:rPr lang="ru-RU" dirty="0" smtClean="0"/>
              <a:t>на выставку.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Профессиональные </a:t>
            </a:r>
            <a:r>
              <a:rPr lang="ru-RU" dirty="0"/>
              <a:t>пробы (я – актёр, я – художник, я – учёный, я – писатель</a:t>
            </a:r>
            <a:r>
              <a:rPr lang="ru-RU" dirty="0" smtClean="0"/>
              <a:t>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   Домашнее задание.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</a:t>
            </a:r>
            <a:r>
              <a:rPr lang="ru-RU" i="1" dirty="0" smtClean="0"/>
              <a:t>Приложения в течение занятия</a:t>
            </a:r>
            <a:r>
              <a:rPr lang="ru-RU" dirty="0" smtClean="0"/>
              <a:t> </a:t>
            </a:r>
            <a:r>
              <a:rPr lang="ru-RU" dirty="0"/>
              <a:t>(тексты, фотографии, словари, </a:t>
            </a:r>
            <a:r>
              <a:rPr lang="ru-RU" dirty="0" smtClean="0"/>
              <a:t>пояснения, версии, примерные вопросы к учащимся, карточки)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458" y="164157"/>
            <a:ext cx="1740353" cy="11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Тематическое планирование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22" t="22348" r="25492" b="6834"/>
          <a:stretch/>
        </p:blipFill>
        <p:spPr>
          <a:xfrm>
            <a:off x="484632" y="1315784"/>
            <a:ext cx="7607808" cy="453775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421624" y="2570851"/>
            <a:ext cx="3566160" cy="202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/>
              <a:t>К.Батюшков</a:t>
            </a:r>
            <a:r>
              <a:rPr lang="ru-RU" dirty="0" smtClean="0"/>
              <a:t>, </a:t>
            </a:r>
            <a:r>
              <a:rPr lang="ru-RU" dirty="0" err="1" smtClean="0"/>
              <a:t>П.Вяземский</a:t>
            </a:r>
            <a:r>
              <a:rPr lang="ru-RU" dirty="0" smtClean="0"/>
              <a:t>, </a:t>
            </a:r>
            <a:r>
              <a:rPr lang="ru-RU" dirty="0" err="1" smtClean="0"/>
              <a:t>А.Пушкин</a:t>
            </a:r>
            <a:r>
              <a:rPr lang="ru-RU" dirty="0" smtClean="0"/>
              <a:t>, </a:t>
            </a:r>
            <a:r>
              <a:rPr lang="ru-RU" dirty="0" err="1" smtClean="0"/>
              <a:t>Я.Полоеский</a:t>
            </a:r>
            <a:r>
              <a:rPr lang="ru-RU" dirty="0" smtClean="0"/>
              <a:t>, </a:t>
            </a:r>
            <a:r>
              <a:rPr lang="ru-RU" dirty="0" err="1" smtClean="0"/>
              <a:t>А.Толстой</a:t>
            </a:r>
            <a:r>
              <a:rPr lang="ru-RU" dirty="0" smtClean="0"/>
              <a:t>, </a:t>
            </a:r>
            <a:r>
              <a:rPr lang="ru-RU" dirty="0" err="1" smtClean="0"/>
              <a:t>Л.Толстой</a:t>
            </a:r>
            <a:r>
              <a:rPr lang="ru-RU" dirty="0" smtClean="0"/>
              <a:t>, </a:t>
            </a:r>
            <a:r>
              <a:rPr lang="ru-RU" dirty="0" err="1" smtClean="0"/>
              <a:t>А.Фет</a:t>
            </a:r>
            <a:r>
              <a:rPr lang="ru-RU" dirty="0" smtClean="0"/>
              <a:t>, </a:t>
            </a:r>
            <a:r>
              <a:rPr lang="ru-RU" dirty="0" err="1" smtClean="0"/>
              <a:t>А.Чехов</a:t>
            </a:r>
            <a:r>
              <a:rPr lang="ru-RU" dirty="0" smtClean="0"/>
              <a:t>, </a:t>
            </a:r>
            <a:r>
              <a:rPr lang="ru-RU" dirty="0" err="1" smtClean="0"/>
              <a:t>А.Грин</a:t>
            </a:r>
            <a:r>
              <a:rPr lang="ru-RU" dirty="0" smtClean="0"/>
              <a:t>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6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Профессиональная проба </a:t>
            </a:r>
            <a:r>
              <a:rPr lang="ru-RU" dirty="0" smtClean="0"/>
              <a:t>– профессиональное испытание или  профессиональная </a:t>
            </a:r>
            <a:r>
              <a:rPr lang="ru-RU" dirty="0"/>
              <a:t>проверка, моделирующая элементы конкретного </a:t>
            </a:r>
            <a:r>
              <a:rPr lang="ru-RU" dirty="0" smtClean="0"/>
              <a:t>вида профессиональной </a:t>
            </a:r>
            <a:r>
              <a:rPr lang="ru-RU" dirty="0"/>
              <a:t>деятельности, имеющая завершенный вид, </a:t>
            </a:r>
            <a:r>
              <a:rPr lang="ru-RU" dirty="0" smtClean="0"/>
              <a:t>способствующая сознательному</a:t>
            </a:r>
            <a:r>
              <a:rPr lang="ru-RU" dirty="0"/>
              <a:t>, обоснованному выбору профессии. Целью </a:t>
            </a:r>
            <a:r>
              <a:rPr lang="ru-RU" dirty="0" smtClean="0"/>
              <a:t>профессиональных проб </a:t>
            </a:r>
            <a:r>
              <a:rPr lang="ru-RU" dirty="0"/>
              <a:t>является побуждение обучающихся к деятельности, к </a:t>
            </a:r>
            <a:r>
              <a:rPr lang="ru-RU" dirty="0" smtClean="0"/>
              <a:t>достижению поставленных </a:t>
            </a:r>
            <a:r>
              <a:rPr lang="ru-RU" dirty="0"/>
              <a:t>личностью целей, наполнение ее конкретным содержанием, и </a:t>
            </a:r>
            <a:r>
              <a:rPr lang="ru-RU" dirty="0" smtClean="0"/>
              <a:t>как результат</a:t>
            </a:r>
            <a:r>
              <a:rPr lang="ru-RU" dirty="0"/>
              <a:t>, осознание обучающимся себя в качестве субъекта </a:t>
            </a:r>
            <a:r>
              <a:rPr lang="ru-RU" dirty="0" smtClean="0"/>
              <a:t>трудовой, профессиональной </a:t>
            </a:r>
            <a:r>
              <a:rPr lang="ru-RU" dirty="0"/>
              <a:t>деятельности.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Егорова </a:t>
            </a:r>
            <a:r>
              <a:rPr lang="ru-RU" dirty="0"/>
              <a:t>Н.А. Выпуск журнала как профессиональная проба // Журнал «Школа </a:t>
            </a:r>
            <a:r>
              <a:rPr lang="ru-RU" dirty="0" smtClean="0"/>
              <a:t>и производство</a:t>
            </a:r>
            <a:r>
              <a:rPr lang="ru-RU" dirty="0"/>
              <a:t>». – 2006 - №7.</a:t>
            </a:r>
          </a:p>
        </p:txBody>
      </p:sp>
    </p:spTree>
    <p:extLst>
      <p:ext uri="{BB962C8B-B14F-4D97-AF65-F5344CB8AC3E}">
        <p14:creationId xmlns:p14="http://schemas.microsoft.com/office/powerpoint/2010/main" val="89406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092543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Занятие </a:t>
            </a:r>
            <a:r>
              <a:rPr lang="ru-RU" sz="4000" dirty="0" smtClean="0"/>
              <a:t>2. </a:t>
            </a:r>
            <a:r>
              <a:rPr lang="ru-RU" sz="4000" dirty="0"/>
              <a:t>Древнегреческие мифы и их преломление в художественной литературе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8" t="17624" r="9298" b="5248"/>
          <a:stretch/>
        </p:blipFill>
        <p:spPr>
          <a:xfrm>
            <a:off x="1547447" y="1690688"/>
            <a:ext cx="8953081" cy="464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176" y="230188"/>
            <a:ext cx="1831959" cy="12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66" y="365125"/>
            <a:ext cx="10841334" cy="2749864"/>
          </a:xfrm>
        </p:spPr>
        <p:txBody>
          <a:bodyPr>
            <a:normAutofit/>
          </a:bodyPr>
          <a:lstStyle/>
          <a:p>
            <a:r>
              <a:rPr lang="ru-RU" dirty="0" smtClean="0"/>
              <a:t>Занятие </a:t>
            </a:r>
            <a:r>
              <a:rPr lang="ru-RU" dirty="0"/>
              <a:t>22. А. А. Фет. «Севастопольское братское кладбище».</a:t>
            </a:r>
            <a:br>
              <a:rPr lang="ru-RU" dirty="0"/>
            </a:br>
            <a:r>
              <a:rPr lang="ru-RU" dirty="0"/>
              <a:t>Восхищение мужеством защитников Севастополя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423" b="12406"/>
          <a:stretch/>
        </p:blipFill>
        <p:spPr>
          <a:xfrm>
            <a:off x="982148" y="3336053"/>
            <a:ext cx="10503538" cy="148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507" y="144061"/>
            <a:ext cx="1490585" cy="10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1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469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Учебно-методическое пособие «Литературное краеведение. 10-11кл.» как основа преподавания предмета «Родная (русская) литература» в Республике Крым </vt:lpstr>
      <vt:lpstr>Учебно-методический комплект</vt:lpstr>
      <vt:lpstr>«Литературное краеведение. Часть I (10 класс)». 2020г. – дополнение и изменения</vt:lpstr>
      <vt:lpstr>«Литературное краеведение. Часть I (10 класс)». Структура пособия</vt:lpstr>
      <vt:lpstr>Основная структура занятия</vt:lpstr>
      <vt:lpstr>Тематическое планирование</vt:lpstr>
      <vt:lpstr>Внеурочная деятельность</vt:lpstr>
      <vt:lpstr>Занятие 2. Древнегреческие мифы и их преломление в художественной литературе</vt:lpstr>
      <vt:lpstr>Занятие 22. А. А. Фет. «Севастопольское братское кладбище». Восхищение мужеством защитников Севастополя</vt:lpstr>
      <vt:lpstr>«Литературное краеведение. Часть II (11 класс)». 2015г.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Пользователь Windows</cp:lastModifiedBy>
  <cp:revision>22</cp:revision>
  <dcterms:created xsi:type="dcterms:W3CDTF">2018-09-14T14:24:13Z</dcterms:created>
  <dcterms:modified xsi:type="dcterms:W3CDTF">2021-08-23T05:25:29Z</dcterms:modified>
</cp:coreProperties>
</file>