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5"/>
  </p:notesMasterIdLst>
  <p:sldIdLst>
    <p:sldId id="256" r:id="rId2"/>
    <p:sldId id="258" r:id="rId3"/>
    <p:sldId id="257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78C28-5A5F-4672-86A2-E7E42CEBFA48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06691-9078-4C20-9132-12655A97B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30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РМО учителей иностранного языка.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Тема: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«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Характер цели изучения иностранных языков и проблемы постановки цели при планировании современного урока иностранного языка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»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МБОУ «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Широковская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школа»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12 октября 2020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6691-9078-4C20-9132-12655A97BCD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505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28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1" i="1" u="sng" strike="noStrike" kern="1200" cap="none" spc="0" normalizeH="0" baseline="0" noProof="0" dirty="0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чтению</a:t>
            </a:r>
            <a:r>
              <a:rPr kumimoji="0" lang="ru-RU" sz="2400" b="1" i="0" u="sng" strike="noStrike" kern="1200" cap="none" spc="0" normalizeH="0" baseline="0" noProof="0" dirty="0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2400" b="1" i="0" u="sng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1" i="0" u="sng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научить учащихся понимать основное содержание текста…;</a:t>
            </a:r>
            <a: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учащихся искать необходимую информацию в тексте…;</a:t>
            </a:r>
            <a: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научить учащихся понимать детали текста…;</a:t>
            </a:r>
          </a:p>
          <a:p>
            <a:r>
              <a:rPr kumimoji="0" lang="ru-RU" sz="28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1" i="1" u="sng" strike="noStrike" kern="1200" cap="none" spc="0" normalizeH="0" baseline="0" noProof="0" dirty="0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чтению</a:t>
            </a:r>
            <a:r>
              <a:rPr kumimoji="0" lang="ru-RU" sz="2400" b="1" i="0" u="sng" strike="noStrike" kern="1200" cap="none" spc="0" normalizeH="0" baseline="0" noProof="0" dirty="0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2400" b="1" i="0" u="sng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1" i="0" u="sng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научить учащихся понимать основное содержание текста…;</a:t>
            </a:r>
            <a: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учащихся искать необходимую информацию в тексте…;</a:t>
            </a:r>
            <a: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научить учащихся понимать детали текста…;</a:t>
            </a: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kumimoji="0" lang="ru-RU" sz="2200" b="1" i="1" u="sng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письменно- речевым умениям</a:t>
            </a:r>
            <a:r>
              <a:rPr kumimoji="0" lang="ru-RU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700" b="1" i="0" u="sng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научить учащихся писать письмо личного характера/деловое письмо/заполнять формуляр (на основе образца/без опоры на образец);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учащихся создавать письменно - речевое произведение с элементами рассуждения на основе коммуникативной задачи (коммуникативную задачу сформулировать);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D9B247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6691-9078-4C20-9132-12655A97BCD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594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уроке учитель планирует осведомить учащихся о том, как можно проводить свои летние каникулы.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результаты: развитие монологических умений.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научить учащихся делать монологическое высказывание объемом 8-10 предложений по речевой ситуации «Путешествие на море» с опорой на ключевые слова…;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учащихся использовать время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монологическом высказывании по ситуации…;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научить учащихся понимать основное содержание текста 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Travelling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по заголовку, по ключевым словам и предложениям абзацев текста.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6691-9078-4C20-9132-12655A97BCD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8641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800" b="0" i="0" u="none" strike="noStrike" kern="1200" cap="none" spc="-25" normalizeH="0" baseline="0" noProof="0" dirty="0" smtClean="0">
                <a:ln w="3175" cmpd="sng"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помнить, что для учащихся важно, ЧТО язык «привносит» в их жизнь. Значит, интерес могут вызвать лишь СОДЕРЖАНИЕ обучения (о ЧЕМ писать, говорить, читать, слушать) и ТЕХНОЛОГИЯ его усвоения (ЧТО и КАК делать с этим содержанием). Отсюда очевидно, что важной составляющей любой целевой установки (особенно практической) должно быть формирование у учащихся мотивационной основы учебной деятельности!!!</a:t>
            </a:r>
            <a:r>
              <a:rPr kumimoji="0" lang="ru-RU" sz="1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6691-9078-4C20-9132-12655A97BCD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054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6691-9078-4C20-9132-12655A97BCD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12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мы будем учить сегодня так, как мы учили вчера, мы украдем у детей завтра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6691-9078-4C20-9132-12655A97BCD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59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20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1F202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Эффективность организационной формы учебно-воспитательной работы в школе в полной мере определяется тем, насколько четко и ясно учитель представляет себе цели каждого занятия и фиксирует его конкретные результаты. Иными словами, уровень владения учителем технологией целеполагания урока является залогом успеха в обучении иностранному языку.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6691-9078-4C20-9132-12655A97BCD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09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ru-RU" dirty="0" smtClean="0"/>
              <a:t>Цель должна быть: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Конкретна.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Измеряема. Это обозначает, что имеются средства и возможности проверить, достигнута ли цель. Критерии измеримости бывают качественные и количественные.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Достижима.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Реальна.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Ориентирована на результат.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Ориентирована по времени.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6691-9078-4C20-9132-12655A97BCD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99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 SMART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(в переводе с английского - умный), позволяющий, как раз, сформулировать ясную и конкретную (умную) мысль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6691-9078-4C20-9132-12655A97BCD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286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новыми стандартами системой обобщённых личностно ориентированных целей образования выступают планируемые результаты: личностные, </a:t>
            </a:r>
            <a:r>
              <a:rPr kumimoji="0" lang="ru-RU" sz="2000" b="0" i="0" u="none" strike="noStrike" kern="1200" cap="none" spc="0" normalizeH="0" baseline="0" noProof="0" dirty="0" err="1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kumimoji="0" lang="ru-RU" sz="2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предметные.</a:t>
            </a:r>
            <a:r>
              <a:rPr kumimoji="0" lang="ru-RU" sz="2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Достижение 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личностных результатов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соотносится с 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воспитательной целью.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Достижение 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метапредметных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результатов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соотносится с 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образовательной и развивающей целью.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Практическая цель - 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достижение 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предметных результатов.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Задачи урока раскрывают предметные результаты урока иностранного языка и представляют собой поэтапные шаги, ведущие к этим результатам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6691-9078-4C20-9132-12655A97BCD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739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Примерами задач урока могут выступить следующие формулировки:</a:t>
            </a: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фонетике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ввести звуки … и научить учащихся узнавать их в словах, словосочетаниях, предложениях;</a:t>
            </a: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произносить звуки … изолировано, в словах, во фразах;</a:t>
            </a: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научить учащихся воспроизводить рифмовку/скороговорку...со звуком...;</a:t>
            </a: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научить учащихся читать вслух текст..., содержащий слова со звуком…/звукосочетанием…/звуками…;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6691-9078-4C20-9132-12655A97BCD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0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лексике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ввести лексические единицы… и научить учащихся использовать их в ответах на вопросы;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учащихся понять содержание микротекста/текста, содержащего лексические единицы…;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научить учащихся вести беседу по ситуации…, используя лексические единицы…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научить учащихся делать монологическое высказывание по ситуации…, используя лексические единицы…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грамматике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ввести грамматическую структуру…и научить учащихся понимать ее значение в контексте (ответы на вопросы учителя/ учащихся)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использовать структуру … в ответах на вопросы/ в собственных вопросах;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научить использовать структуру … в монологическом высказывании по ситуации…/ в диалогах по ситуации … с опорой на образец/ без опоры на образец;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6691-9078-4C20-9132-12655A97BCD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24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грамматике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ввести грамматическую структуру…и научить учащихся понимать ее значение в контексте (ответы на вопросы учителя/ учащихся)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использовать структуру … в ответах на вопросы/ в собственных вопросах;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научить использовать структуру … в монологическом высказывании по ситуации…/ в диалогах по ситуации … с опорой на образец/ без опоры на образец;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</a:t>
            </a:r>
            <a:r>
              <a:rPr kumimoji="0" lang="ru-RU" sz="24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аудированию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научить понимать основное содержание/полное содержание текста…в предъявлении учителя/ диктора;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учащихся прослушивать текст и найти информацию о…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научить учащихся понимать речь учителя в классе;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269875" algn="just" defTabSz="457200" rtl="0" eaLnBrk="1" fontAlgn="auto" latinLnBrk="0" hangingPunct="1">
              <a:lnSpc>
                <a:spcPts val="1470"/>
              </a:lnSpc>
              <a:spcBef>
                <a:spcPct val="20000"/>
              </a:spcBef>
              <a:spcAft>
                <a:spcPts val="0"/>
              </a:spcAft>
              <a:buClr>
                <a:srgbClr val="D9B247"/>
              </a:buClr>
              <a:buSzPct val="115000"/>
              <a:buFont typeface="Arial"/>
              <a:buChar char="•"/>
              <a:tabLst>
                <a:tab pos="342074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научить учащихся добиваться понимания услышанного с помощью просьбы повторить, переспроса.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6691-9078-4C20-9132-12655A97BCD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7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511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442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539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1591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96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0252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1027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4170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470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647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137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533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20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650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237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663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371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180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РМО учителей иностранного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Тема: </a:t>
            </a:r>
            <a:r>
              <a:rPr lang="ru-RU" sz="2900" b="1" i="1" dirty="0" smtClean="0"/>
              <a:t>«</a:t>
            </a:r>
            <a:r>
              <a:rPr lang="ru-RU" sz="2900" b="1" i="1" dirty="0">
                <a:solidFill>
                  <a:srgbClr val="333333"/>
                </a:solidFill>
                <a:latin typeface="Times New Roman" panose="02020603050405020304" pitchFamily="18" charset="0"/>
              </a:rPr>
              <a:t>Характер цели изучения иностранных языков и проблемы постановки цели при планировании современного урока иностранного языка</a:t>
            </a:r>
            <a:r>
              <a:rPr lang="ru-RU" sz="2900" b="1" i="1" dirty="0" smtClean="0"/>
              <a:t>»</a:t>
            </a:r>
          </a:p>
          <a:p>
            <a:endParaRPr lang="ru-RU" sz="2900" dirty="0"/>
          </a:p>
          <a:p>
            <a:endParaRPr lang="ru-RU" sz="2000" dirty="0" smtClean="0"/>
          </a:p>
          <a:p>
            <a:r>
              <a:rPr lang="ru-RU" sz="3600" dirty="0" smtClean="0"/>
              <a:t>МБОУ «</a:t>
            </a:r>
            <a:r>
              <a:rPr lang="ru-RU" sz="3600" dirty="0" err="1" smtClean="0"/>
              <a:t>Широковская</a:t>
            </a:r>
            <a:r>
              <a:rPr lang="ru-RU" sz="3600" dirty="0" smtClean="0"/>
              <a:t> школа»</a:t>
            </a:r>
          </a:p>
          <a:p>
            <a:r>
              <a:rPr lang="ru-RU" sz="3600" dirty="0" smtClean="0"/>
              <a:t>12 октября 2020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344" y="2560321"/>
            <a:ext cx="4715254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7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746" y="982131"/>
            <a:ext cx="9601196" cy="1303867"/>
          </a:xfrm>
        </p:spPr>
        <p:txBody>
          <a:bodyPr>
            <a:noAutofit/>
          </a:bodyPr>
          <a:lstStyle/>
          <a:p>
            <a:pPr indent="269875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чтению</a:t>
            </a:r>
            <a:r>
              <a:rPr lang="ru-RU" sz="2400" b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научить учащихся понимать основное содержание текста…;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учащихся искать необходимую информацию в тексте…;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научить учащихся понимать детали текста…;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b="1" i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техники письма</a:t>
            </a:r>
            <a:r>
              <a:rPr lang="ru-RU" b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научить учащихся писать буквы английского алфавита (указать какие);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учащихся писать букву… в буквосочетаниях, словах (указать каких)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научить учащихся правописанию слов… (указать каких) в процесс решения кроссворда/ребуса;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b="1" i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</a:t>
            </a:r>
            <a:r>
              <a:rPr lang="ru-RU" b="1" i="1" u="sng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письменно- </a:t>
            </a:r>
            <a:r>
              <a:rPr lang="ru-RU" b="1" i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речевым умениям</a:t>
            </a:r>
            <a:r>
              <a:rPr lang="ru-RU" b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научить учащихся писать письмо личного характера/деловое письмо/заполнять формуляр (на основе образца/без опоры на образец);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учащихся создавать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письменно-речевое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произведение с элементами рассуждения на основе коммуникативной задачи (коммуникативную задачу сформулировать);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5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уроке учитель планирует осведомить учащихся о том, как можно проводить свои летние каникулы.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результаты: развитие монологических умений.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научить учащихся делать монологическое высказывание объемом 8-10 предложений по речевой ситуации «Путешествие на море» с опорой на ключевые слова…;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учащихся использовать время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монологическом высказывании по ситуации…;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научить учащихся понимать основное содержание текста «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Travelling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по заголовку, по ключевым словам и предложениям абзацев текста.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687" y="691626"/>
            <a:ext cx="3812579" cy="24700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687" y="3312116"/>
            <a:ext cx="3894668" cy="267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3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1500"/>
              </a:lnSpc>
              <a:spcAft>
                <a:spcPts val="450"/>
              </a:spcAft>
            </a:pPr>
            <a:r>
              <a:rPr lang="ru-RU" sz="2000" spc="-25" dirty="0">
                <a:solidFill>
                  <a:srgbClr val="1F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помнить, что для учащихся важно, ЧТО язык «привносит» в их жизнь. Значит, интерес могут вызвать лишь СОДЕРЖАНИЕ обучения (о ЧЕМ писать, говорить, читать, слушать) и ТЕХНОЛОГИЯ его усвоения (ЧТО и КАК делать с этим содержанием). Отсюда очевидно, что важной составляющей любой целевой установки (особенно практической) должно быть формирование у учащихся мотивационной основы учебной деятельности!!!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8125" y="2567289"/>
            <a:ext cx="7815749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5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0670" y="2375065"/>
            <a:ext cx="8906494" cy="3500273"/>
          </a:xfrm>
        </p:spPr>
      </p:pic>
    </p:spTree>
    <p:extLst>
      <p:ext uri="{BB962C8B-B14F-4D97-AF65-F5344CB8AC3E}">
        <p14:creationId xmlns:p14="http://schemas.microsoft.com/office/powerpoint/2010/main" xmlns="" val="31761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41" y="382733"/>
            <a:ext cx="11459688" cy="60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3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92285" y="1100885"/>
            <a:ext cx="9601196" cy="1303867"/>
          </a:xfrm>
        </p:spPr>
        <p:txBody>
          <a:bodyPr>
            <a:no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ru-RU" sz="2000" spc="-25" dirty="0" smtClean="0">
                <a:ln>
                  <a:noFill/>
                </a:ln>
                <a:solidFill>
                  <a:srgbClr val="1F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Эффективность организационной </a:t>
            </a:r>
            <a:r>
              <a:rPr lang="ru-RU" sz="2000" spc="-25" dirty="0">
                <a:ln>
                  <a:noFill/>
                </a:ln>
                <a:solidFill>
                  <a:srgbClr val="1F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формы учебно-воспитательной работы в школе в полной мере определяется тем, насколько четко и ясно учитель представляет себе цели каждого занятия и фиксирует его конкретные результаты. Иными словами, уровень владения учителем технологией целеполагания урока является залогом успеха в обучении иностранному языку. </a:t>
            </a:r>
            <a:r>
              <a:rPr lang="ru-RU" sz="20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ru-RU" sz="20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985" y="2591482"/>
            <a:ext cx="4974767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75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должна быть: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D9B2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Конкретна.</a:t>
            </a: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D9B2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Измеряема. Это обозначает, что имеются средства и возможности проверить, достигнута ли цель. Критерии измеримости бывают качественные и количественные.</a:t>
            </a: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D9B2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Достижима.</a:t>
            </a: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D9B2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Реальна.</a:t>
            </a: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D9B2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Ориентирована на результат.</a:t>
            </a: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D9B2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Ориентирована по времени.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68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07000"/>
              </a:lnSpc>
              <a:spcBef>
                <a:spcPct val="20000"/>
              </a:spcBef>
            </a:pPr>
            <a:r>
              <a:rPr lang="ru-RU" sz="2800" u="sng" dirty="0" smtClean="0">
                <a:ln>
                  <a:noFill/>
                </a:ln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2800" u="sng" dirty="0">
                <a:ln>
                  <a:noFill/>
                </a:ln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SMART</a:t>
            </a:r>
            <a:r>
              <a:rPr lang="ru-RU" sz="2800" dirty="0">
                <a:ln>
                  <a:noFill/>
                </a:ln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(в переводе с английского - умный), позволяющий, как раз, сформулировать ясную и конкретную (умную) мысль.</a:t>
            </a:r>
            <a:r>
              <a:rPr lang="ru-RU" sz="28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SMART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Цель должна быть предельно четкой, точной, конкретной, не допускающей ее двойной трактовки.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M-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Measurable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Цель должна быть измеримой, что предполагает наличие количественных и качественных критериев, достигнув которых, можно быть уверенным в достижении цели.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Achievable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Цель должна быть достижимой с учетом внешних возможностей и рисков, а также тех ресурсов, которыми располагаете Вы и Ваши учащиеся.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R-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Цель должна быть уместной в изменяемой ситуации, изменения должны  соответствовать Вашим потребностям и (или) потребностям Ваших обучающихся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T-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Time-limited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Цель должна быть достигнута в ограниченное время. Точно определите время или период для достижения выбранной цели.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12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269875">
              <a:lnSpc>
                <a:spcPct val="10700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новыми стандартами системой обобщённых личностно ориентированных целей образования выступают планируемые результаты: личностные,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предметные.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 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личностных результатов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соотносится с 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воспитательной </a:t>
            </a:r>
            <a:r>
              <a:rPr lang="ru-RU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целью.</a:t>
            </a:r>
          </a:p>
          <a:p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 </a:t>
            </a:r>
            <a:r>
              <a:rPr lang="ru-RU" i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метапредметных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результатов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соотносится с 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 </a:t>
            </a:r>
            <a:r>
              <a:rPr lang="ru-RU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развивающей целью.</a:t>
            </a:r>
          </a:p>
          <a:p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цель - 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 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предметных </a:t>
            </a:r>
            <a:r>
              <a:rPr lang="ru-RU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результатов. </a:t>
            </a:r>
          </a:p>
          <a:p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урока раскрывают предметные результаты урока иностранного языка и представляют собой поэтапные шаги, ведущие к этим результатам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04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69875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Примерами задач урока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b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выступить следующие формулировки: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фонетике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ввести звуки … и научить учащихся узнавать их в словах, словосочетаниях, предложениях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произносить звуки … изолировано, в словах, во фразах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научить учащихся воспроизводить рифмовку/скороговорку...со звуком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...;</a:t>
            </a: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научить учащихся читать вслух текст..., содержащий слова со звуком…/звукосочетанием…/звуками…;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66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b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b="1" i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лексике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ввести лексические единицы… и научить учащихся использовать их в ответах на вопросы;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учащихся понять содержание микротекста/текста, содержащего лексические единицы…;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научить учащихся вести беседу по ситуации…, используя лексические единицы…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научить учащихся делать монологическое высказывание по ситуации…, используя лексические единицы…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b="1" i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грамматике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ввести грамматическую структуру…и научить учащихся понимать ее значение в контексте (ответы на вопросы учителя/ учащихся)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использовать структуру … в ответах на вопросы/ в собственных вопросах;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научить использовать структуру … в монологическом высказывании по ситуации…/ в диалогах по ситуации … с опорой на образец/ без опоры на образец;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1341" y="682830"/>
            <a:ext cx="4702628" cy="160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9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b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b="1" i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говорению:</a:t>
            </a:r>
            <a:endParaRPr lang="ru-RU" sz="18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научить учащихся делать связанное монологическое высказывание – повествование/описание/рассуждение по ситуации…/ по тексту… (можно добавить «с опорой на наглядность/ на образец/ на план/ на ключевые слова»;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учащихся вести диалог (этикетного характера/диалог-обмен мнениями/ диалог-расспрос/ диалог-побуждение к действию) по ситуации…,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b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b="1" i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</a:t>
            </a:r>
            <a:r>
              <a:rPr lang="ru-RU" b="1" i="1" u="sng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аудированию</a:t>
            </a:r>
            <a:r>
              <a:rPr lang="ru-RU" b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научить понимать основное содержание/полное содержание текста…в предъявлении учителя/ диктора;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научить учащихся прослушивать текст и найти информацию о…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научить учащихся понимать речь учителя в классе;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ts val="147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научить учащихся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добиваться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понимания услышанного с помощью просьбы повторить, переспроса.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813" y="661034"/>
            <a:ext cx="7659583" cy="176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940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993</TotalTime>
  <Words>601</Words>
  <Application>Microsoft Office PowerPoint</Application>
  <PresentationFormat>Произвольный</PresentationFormat>
  <Paragraphs>143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РМО учителей иностранного языка</vt:lpstr>
      <vt:lpstr>Слайд 2</vt:lpstr>
      <vt:lpstr>Эффективность организационной формы учебно-воспитательной работы в школе в полной мере определяется тем, насколько четко и ясно учитель представляет себе цели каждого занятия и фиксирует его конкретные результаты. Иными словами, уровень владения учителем технологией целеполагания урока является залогом успеха в обучении иностранному языку.  </vt:lpstr>
      <vt:lpstr>Цель должна быть:</vt:lpstr>
      <vt:lpstr>Метод SMART (в переводе с английского - умный), позволяющий, как раз, сформулировать ясную и конкретную (умную) мысль. </vt:lpstr>
      <vt:lpstr>В соответствии с новыми стандартами системой обобщённых личностно ориентированных целей образования выступают планируемые результаты: личностные, метапредметные и предметные. </vt:lpstr>
      <vt:lpstr>Примерами задач урока могут    выступить следующие формулировки: </vt:lpstr>
      <vt:lpstr>Слайд 8</vt:lpstr>
      <vt:lpstr>Слайд 9</vt:lpstr>
      <vt:lpstr>- в обучении чтению: 1) научить учащихся понимать основное содержание текста…; 2) научить учащихся искать необходимую информацию в тексте…; 3) научить учащихся понимать детали текста…; </vt:lpstr>
      <vt:lpstr>Слайд 11</vt:lpstr>
      <vt:lpstr>Следует помнить, что для учащихся важно, ЧТО язык «привносит» в их жизнь. Значит, интерес могут вызвать лишь СОДЕРЖАНИЕ обучения (о ЧЕМ писать, говорить, читать, слушать) и ТЕХНОЛОГИЯ его усвоения (ЧТО и КАК делать с этим содержанием). Отсюда очевидно, что важной составляющей любой целевой установки (особенно практической) должно быть формирование у учащихся мотивационной основы учебной деятельности!!! </vt:lpstr>
      <vt:lpstr>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РМО учителей иностранного языка</dc:title>
  <dc:creator>Пользователь Windows</dc:creator>
  <cp:lastModifiedBy>Пользователь</cp:lastModifiedBy>
  <cp:revision>24</cp:revision>
  <dcterms:created xsi:type="dcterms:W3CDTF">2020-10-09T21:15:35Z</dcterms:created>
  <dcterms:modified xsi:type="dcterms:W3CDTF">2020-10-11T07:02:54Z</dcterms:modified>
</cp:coreProperties>
</file>