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8" r:id="rId4"/>
    <p:sldId id="270" r:id="rId5"/>
    <p:sldId id="286" r:id="rId6"/>
    <p:sldId id="272" r:id="rId7"/>
    <p:sldId id="279" r:id="rId8"/>
    <p:sldId id="271" r:id="rId9"/>
    <p:sldId id="290" r:id="rId10"/>
    <p:sldId id="274" r:id="rId11"/>
    <p:sldId id="273" r:id="rId12"/>
    <p:sldId id="275" r:id="rId13"/>
    <p:sldId id="276" r:id="rId14"/>
    <p:sldId id="277" r:id="rId15"/>
    <p:sldId id="294" r:id="rId16"/>
    <p:sldId id="28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CCFF33"/>
    <a:srgbClr val="990099"/>
    <a:srgbClr val="009900"/>
    <a:srgbClr val="FFCC99"/>
    <a:srgbClr val="FFFF99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15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51635-749B-4E99-9978-71E1F5EF9F47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A8616-3AD9-45D1-BD66-EC69D4E1F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493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83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019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277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39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2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82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88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970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266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937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73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C2DA-BF6C-49AC-9BB7-DC2ADF9A536F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B819B-23E9-4147-8A3B-D816615EC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00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975787"/>
            <a:ext cx="12192000" cy="3447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534035" marR="536575" algn="ctr">
              <a:spcAft>
                <a:spcPts val="0"/>
              </a:spcAft>
            </a:pPr>
            <a:r>
              <a:rPr lang="ru-RU" sz="40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«Теоретические основы использования элементов системы Фридриха </a:t>
            </a:r>
            <a:r>
              <a:rPr lang="ru-RU" sz="4000" b="1" i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Фрёбеля</a:t>
            </a:r>
            <a:r>
              <a:rPr lang="ru-RU" sz="40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речевом развитии детей старшего дошкольного возраста».</a:t>
            </a:r>
          </a:p>
          <a:p>
            <a:pPr algn="ctr"/>
            <a:endParaRPr lang="ru-RU" sz="4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20364" y="5333641"/>
            <a:ext cx="421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Ушакова Елена Анатольевна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442" y="3891608"/>
            <a:ext cx="4567107" cy="2576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45" y="218740"/>
            <a:ext cx="7193903" cy="1121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5739" y="6317745"/>
            <a:ext cx="190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с.Мирное,2022г.</a:t>
            </a:r>
          </a:p>
        </p:txBody>
      </p:sp>
    </p:spTree>
    <p:extLst>
      <p:ext uri="{BB962C8B-B14F-4D97-AF65-F5344CB8AC3E}">
        <p14:creationId xmlns:p14="http://schemas.microsoft.com/office/powerpoint/2010/main" xmlns="" val="4009971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04895E-A744-C922-339B-5291294F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77" y="347214"/>
            <a:ext cx="5889246" cy="536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2499E3-FC1C-0479-1A40-5F0584FE7F7A}"/>
              </a:ext>
            </a:extLst>
          </p:cNvPr>
          <p:cNvSpPr txBox="1"/>
          <p:nvPr/>
        </p:nvSpPr>
        <p:spPr>
          <a:xfrm>
            <a:off x="393896" y="641256"/>
            <a:ext cx="1043822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1.Бусы.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2.Гусеница.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3.Цепочка слов.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4.Солнышко.Тучка. Ёлочка/автоматизация звука на уровне слогов/.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Дар № 8, 1,11.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E36A5F-8552-027C-B46A-5355B302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096" y="2764775"/>
            <a:ext cx="3286135" cy="2022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10B6F6-E74F-AD01-DA1F-3FB1913A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96" y="2764775"/>
            <a:ext cx="3640200" cy="2022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FFB560-1731-0C2B-08D1-3FF2EF1EF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231" y="2634886"/>
            <a:ext cx="4291956" cy="2152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759E0A-10C6-E579-2479-281C86AA8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872" y="4704114"/>
            <a:ext cx="4426274" cy="20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44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1A243-5B89-5291-9953-ED72AF9DD9C0}"/>
              </a:ext>
            </a:extLst>
          </p:cNvPr>
          <p:cNvSpPr txBox="1"/>
          <p:nvPr/>
        </p:nvSpPr>
        <p:spPr>
          <a:xfrm>
            <a:off x="3981157" y="407963"/>
            <a:ext cx="6158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4.Развитие связной речи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FC95E1-B97F-0951-F104-A4D4E28F48C4}"/>
              </a:ext>
            </a:extLst>
          </p:cNvPr>
          <p:cNvSpPr txBox="1"/>
          <p:nvPr/>
        </p:nvSpPr>
        <p:spPr>
          <a:xfrm>
            <a:off x="164123" y="977704"/>
            <a:ext cx="11821551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сказки.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Волшебники.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ещё.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Небоскрёбы.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Путаница.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Гуси - лебеди.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Дары № 1,2,3,4,5в,5р,6,7,8,,1,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6BA2CD-11C8-54E6-9348-467197122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99" y="3271158"/>
            <a:ext cx="5267401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21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EA8C6E-3564-6C80-3026-0DFAC15B376B}"/>
              </a:ext>
            </a:extLst>
          </p:cNvPr>
          <p:cNvSpPr txBox="1"/>
          <p:nvPr/>
        </p:nvSpPr>
        <p:spPr>
          <a:xfrm>
            <a:off x="1339948" y="139282"/>
            <a:ext cx="10083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5. Формирование элементарного осознания явлений языка и речи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/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звук, слово, нахождение звука в слове/.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8391FE-CD48-515A-2CB8-0DA2F97C7F5D}"/>
              </a:ext>
            </a:extLst>
          </p:cNvPr>
          <p:cNvSpPr txBox="1"/>
          <p:nvPr/>
        </p:nvSpPr>
        <p:spPr>
          <a:xfrm>
            <a:off x="253218" y="1055077"/>
            <a:ext cx="11605847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Разноцветные бусы.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Житель в домике.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 на поляне.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Цирковые артисты.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Волшебные фонарики.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Любопытная гусеница.</a:t>
            </a:r>
          </a:p>
          <a:p>
            <a:pPr marL="571500" indent="-342900">
              <a:spcAft>
                <a:spcPts val="800"/>
              </a:spcAft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Тропинка.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DFE30D-B5CF-5F83-ACA0-41AFBB0F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065" y="3917927"/>
            <a:ext cx="1920542" cy="28007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21B9DE-3D51-AAC4-785C-AA1880BBE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649" y="4756818"/>
            <a:ext cx="3090940" cy="19508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3518C3-A3B4-638F-C24A-72275F94F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715" y="1128831"/>
            <a:ext cx="2715934" cy="1808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6AE070-EBF3-DA6A-F9F6-163BFE599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403" y="4684597"/>
            <a:ext cx="2944623" cy="2030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E9263F3-0451-B903-48D1-1A76E1A9C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890" y="1054519"/>
            <a:ext cx="2438458" cy="16954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473FA11-C698-FABD-B95A-E11C7DC9D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892" y="3468815"/>
            <a:ext cx="2158171" cy="9754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682F06-30CC-00B2-E374-23A6100BC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9890" y="3356953"/>
            <a:ext cx="2158171" cy="896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AECE851-736D-0073-F061-6E2FB4B5E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2888" y="897013"/>
            <a:ext cx="188589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17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4E7983-B728-CA38-C42A-A3F9A89B9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74" y="259759"/>
            <a:ext cx="9742252" cy="5425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15F6B5-5136-AD72-DA46-C9E91D5A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10" y="1051354"/>
            <a:ext cx="6078239" cy="4755292"/>
          </a:xfrm>
          <a:prstGeom prst="rect">
            <a:avLst/>
          </a:prstGeom>
        </p:spPr>
      </p:pic>
      <p:pic>
        <p:nvPicPr>
          <p:cNvPr id="7" name="Picture 2" descr="D:\воспитатель года1\image-4-.jpg">
            <a:extLst>
              <a:ext uri="{FF2B5EF4-FFF2-40B4-BE49-F238E27FC236}">
                <a16:creationId xmlns:a16="http://schemas.microsoft.com/office/drawing/2014/main" xmlns="" id="{0EE7C423-70D2-2713-181C-7CBD573A8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292" y="1062109"/>
            <a:ext cx="5892589" cy="47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576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0101A6-8588-AB93-4BAF-2B3344B79B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33711" cy="33970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F1B554-4969-796D-04A9-4E022160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580" y="1"/>
            <a:ext cx="2433712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92432D-F698-40DE-C5D9-9F0D0160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292" y="-1"/>
            <a:ext cx="3346994" cy="3428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950499-E029-B920-F9CB-140ADE513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67" y="3397055"/>
            <a:ext cx="4224894" cy="33774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6989A9A-A3B0-6638-EECF-150516D93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49" y="0"/>
            <a:ext cx="3712786" cy="33970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FCA2B5-69A1-AC1F-6751-E58D63D1CDD1}"/>
              </a:ext>
            </a:extLst>
          </p:cNvPr>
          <p:cNvSpPr txBox="1"/>
          <p:nvPr/>
        </p:nvSpPr>
        <p:spPr>
          <a:xfrm>
            <a:off x="5009224" y="2681104"/>
            <a:ext cx="622495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воспитания по Ф.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Фребелю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известна уже более 250 лет, однако не перестала быть актуальной, и по сей день является инновационной технологией, потому что уникальна.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Дары 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Фрёбеля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мобильный методический комплекс, который позволяет корректировать ход игры под желания и возможности ребёнка. Спектр действий со всеми образовательными комплектами не ограничивается методикой, предложенной 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Фрёбелем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педагог вправе проявить свое творчество и фантазию где и как он мог бы использовать тот или иной комплект или продумать их интеграцию, дополнить их собственными заданиями.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04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5179" y="570916"/>
            <a:ext cx="3998259" cy="466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«Осенний лес»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" t="14380" r="-784" b="-131"/>
          <a:stretch/>
        </p:blipFill>
        <p:spPr>
          <a:xfrm>
            <a:off x="586785" y="2074460"/>
            <a:ext cx="4563384" cy="2937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218" y="2149522"/>
            <a:ext cx="3713936" cy="2787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4689" y="542388"/>
            <a:ext cx="2725426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года»</a:t>
            </a:r>
          </a:p>
        </p:txBody>
      </p:sp>
    </p:spTree>
    <p:extLst>
      <p:ext uri="{BB962C8B-B14F-4D97-AF65-F5344CB8AC3E}">
        <p14:creationId xmlns:p14="http://schemas.microsoft.com/office/powerpoint/2010/main" xmlns="" val="342586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9427" y="3830005"/>
            <a:ext cx="4016188" cy="3012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684"/>
            <a:ext cx="3920068" cy="2694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36" y="17360"/>
            <a:ext cx="4804064" cy="27007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7045" y="1443658"/>
            <a:ext cx="3398570" cy="2548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50277"/>
            <a:ext cx="3417426" cy="2563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221" y="17360"/>
            <a:ext cx="3438105" cy="2578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1" y="5013346"/>
            <a:ext cx="3565329" cy="18446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2951" y="2412163"/>
            <a:ext cx="5906644" cy="442998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72871" y="2412162"/>
            <a:ext cx="6409764" cy="1417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xmlns="" val="254535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63" y="858330"/>
            <a:ext cx="3920904" cy="462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486399" y="539646"/>
            <a:ext cx="5666281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Фридрих Вильгельм Август </a:t>
            </a:r>
            <a:r>
              <a:rPr lang="ru-RU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Фрёбель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немецкий педагог, теоретик дошкольного воспитания, ученик </a:t>
            </a:r>
            <a:r>
              <a:rPr lang="ru-RU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Пестолоцци</a:t>
            </a: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исходил из того, что дети- цветы и воспитывать их должны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"добрые садовницы". </a:t>
            </a:r>
          </a:p>
          <a:p>
            <a:pPr algn="ctr"/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Создатель понятия </a:t>
            </a:r>
            <a:r>
              <a:rPr lang="ru-RU" sz="28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0819" y="4542020"/>
            <a:ext cx="5396459" cy="187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это не ребячество, а высший уровень развития ребёнка»</a:t>
            </a:r>
          </a:p>
          <a:p>
            <a:pPr algn="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Фридрих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Фрёбель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2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165" y="1369475"/>
            <a:ext cx="1143749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onstantia" panose="02030602050306030303" pitchFamily="18" charset="0"/>
              </a:rPr>
              <a:t>	</a:t>
            </a:r>
            <a:r>
              <a:rPr lang="ru-RU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Фрёбель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разработал свой дидактический материал </a:t>
            </a:r>
          </a:p>
          <a:p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(т.е. «обучающий» материал) для детей дошкольного возраста – первый в мире дидактический материал для дошкольников.</a:t>
            </a:r>
          </a:p>
          <a:p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Так же Ф. </a:t>
            </a:r>
            <a:r>
              <a:rPr lang="ru-RU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Фрёбель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предложил и ввёл пальчиковые игры </a:t>
            </a:r>
          </a:p>
          <a:p>
            <a:r>
              <a:rPr lang="ru-RU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1844 году).</a:t>
            </a:r>
          </a:p>
          <a:p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именно он изобрёл первую детскую мозаику, а  также многие другие детские развивающие игры, хорошо известные нам.</a:t>
            </a:r>
          </a:p>
          <a:p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Например,  он считал очень полезным нанизывание на тесьму бусин разного цвета из керамики, стекла и дерева.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1913" y="186174"/>
            <a:ext cx="5268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marR="118110" indent="179705">
              <a:spcAft>
                <a:spcPts val="0"/>
              </a:spcAft>
            </a:pPr>
            <a:r>
              <a:rPr lang="ru-RU" sz="4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Исторический факт.</a:t>
            </a:r>
            <a:endParaRPr lang="ru-RU" sz="40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09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51003" y="255475"/>
            <a:ext cx="5676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Дары Ф.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Фрёбеля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новый подход.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16" y="778694"/>
            <a:ext cx="10646498" cy="60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74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5" name="Picture 1" descr="https://sveto.ru/images/catalog/frebel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598" y="3505003"/>
            <a:ext cx="2180084" cy="293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veto.ru/images/catalog/frebel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3897" y="3479255"/>
            <a:ext cx="2194764" cy="29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veto.ru/images/catalog/frebel/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0274" y="1095571"/>
            <a:ext cx="1691750" cy="23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veto.ru/images/catalog/frebel/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896" y="3590168"/>
            <a:ext cx="2131104" cy="28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veto.ru/images/catalog/frebel/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280" y="1080761"/>
            <a:ext cx="2137691" cy="250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veto.ru/images/catalog/frebel/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738" y="1105778"/>
            <a:ext cx="2180084" cy="25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4425" y="372875"/>
            <a:ext cx="10599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B4A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методических пособий по работе с игровым набором «Дары </a:t>
            </a:r>
            <a:r>
              <a:rPr lang="ru-RU" sz="2000" b="1" dirty="0" err="1">
                <a:solidFill>
                  <a:srgbClr val="2B4A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Фрёбеля</a:t>
            </a:r>
            <a:r>
              <a:rPr lang="ru-RU" sz="2000" b="1" dirty="0">
                <a:solidFill>
                  <a:srgbClr val="2B4A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Методические рекомендации/Ю.В. Карпова, В.В. Кожевникова, А.В. Соколова.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6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136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97C52B-FC53-E7F9-B787-74F4E2962944}"/>
              </a:ext>
            </a:extLst>
          </p:cNvPr>
          <p:cNvSpPr txBox="1"/>
          <p:nvPr/>
        </p:nvSpPr>
        <p:spPr>
          <a:xfrm>
            <a:off x="379828" y="464234"/>
            <a:ext cx="1181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Основные направления работы по развитию речи дошкольников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5A2D80-74A3-99E7-DB3C-4F82E2B86286}"/>
              </a:ext>
            </a:extLst>
          </p:cNvPr>
          <p:cNvSpPr txBox="1"/>
          <p:nvPr/>
        </p:nvSpPr>
        <p:spPr>
          <a:xfrm>
            <a:off x="534572" y="1378634"/>
            <a:ext cx="4346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1. Развитие словаря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B8E98C-2C9B-5D51-8ADE-0AA4C136B1F6}"/>
              </a:ext>
            </a:extLst>
          </p:cNvPr>
          <p:cNvSpPr txBox="1"/>
          <p:nvPr/>
        </p:nvSpPr>
        <p:spPr>
          <a:xfrm>
            <a:off x="534572" y="2031424"/>
            <a:ext cx="614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2.Воспитание звуковой культуры речи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3B4DDC-1824-FE8D-9AC8-C98546EDDD60}"/>
              </a:ext>
            </a:extLst>
          </p:cNvPr>
          <p:cNvSpPr txBox="1"/>
          <p:nvPr/>
        </p:nvSpPr>
        <p:spPr>
          <a:xfrm>
            <a:off x="597877" y="2684214"/>
            <a:ext cx="6020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3Формирование грамматического строя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963786-653D-CF34-5961-982E4BAD83C1}"/>
              </a:ext>
            </a:extLst>
          </p:cNvPr>
          <p:cNvSpPr txBox="1"/>
          <p:nvPr/>
        </p:nvSpPr>
        <p:spPr>
          <a:xfrm>
            <a:off x="534572" y="3367946"/>
            <a:ext cx="532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4.Развитие связной речи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59CFFC-C79E-D7C3-2DC8-35FA065CDA77}"/>
              </a:ext>
            </a:extLst>
          </p:cNvPr>
          <p:cNvSpPr txBox="1"/>
          <p:nvPr/>
        </p:nvSpPr>
        <p:spPr>
          <a:xfrm>
            <a:off x="661182" y="408045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5. Формирование элементарного осознания явлений языка и речи </a:t>
            </a:r>
            <a:r>
              <a:rPr lang="en-GB" sz="2000" dirty="0">
                <a:latin typeface="Arial Black" panose="020B0A04020102020204" pitchFamily="34" charset="0"/>
              </a:rPr>
              <a:t>  </a:t>
            </a:r>
            <a:r>
              <a:rPr lang="ru-RU" sz="2000" dirty="0">
                <a:latin typeface="Arial Black" panose="020B0A04020102020204" pitchFamily="34" charset="0"/>
              </a:rPr>
              <a:t>/</a:t>
            </a:r>
            <a:r>
              <a:rPr lang="en-GB" sz="2000" dirty="0">
                <a:latin typeface="Arial Black" panose="020B0A04020102020204" pitchFamily="34" charset="0"/>
              </a:rPr>
              <a:t> </a:t>
            </a:r>
            <a:r>
              <a:rPr lang="ru-RU" sz="2000" dirty="0">
                <a:latin typeface="Arial Black" panose="020B0A04020102020204" pitchFamily="34" charset="0"/>
              </a:rPr>
              <a:t>звук, слово, нахождение звука в слове/.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498382-61AA-BE6D-7C78-41CD8AF7D4F6}"/>
              </a:ext>
            </a:extLst>
          </p:cNvPr>
          <p:cNvSpPr txBox="1"/>
          <p:nvPr/>
        </p:nvSpPr>
        <p:spPr>
          <a:xfrm>
            <a:off x="661182" y="5254283"/>
            <a:ext cx="967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6.Воспитание любви и интереса к художественному слову.</a:t>
            </a:r>
          </a:p>
        </p:txBody>
      </p:sp>
    </p:spTree>
    <p:extLst>
      <p:ext uri="{BB962C8B-B14F-4D97-AF65-F5344CB8AC3E}">
        <p14:creationId xmlns:p14="http://schemas.microsoft.com/office/powerpoint/2010/main" xmlns="" val="147828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http://xn--80aaciyskkbbhlo1d.xn--p1ai/assets/img/3/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930" y="107586"/>
            <a:ext cx="1714071" cy="86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5660" y="1282595"/>
            <a:ext cx="11341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30226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355600" marR="30226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1.Развитие речевых способностей и умений; </a:t>
            </a:r>
          </a:p>
          <a:p>
            <a:pPr marL="355600" marR="30226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2.Формировать предпосылки чтения и письма; </a:t>
            </a:r>
          </a:p>
          <a:p>
            <a:pPr marL="355600" marR="302260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Учить овладевать способами практического общения в различных жизненных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154223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85946" y="62753"/>
            <a:ext cx="1546223" cy="15168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547" y="62753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продуктивной деятельность детей 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четырём уровням сложности.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1.Ребёнок выкладывает элементы изображения с помощью взрослого.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2.Ребёнок выкладывает элементы изображений самостоятельно путём наложения элементов на схему.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Ребёнок выкладывает элементы изображений самостоятельно путём зрительного соотнесения с образцом – схемой.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4.Выкладывает элементы изображений самостоятельно по инструкции.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92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D5E297-346F-6ACF-47BC-2CB5CBDDA073}"/>
              </a:ext>
            </a:extLst>
          </p:cNvPr>
          <p:cNvSpPr txBox="1"/>
          <p:nvPr/>
        </p:nvSpPr>
        <p:spPr>
          <a:xfrm>
            <a:off x="2644726" y="534572"/>
            <a:ext cx="813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Развитие словаря и грамматического строя речи.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B9288D-1EA4-F2DC-8A30-765A4A303190}"/>
              </a:ext>
            </a:extLst>
          </p:cNvPr>
          <p:cNvSpPr txBox="1"/>
          <p:nvPr/>
        </p:nvSpPr>
        <p:spPr>
          <a:xfrm flipH="1">
            <a:off x="566223" y="1378634"/>
            <a:ext cx="11039622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мешочек.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слово – действие.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признаки к словам.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превращения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сколько у тебя.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Радуга.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Дары № 1,7,8,1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A086C1-25C6-C7C2-7F57-617BC0C6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81" y="1287385"/>
            <a:ext cx="2884655" cy="21380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20A532-BB15-6AA8-ECDD-7EF883357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61" y="1162334"/>
            <a:ext cx="2884655" cy="23276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FF4467C-62FF-C098-5C13-A00CDE4FB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69" y="3658706"/>
            <a:ext cx="2884655" cy="23558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DC2042-B75D-4FC1-7709-A91363708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982" y="3658706"/>
            <a:ext cx="3050475" cy="24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982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417</Words>
  <Application>Microsoft Office PowerPoint</Application>
  <PresentationFormat>Произвольный</PresentationFormat>
  <Paragraphs>83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</cp:revision>
  <dcterms:created xsi:type="dcterms:W3CDTF">2017-10-22T17:01:18Z</dcterms:created>
  <dcterms:modified xsi:type="dcterms:W3CDTF">2022-10-27T11:13:36Z</dcterms:modified>
</cp:coreProperties>
</file>