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1"/>
  </p:handoutMasterIdLst>
  <p:sldIdLst>
    <p:sldId id="256" r:id="rId2"/>
    <p:sldId id="257" r:id="rId3"/>
    <p:sldId id="258" r:id="rId4"/>
    <p:sldId id="259" r:id="rId5"/>
    <p:sldId id="261" r:id="rId6"/>
    <p:sldId id="260" r:id="rId7"/>
    <p:sldId id="263" r:id="rId8"/>
    <p:sldId id="265" r:id="rId9"/>
    <p:sldId id="264" r:id="rId10"/>
    <p:sldId id="272" r:id="rId11"/>
    <p:sldId id="273" r:id="rId12"/>
    <p:sldId id="274" r:id="rId13"/>
    <p:sldId id="275" r:id="rId14"/>
    <p:sldId id="276" r:id="rId15"/>
    <p:sldId id="278" r:id="rId16"/>
    <p:sldId id="277" r:id="rId17"/>
    <p:sldId id="279" r:id="rId18"/>
    <p:sldId id="266" r:id="rId19"/>
    <p:sldId id="262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4" r:id="rId34"/>
    <p:sldId id="270" r:id="rId35"/>
    <p:sldId id="267" r:id="rId36"/>
    <p:sldId id="268" r:id="rId37"/>
    <p:sldId id="269" r:id="rId38"/>
    <p:sldId id="271" r:id="rId39"/>
    <p:sldId id="295" r:id="rId40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2A5E7C-8967-4B86-99D9-F8F31DE88CF4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97D82-7AE6-4BD9-B575-A15002DEA8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6148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«Формирование математической грамотности дошкольников в условиях перехода на ФОП ДО»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7088832" cy="1473200"/>
          </a:xfrm>
        </p:spPr>
        <p:txBody>
          <a:bodyPr>
            <a:normAutofit fontScale="85000" lnSpcReduction="10000"/>
          </a:bodyPr>
          <a:lstStyle/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endParaRPr lang="ru-RU" dirty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Заместитель заведующего по ВМР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МБДОУ «Детский сад «Вишенка» </a:t>
            </a:r>
            <a:r>
              <a:rPr lang="ru-RU" dirty="0" err="1" smtClean="0">
                <a:solidFill>
                  <a:schemeClr val="tx1"/>
                </a:solidFill>
              </a:rPr>
              <a:t>с.Красное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</a:p>
          <a:p>
            <a:pPr algn="r"/>
            <a:r>
              <a:rPr lang="ru-RU" b="1" dirty="0" smtClean="0">
                <a:solidFill>
                  <a:srgbClr val="7030A0"/>
                </a:solidFill>
              </a:rPr>
              <a:t>Дубина Виктория Александровна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1516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467544" y="404664"/>
            <a:ext cx="7990656" cy="43204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Содержание образовательной деятельности по РЭМП для детей в возрасте 2-3 лет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39552" y="980728"/>
            <a:ext cx="7920880" cy="5688632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7030A0"/>
                </a:solidFill>
                <a:latin typeface="Crimson Text"/>
                <a:ea typeface="Times New Roman"/>
                <a:cs typeface="Times New Roman"/>
              </a:rPr>
              <a:t>Математические представления:</a:t>
            </a:r>
            <a:endParaRPr lang="ru-RU" sz="1400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Педагог </a:t>
            </a: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подводит детей к освоению простейших умений в различении формы окружающих предметов, используя </a:t>
            </a:r>
            <a:r>
              <a:rPr lang="ru-RU" dirty="0" err="1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предэталоные</a:t>
            </a: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 представления о шаре, кубе, круге, квадрате; </a:t>
            </a:r>
            <a:endParaRPr lang="ru-RU" dirty="0" smtClean="0">
              <a:solidFill>
                <a:srgbClr val="252525"/>
              </a:solidFill>
              <a:latin typeface="Crimson Tex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Подборе </a:t>
            </a: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предметов и геометрических фигур по образцу, различению и сравниванию предметов по величине, выбору среди двух предметов при условии резких различий: большой и маленький, длинный и короткий, высокий и низкий. </a:t>
            </a:r>
            <a:endParaRPr lang="ru-RU" dirty="0" smtClean="0">
              <a:solidFill>
                <a:srgbClr val="252525"/>
              </a:solidFill>
              <a:latin typeface="Crimson Tex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Поддерживает </a:t>
            </a: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интерес детей к количественной стороне различных групп предметов (много и много, много и мало, много и один) предметов.</a:t>
            </a:r>
            <a:endParaRPr lang="ru-RU" sz="14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1476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268760"/>
            <a:ext cx="8280919" cy="518457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>
                <a:solidFill>
                  <a:srgbClr val="7030A0"/>
                </a:solidFill>
                <a:latin typeface="Crimson Text"/>
              </a:rPr>
              <a:t>Сенсорные эталоны и познавательные действия:</a:t>
            </a:r>
          </a:p>
          <a:p>
            <a:r>
              <a:rPr lang="ru-RU" dirty="0" smtClean="0">
                <a:solidFill>
                  <a:schemeClr val="tx1"/>
                </a:solidFill>
                <a:latin typeface="Crimson Text"/>
              </a:rPr>
              <a:t>Педагог </a:t>
            </a:r>
            <a:r>
              <a:rPr lang="ru-RU" dirty="0">
                <a:solidFill>
                  <a:schemeClr val="tx1"/>
                </a:solidFill>
                <a:latin typeface="Crimson Text"/>
              </a:rPr>
              <a:t>развивает у детей осязательно-двигательные действия: рассматривание, поглаживание, ощупывание ладонью, пальцами по контуру, прокатывание, бросание и др., расширяет содержание представлений ребенка о различных цветах (красный, желтый, зеленый, синий, черный, белый), знакомит с оттенками (розовый, голубой, серый) и закрепляет слова, обозначающие цвет. </a:t>
            </a:r>
            <a:endParaRPr lang="ru-RU" dirty="0" smtClean="0">
              <a:solidFill>
                <a:schemeClr val="tx1"/>
              </a:solidFill>
              <a:latin typeface="Crimson Text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Crimson Text"/>
              </a:rPr>
              <a:t>Организуя </a:t>
            </a:r>
            <a:r>
              <a:rPr lang="ru-RU" dirty="0">
                <a:solidFill>
                  <a:schemeClr val="tx1"/>
                </a:solidFill>
                <a:latin typeface="Crimson Text"/>
              </a:rPr>
              <a:t>поисковую деятельность, конкретизирует и обогащает познавательные действия детей, задает детям вопросы, обращает внимание на постановку цели, определение задач деятельности, развивает умения принимать образец, инструкцию взрослого, поощряет стремление самостоятельно завершить начатое действие. Организует и поддерживает совместные действия ребенка со взрослым и сверстниками.</a:t>
            </a:r>
          </a:p>
          <a:p>
            <a:r>
              <a:rPr lang="ru-RU" dirty="0">
                <a:solidFill>
                  <a:schemeClr val="tx1"/>
                </a:solidFill>
                <a:latin typeface="Crimson Text"/>
              </a:rPr>
              <a:t>При сравнении двух предметов по одному признаку педагог направляет внимание детей на выделение сходства, на овладение действием соединения в пары предметов с ярко выраженными признаками сходства, группировкой по заданному предметному образцу и по слову.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Содержание образовательной деятельности по РЭМП для детей в возрасте </a:t>
            </a:r>
            <a:r>
              <a:rPr lang="ru-RU" sz="2400" b="1" dirty="0" smtClean="0">
                <a:solidFill>
                  <a:srgbClr val="C00000"/>
                </a:solidFill>
              </a:rPr>
              <a:t>3-4 </a:t>
            </a:r>
            <a:r>
              <a:rPr lang="ru-RU" sz="2400" b="1" dirty="0">
                <a:solidFill>
                  <a:srgbClr val="C00000"/>
                </a:solidFill>
              </a:rPr>
              <a:t>лет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466956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268760"/>
            <a:ext cx="8136903" cy="5472608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7030A0"/>
                </a:solidFill>
                <a:latin typeface="Crimson Text"/>
                <a:ea typeface="Times New Roman"/>
                <a:cs typeface="Times New Roman"/>
              </a:rPr>
              <a:t>Математические представления:</a:t>
            </a:r>
            <a:endParaRPr lang="ru-RU" sz="1600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Педагог </a:t>
            </a: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продолжает работу по освоению детьми практического установления простейших пространственно-количественных связей и отношений между предметами: больше-меньше, короче-длиннее, шире- уже, выше-ниже, такие же по размеру; больше-меньше, столько же, поровну, не поровну по количеству, используя приемы наложения и приложения; </a:t>
            </a:r>
            <a:endParaRPr lang="ru-RU" dirty="0" smtClean="0">
              <a:solidFill>
                <a:srgbClr val="252525"/>
              </a:solidFill>
              <a:latin typeface="Crimson Tex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00B050"/>
                </a:solidFill>
                <a:latin typeface="Crimson Text"/>
                <a:ea typeface="Times New Roman"/>
                <a:cs typeface="Times New Roman"/>
              </a:rPr>
              <a:t>организует </a:t>
            </a:r>
            <a:r>
              <a:rPr lang="ru-RU" dirty="0">
                <a:solidFill>
                  <a:srgbClr val="00B050"/>
                </a:solidFill>
                <a:latin typeface="Crimson Text"/>
                <a:ea typeface="Times New Roman"/>
                <a:cs typeface="Times New Roman"/>
              </a:rPr>
              <a:t>овладение уравниванием неравных групп предметов путем добавления одного предмета к меньшей группе или удаления одного предмета из большей группы</a:t>
            </a:r>
            <a:r>
              <a:rPr lang="ru-RU" dirty="0" smtClean="0">
                <a:solidFill>
                  <a:srgbClr val="00B050"/>
                </a:solidFill>
                <a:latin typeface="Crimson Text"/>
                <a:ea typeface="Times New Roman"/>
                <a:cs typeface="Times New Roman"/>
              </a:rPr>
              <a:t>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00B050"/>
                </a:solidFill>
                <a:latin typeface="Crimson Text"/>
                <a:ea typeface="Times New Roman"/>
                <a:cs typeface="Times New Roman"/>
              </a:rPr>
              <a:t> </a:t>
            </a: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расширяет диапазон слов, обозначающих свойства, качества предметов и отношений между ними.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B050"/>
                </a:solidFill>
                <a:latin typeface="Crimson Text"/>
                <a:ea typeface="Times New Roman"/>
                <a:cs typeface="Times New Roman"/>
              </a:rPr>
              <a:t>Знакомит детей с некоторыми фигурами: шар, куб, круг, квадрат, треугольник, активизируя в их речи данные названия; </a:t>
            </a:r>
            <a:endParaRPr lang="ru-RU" dirty="0" smtClean="0">
              <a:solidFill>
                <a:srgbClr val="00B050"/>
              </a:solidFill>
              <a:latin typeface="Crimson Tex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обращает </a:t>
            </a: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внимание на использование в быту характеристик: ближе (дальше), раньше (позже); помогает на чувственном уровне ориентироваться в пространстве от себя: впереди (сзади), сверху (снизу), справа (слева) и времени (понимать контрастные особенности утра и вечера, дня и ночи).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C00000"/>
                </a:solidFill>
              </a:rPr>
              <a:t>Содержание образовательной деятельности по РЭМП для детей в возрасте 3-4 лет</a:t>
            </a:r>
            <a:endParaRPr 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365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5536" y="980728"/>
            <a:ext cx="8424935" cy="568863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7030A0"/>
                </a:solidFill>
                <a:latin typeface="Crimson Text"/>
                <a:ea typeface="Times New Roman"/>
                <a:cs typeface="Times New Roman"/>
              </a:rPr>
              <a:t>Сенсорные эталоны и познавательные действия:</a:t>
            </a:r>
            <a:endParaRPr lang="ru-RU" sz="1600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На </a:t>
            </a: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основе обследовательских действий педагог формирует у детей умение различать и называть уже известные цвета (красный, синий, зеленый, желтый, белый, черный) и оттенки (розовый, голубой, серый); </a:t>
            </a:r>
            <a:r>
              <a:rPr lang="ru-RU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знакомит </a:t>
            </a: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с новыми цветами и оттенками (коричневый, оранжевый, светло-зеленый). </a:t>
            </a:r>
            <a:endParaRPr lang="ru-RU" dirty="0" smtClean="0">
              <a:solidFill>
                <a:srgbClr val="252525"/>
              </a:solidFill>
              <a:latin typeface="Crimson Tex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Развивает </a:t>
            </a: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способность различать и называть форму окружающих предметов, используя сенсорные эталоны геометрические фигуры (круг, квадрат, овал, прямоугольник, треугольник); </a:t>
            </a:r>
            <a:endParaRPr lang="ru-RU" dirty="0" smtClean="0">
              <a:solidFill>
                <a:srgbClr val="252525"/>
              </a:solidFill>
              <a:latin typeface="Crimson Tex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находить </a:t>
            </a: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отличия и сходства между предметами по 2-3-м признакам путем непосредственного сравнения, осваивать группировку, классификацию и </a:t>
            </a:r>
            <a:r>
              <a:rPr lang="ru-RU" dirty="0" err="1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сериацию</a:t>
            </a: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; описывать предметы по 3-4-м основным свойствам.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2) </a:t>
            </a:r>
            <a:r>
              <a:rPr lang="ru-RU" dirty="0">
                <a:solidFill>
                  <a:srgbClr val="7030A0"/>
                </a:solidFill>
                <a:latin typeface="Crimson Text"/>
                <a:ea typeface="Times New Roman"/>
                <a:cs typeface="Times New Roman"/>
              </a:rPr>
              <a:t>Математические представления:</a:t>
            </a:r>
            <a:endParaRPr lang="ru-RU" sz="1600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00B050"/>
                </a:solidFill>
                <a:latin typeface="Crimson Text"/>
                <a:ea typeface="Times New Roman"/>
                <a:cs typeface="Times New Roman"/>
              </a:rPr>
              <a:t>педагог формирует у детей умения считать в пределах пяти с участием различных анализаторов (на слух, ощупь, счет движений и др.), пересчитывать предметы и отсчитывать их по образцу и названному числу; </a:t>
            </a:r>
            <a:endParaRPr lang="ru-RU" dirty="0" smtClean="0">
              <a:solidFill>
                <a:srgbClr val="00B050"/>
              </a:solidFill>
              <a:latin typeface="Crimson Tex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00B050"/>
                </a:solidFill>
                <a:latin typeface="Crimson Text"/>
                <a:ea typeface="Times New Roman"/>
                <a:cs typeface="Times New Roman"/>
              </a:rPr>
              <a:t>способствует </a:t>
            </a:r>
            <a:r>
              <a:rPr lang="ru-RU" dirty="0">
                <a:solidFill>
                  <a:srgbClr val="00B050"/>
                </a:solidFill>
                <a:latin typeface="Crimson Text"/>
                <a:ea typeface="Times New Roman"/>
                <a:cs typeface="Times New Roman"/>
              </a:rPr>
              <a:t>пониманию независимости числа от формы, величины и пространственного расположения предметов; </a:t>
            </a:r>
            <a:endParaRPr lang="ru-RU" dirty="0" smtClean="0">
              <a:solidFill>
                <a:srgbClr val="00B050"/>
              </a:solidFill>
              <a:latin typeface="Crimson Tex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00B050"/>
                </a:solidFill>
                <a:latin typeface="Crimson Text"/>
                <a:ea typeface="Times New Roman"/>
                <a:cs typeface="Times New Roman"/>
              </a:rPr>
              <a:t>помогает </a:t>
            </a:r>
            <a:r>
              <a:rPr lang="ru-RU" dirty="0">
                <a:solidFill>
                  <a:srgbClr val="00B050"/>
                </a:solidFill>
                <a:latin typeface="Crimson Text"/>
                <a:ea typeface="Times New Roman"/>
                <a:cs typeface="Times New Roman"/>
              </a:rPr>
              <a:t>освоить порядковый счет в пределах пяти</a:t>
            </a: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, познанию пространственных и временных отношений (вперед, назад, вниз, вперед, налево, направо, утро, день, вечер, ночь, вчера, сегодня, завтра).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338328"/>
            <a:ext cx="8712968" cy="642400"/>
          </a:xfrm>
        </p:spPr>
        <p:txBody>
          <a:bodyPr>
            <a:normAutofit fontScale="90000"/>
          </a:bodyPr>
          <a:lstStyle/>
          <a:p>
            <a:r>
              <a:rPr lang="ru-RU" sz="2000" dirty="0">
                <a:solidFill>
                  <a:srgbClr val="C00000"/>
                </a:solidFill>
              </a:rPr>
              <a:t>Содержание образовательной деятельности по РЭМП для детей в возрасте </a:t>
            </a:r>
            <a:r>
              <a:rPr lang="ru-RU" sz="2000" dirty="0" smtClean="0">
                <a:solidFill>
                  <a:srgbClr val="C00000"/>
                </a:solidFill>
              </a:rPr>
              <a:t>4-5 </a:t>
            </a:r>
            <a:r>
              <a:rPr lang="ru-RU" sz="2000" dirty="0">
                <a:solidFill>
                  <a:srgbClr val="C00000"/>
                </a:solidFill>
              </a:rPr>
              <a:t>лет</a:t>
            </a:r>
          </a:p>
        </p:txBody>
      </p:sp>
    </p:spTree>
    <p:extLst>
      <p:ext uri="{BB962C8B-B14F-4D97-AF65-F5344CB8AC3E}">
        <p14:creationId xmlns:p14="http://schemas.microsoft.com/office/powerpoint/2010/main" val="3930861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908720"/>
            <a:ext cx="8352927" cy="576064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solidFill>
                  <a:srgbClr val="7030A0"/>
                </a:solidFill>
                <a:latin typeface="Crimson Text"/>
                <a:ea typeface="Times New Roman"/>
                <a:cs typeface="Times New Roman"/>
              </a:rPr>
              <a:t>Сенсорные </a:t>
            </a:r>
            <a:r>
              <a:rPr lang="ru-RU" sz="1200" dirty="0">
                <a:solidFill>
                  <a:srgbClr val="7030A0"/>
                </a:solidFill>
                <a:latin typeface="Crimson Text"/>
                <a:ea typeface="Times New Roman"/>
                <a:cs typeface="Times New Roman"/>
              </a:rPr>
              <a:t>эталоны и познавательные действия:</a:t>
            </a:r>
            <a:endParaRPr lang="ru-RU" sz="1200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Педагог </a:t>
            </a:r>
            <a:r>
              <a:rPr lang="ru-RU" sz="12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закрепляет умения детей различать и называть все цвета спектра и ахроматические цвета, оттенки цвета, тоны цвета, теплые и холодные оттенки; расширяет знания об известных цветах, знакомит с новыми цветами (фиолетовый) и оттенками (голубой, розовый, темно-зеленый, сиреневый); </a:t>
            </a:r>
            <a:endParaRPr lang="ru-RU" sz="1200" dirty="0" smtClean="0">
              <a:solidFill>
                <a:srgbClr val="252525"/>
              </a:solidFill>
              <a:latin typeface="Crimson Tex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развивает </a:t>
            </a:r>
            <a:r>
              <a:rPr lang="ru-RU" sz="12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способность различать и называть геометрические фигуры, осваивать способы воссоздания фигуры из частей, деления фигуры на части; выделять структуру плоских геометрических фигур, использовать сенсорные эталоны для оценки свойств и качеств предметов. </a:t>
            </a:r>
            <a:endParaRPr lang="ru-RU" sz="1200" dirty="0" smtClean="0">
              <a:solidFill>
                <a:srgbClr val="252525"/>
              </a:solidFill>
              <a:latin typeface="Crimson Tex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b="1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Посредством </a:t>
            </a:r>
            <a:r>
              <a:rPr lang="ru-RU" sz="1200" b="1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игровой и познавательной мотивации </a:t>
            </a:r>
            <a:r>
              <a:rPr lang="ru-RU" sz="12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педагог организует освоение детьми умений выделять сходство и отличие между группами предметов, сравнивать предметы по 3-5 признакам, группировать предметы по разным основаниям преимущественно на основе зрительной оценки; совершенствует приемы сравнения, упорядочивания и классификации на основе выделения их существенных свойств и отношений. </a:t>
            </a:r>
            <a:endParaRPr lang="ru-RU" sz="1200" dirty="0" smtClean="0">
              <a:solidFill>
                <a:srgbClr val="252525"/>
              </a:solidFill>
              <a:latin typeface="Crimson Tex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Формирует </a:t>
            </a:r>
            <a:r>
              <a:rPr lang="ru-RU" sz="12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представления о том, </a:t>
            </a:r>
            <a:r>
              <a:rPr lang="ru-RU" sz="1200" u="sng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как люди используют цифровые средства познания окружающего мира и какие правила необходимо соблюдать для их безопасного использования.</a:t>
            </a:r>
            <a:endParaRPr lang="ru-RU" sz="1200" u="sng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Педагог демонстрирует детям </a:t>
            </a:r>
            <a:r>
              <a:rPr lang="ru-RU" sz="12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способы осуществления разных видов познавательной деятельности, </a:t>
            </a:r>
            <a:r>
              <a:rPr lang="ru-RU" sz="1200" b="1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осуществления контроля, самоконтроля и взаимоконтроля </a:t>
            </a:r>
            <a:r>
              <a:rPr lang="ru-RU" sz="12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результатов деятельности и отдельных действий во взаимодействии со сверстниками, поощряет проявление наблюдательности за действиями взрослого и других детей. </a:t>
            </a:r>
            <a:endParaRPr lang="ru-RU" sz="1200" dirty="0" smtClean="0">
              <a:solidFill>
                <a:srgbClr val="252525"/>
              </a:solidFill>
              <a:latin typeface="Crimson Tex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В </a:t>
            </a:r>
            <a:r>
              <a:rPr lang="ru-RU" sz="12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процессе организации разных форм совместной познавательной деятельности показывает детей возможности для обсуждения проблемы, для совместного нахождения способов ее решения, поощряет проявление инициативы, способности формулировать и отвечать на поставленные вопросы.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C00000"/>
                </a:solidFill>
              </a:rPr>
              <a:t>Содержание образовательной деятельности по РЭМП для детей в возрасте </a:t>
            </a:r>
            <a:r>
              <a:rPr lang="ru-RU" sz="2200" b="1" dirty="0" smtClean="0">
                <a:solidFill>
                  <a:srgbClr val="C00000"/>
                </a:solidFill>
              </a:rPr>
              <a:t>5-6 </a:t>
            </a:r>
            <a:r>
              <a:rPr lang="ru-RU" sz="2200" b="1" dirty="0">
                <a:solidFill>
                  <a:srgbClr val="C00000"/>
                </a:solidFill>
              </a:rPr>
              <a:t>лет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0410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908720"/>
            <a:ext cx="8352927" cy="5760640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7030A0"/>
                </a:solidFill>
                <a:latin typeface="Crimson Text"/>
                <a:ea typeface="Times New Roman"/>
                <a:cs typeface="Times New Roman"/>
              </a:rPr>
              <a:t>Математические представления:</a:t>
            </a:r>
            <a:endParaRPr lang="ru-RU" sz="1600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в процессе обучения количественному и порядковому счету в пределах десяти педагог совершенствует счетные умения детей, понимание независимости числа от пространственно-качественных признаков, знакомит с цифрами для обозначения количества и результата сравнения предметов, с составом чисел из единиц в пределах пяти; </a:t>
            </a:r>
            <a:endParaRPr lang="ru-RU" sz="1600" dirty="0" smtClean="0">
              <a:solidFill>
                <a:srgbClr val="252525"/>
              </a:solidFill>
              <a:latin typeface="Crimson Tex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подводит </a:t>
            </a:r>
            <a:r>
              <a:rPr lang="ru-RU" sz="16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к пониманию отношений между рядом стоящими числами.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Педагог совершенствует умения выстраивать </a:t>
            </a:r>
            <a:r>
              <a:rPr lang="ru-RU" sz="1600" dirty="0" err="1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сериационные</a:t>
            </a:r>
            <a:r>
              <a:rPr lang="ru-RU" sz="16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 ряды предметов, различающихся по размеру, в возрастающем и убывающем порядке в пределах десяти на основе непосредственного сравнения, показывает взаимоотношения между ними</a:t>
            </a:r>
            <a:r>
              <a:rPr lang="ru-RU" sz="1600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 </a:t>
            </a:r>
            <a:r>
              <a:rPr lang="ru-RU" sz="16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организует освоение детьми опосредованного сравнения предметов по длине, ширине, высоте с помощью условной меры; </a:t>
            </a:r>
            <a:endParaRPr lang="ru-RU" sz="1600" dirty="0" smtClean="0">
              <a:solidFill>
                <a:srgbClr val="252525"/>
              </a:solidFill>
              <a:latin typeface="Crimson Tex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solidFill>
                  <a:srgbClr val="00B050"/>
                </a:solidFill>
                <a:latin typeface="Crimson Text"/>
                <a:ea typeface="Times New Roman"/>
                <a:cs typeface="Times New Roman"/>
              </a:rPr>
              <a:t>обогащает </a:t>
            </a:r>
            <a:r>
              <a:rPr lang="ru-RU" sz="1600" dirty="0">
                <a:solidFill>
                  <a:srgbClr val="00B050"/>
                </a:solidFill>
                <a:latin typeface="Crimson Text"/>
                <a:ea typeface="Times New Roman"/>
                <a:cs typeface="Times New Roman"/>
              </a:rPr>
              <a:t>представления и умения устанавливать пространственные отношения при ориентировке на листе бумаги и временные зависимости в календарных единицах времени: сутки, неделя, месяц, год.</a:t>
            </a:r>
            <a:endParaRPr lang="ru-RU" sz="1600" dirty="0">
              <a:solidFill>
                <a:srgbClr val="00B050"/>
              </a:solidFill>
              <a:latin typeface="Calibri"/>
              <a:ea typeface="Calibri"/>
              <a:cs typeface="Times New Roman"/>
            </a:endParaRPr>
          </a:p>
          <a:p>
            <a:endParaRPr lang="ru-RU" sz="14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C00000"/>
                </a:solidFill>
              </a:rPr>
              <a:t>Содержание образовательной деятельности по РЭМП для детей в возрасте </a:t>
            </a:r>
            <a:r>
              <a:rPr lang="ru-RU" sz="2200" b="1" dirty="0" smtClean="0">
                <a:solidFill>
                  <a:srgbClr val="C00000"/>
                </a:solidFill>
              </a:rPr>
              <a:t>5-6 </a:t>
            </a:r>
            <a:r>
              <a:rPr lang="ru-RU" sz="2200" b="1" dirty="0">
                <a:solidFill>
                  <a:srgbClr val="C00000"/>
                </a:solidFill>
              </a:rPr>
              <a:t>лет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61787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4" y="980728"/>
            <a:ext cx="8352927" cy="5688632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7030A0"/>
                </a:solidFill>
                <a:latin typeface="Crimson Text"/>
                <a:ea typeface="Times New Roman"/>
                <a:cs typeface="Times New Roman"/>
              </a:rPr>
              <a:t>Сенсорные эталоны и познавательные действия:</a:t>
            </a:r>
            <a:endParaRPr lang="ru-RU" sz="1600" b="1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в процессе исследовательской деятельности педагог совершенствует способы познания свойств и отношений между различными предметами, сравнения нескольких предметов по 4-6-ти основаниям с выделением сходства, отличия свойств материалов</a:t>
            </a:r>
            <a:r>
              <a:rPr lang="ru-RU" b="1" u="sng" dirty="0" smtClean="0">
                <a:solidFill>
                  <a:srgbClr val="008000"/>
                </a:solidFill>
                <a:latin typeface="Crimson Text"/>
                <a:ea typeface="Times New Roman"/>
                <a:cs typeface="Times New Roman"/>
              </a:rPr>
              <a:t>. </a:t>
            </a:r>
            <a:r>
              <a:rPr lang="ru-RU" b="1" u="sng" dirty="0">
                <a:solidFill>
                  <a:srgbClr val="008000"/>
                </a:solidFill>
                <a:latin typeface="Crimson Text"/>
                <a:ea typeface="Times New Roman"/>
                <a:cs typeface="Times New Roman"/>
              </a:rPr>
              <a:t>В ходе специально организованной деятельности осуществляет развитие у детей способности к различению и называнию всех цветов спектра и ахроматических цветов, оттенков цвета, умения смешивать цвета для получения нужного тона и оттенка.</a:t>
            </a:r>
            <a:endParaRPr lang="ru-RU" sz="1600" b="1" u="sng" dirty="0">
              <a:solidFill>
                <a:srgbClr val="00800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Педагог поддерживает стремление детей к самостоятельному выбору способов осуществления разных видов познавательной деятельности, </a:t>
            </a:r>
            <a:r>
              <a:rPr lang="ru-RU" b="1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обеспечению самоконтроля и взаимоконтроля </a:t>
            </a: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результатов деятельности и отдельных действий во взаимодействии со сверстниками, использованию разных форм совместной познавательной деятельности. Поощряет умение детей обсуждать проблему, совместно находить способы ее решения, проявлять инициативу.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Обогащает </a:t>
            </a:r>
            <a:r>
              <a:rPr lang="ru-RU" u="sng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представления о цифровых средствах познания окружающего мира, закрепляет правила безопасного обращения с ними.</a:t>
            </a:r>
            <a:endParaRPr lang="ru-RU" sz="1600" u="sng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7030A0"/>
                </a:solidFill>
                <a:latin typeface="Crimson Text"/>
                <a:ea typeface="Times New Roman"/>
                <a:cs typeface="Times New Roman"/>
              </a:rPr>
              <a:t>2</a:t>
            </a:r>
            <a:r>
              <a:rPr lang="ru-RU" b="1" dirty="0">
                <a:solidFill>
                  <a:srgbClr val="7030A0"/>
                </a:solidFill>
                <a:latin typeface="Crimson Text"/>
                <a:ea typeface="Times New Roman"/>
                <a:cs typeface="Times New Roman"/>
              </a:rPr>
              <a:t>) Математические представления:</a:t>
            </a:r>
            <a:endParaRPr lang="ru-RU" sz="1600" b="1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педагог формирует у детей умения использовать для познания объектов и явлений окружающего мира математические способы нахождения решений: вычисление, измерение, сравнение по количеству, форме и величине с помощью условной меры, создание планов, схем, использование знаков, эталонов и др.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В процессе специально организованной деятельности совершенствует умения считать в прямом и обратном порядке, знакомит с составом чисел из двух меньших в пределах первого десятка, закрепляет знания о цифрах, развивает умение составлять и решать простые арифметические задачи на сложение и вычитание.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Обогащает представления о плоских и объемных геометрических фигурах, совершенствует умение выделять структуру геометрических фигур и устанавливать взаимосвязи между ними. Педагог способствует совершенствованию у детей умений классифицировать фигуры по внешним структурным признакам: округлые, многоугольники (треугольники, четырехугольники и т.п.), овладению различными способами видоизменения геометрических фигур: наложение, соединение, разрезание и др.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Формирует представления и умение измерять протяженность, массу и объем веществ с помощью условной меры и понимание взаимообратных отношений между мерой и результатом измерения. Педагог закрепляет умения ориентироваться на местности и показывает способы ориентировки в двухмерном пространстве, по</a:t>
            </a:r>
            <a:b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</a:br>
            <a:r>
              <a:rPr lang="ru-RU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схеме, плану, на странице тетради в клетку. </a:t>
            </a:r>
            <a:r>
              <a:rPr lang="ru-RU" dirty="0" smtClean="0">
                <a:solidFill>
                  <a:srgbClr val="00B050"/>
                </a:solidFill>
                <a:latin typeface="Crimson Text"/>
                <a:ea typeface="Times New Roman"/>
                <a:cs typeface="Times New Roman"/>
              </a:rPr>
              <a:t>Формирует </a:t>
            </a:r>
            <a:r>
              <a:rPr lang="ru-RU" dirty="0">
                <a:solidFill>
                  <a:srgbClr val="00B050"/>
                </a:solidFill>
                <a:latin typeface="Crimson Text"/>
                <a:ea typeface="Times New Roman"/>
                <a:cs typeface="Times New Roman"/>
              </a:rPr>
              <a:t>представления о календаре как системе измерения времени, развивает чувство времени, умения определять время по часам с точностью до четверти часа.</a:t>
            </a:r>
            <a:endParaRPr lang="ru-RU" sz="1600" dirty="0">
              <a:solidFill>
                <a:srgbClr val="00B050"/>
              </a:solidFill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98384"/>
          </a:xfrm>
        </p:spPr>
        <p:txBody>
          <a:bodyPr>
            <a:normAutofit fontScale="90000"/>
          </a:bodyPr>
          <a:lstStyle/>
          <a:p>
            <a:r>
              <a:rPr lang="ru-RU" sz="2200" b="1" dirty="0">
                <a:solidFill>
                  <a:srgbClr val="C00000"/>
                </a:solidFill>
              </a:rPr>
              <a:t>Содержание образовательной деятельности по РЭМП для детей в возрасте </a:t>
            </a:r>
            <a:r>
              <a:rPr lang="ru-RU" sz="2200" b="1" dirty="0" smtClean="0">
                <a:solidFill>
                  <a:srgbClr val="C00000"/>
                </a:solidFill>
              </a:rPr>
              <a:t>6-7 лет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773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вал 5"/>
          <p:cNvSpPr/>
          <p:nvPr/>
        </p:nvSpPr>
        <p:spPr>
          <a:xfrm rot="1546596">
            <a:off x="-122238" y="1112838"/>
            <a:ext cx="3667126" cy="216376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7" name="Овал 6"/>
          <p:cNvSpPr/>
          <p:nvPr/>
        </p:nvSpPr>
        <p:spPr>
          <a:xfrm rot="5100896">
            <a:off x="2383631" y="4045744"/>
            <a:ext cx="3635375" cy="199548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8" name="Овал 7"/>
          <p:cNvSpPr/>
          <p:nvPr/>
        </p:nvSpPr>
        <p:spPr>
          <a:xfrm rot="20534015">
            <a:off x="4986338" y="839788"/>
            <a:ext cx="3667125" cy="216376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9" name="Овал 8"/>
          <p:cNvSpPr/>
          <p:nvPr/>
        </p:nvSpPr>
        <p:spPr>
          <a:xfrm rot="19702112">
            <a:off x="74613" y="3381375"/>
            <a:ext cx="3667125" cy="216217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10" name="Овал 9"/>
          <p:cNvSpPr/>
          <p:nvPr/>
        </p:nvSpPr>
        <p:spPr>
          <a:xfrm rot="923715">
            <a:off x="4837113" y="3203575"/>
            <a:ext cx="3667125" cy="216217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462213" y="1143000"/>
            <a:ext cx="3560762" cy="357187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93975" y="1857375"/>
            <a:ext cx="3297238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57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effectLst/>
                <a:latin typeface="Times New Roman" pitchFamily="18" charset="0"/>
                <a:cs typeface="Times New Roman" pitchFamily="18" charset="0"/>
              </a:rPr>
              <a:t>Из скольких разделов по </a:t>
            </a:r>
            <a:r>
              <a:rPr lang="ru-RU" alt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РЭМП </a:t>
            </a:r>
            <a:r>
              <a:rPr lang="ru-RU" altLang="ru-RU" sz="2800" b="1" dirty="0">
                <a:effectLst/>
                <a:latin typeface="Times New Roman" pitchFamily="18" charset="0"/>
                <a:cs typeface="Times New Roman" pitchFamily="18" charset="0"/>
              </a:rPr>
              <a:t>состоит программа каждой возрастной группы?</a:t>
            </a:r>
          </a:p>
        </p:txBody>
      </p:sp>
      <p:sp>
        <p:nvSpPr>
          <p:cNvPr id="12" name="Прямоугольник 11"/>
          <p:cNvSpPr/>
          <p:nvPr/>
        </p:nvSpPr>
        <p:spPr>
          <a:xfrm rot="1597114">
            <a:off x="-32346" y="1497433"/>
            <a:ext cx="2629257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457200" indent="-457200"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1.Количество и</a:t>
            </a:r>
          </a:p>
          <a:p>
            <a:pPr marL="457200" indent="-457200"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счет</a:t>
            </a:r>
          </a:p>
        </p:txBody>
      </p:sp>
      <p:sp>
        <p:nvSpPr>
          <p:cNvPr id="13" name="Прямоугольник 12"/>
          <p:cNvSpPr/>
          <p:nvPr/>
        </p:nvSpPr>
        <p:spPr>
          <a:xfrm rot="19581420">
            <a:off x="245666" y="4232460"/>
            <a:ext cx="263709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2. Величина</a:t>
            </a:r>
          </a:p>
        </p:txBody>
      </p:sp>
      <p:sp>
        <p:nvSpPr>
          <p:cNvPr id="14" name="Прямоугольник 13"/>
          <p:cNvSpPr/>
          <p:nvPr/>
        </p:nvSpPr>
        <p:spPr>
          <a:xfrm rot="16200000">
            <a:off x="3371006" y="5373237"/>
            <a:ext cx="175455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3.Форма</a:t>
            </a:r>
          </a:p>
        </p:txBody>
      </p:sp>
      <p:sp>
        <p:nvSpPr>
          <p:cNvPr id="15" name="Прямоугольник 14"/>
          <p:cNvSpPr/>
          <p:nvPr/>
        </p:nvSpPr>
        <p:spPr>
          <a:xfrm rot="1642458">
            <a:off x="5687736" y="3847402"/>
            <a:ext cx="2769080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4.Ориентировка 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в пространстве</a:t>
            </a:r>
          </a:p>
        </p:txBody>
      </p:sp>
      <p:sp>
        <p:nvSpPr>
          <p:cNvPr id="16" name="Прямоугольник 15"/>
          <p:cNvSpPr/>
          <p:nvPr/>
        </p:nvSpPr>
        <p:spPr>
          <a:xfrm rot="20527771">
            <a:off x="5725806" y="1354236"/>
            <a:ext cx="2767982" cy="95410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5.Ориентировка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во времени</a:t>
            </a:r>
          </a:p>
        </p:txBody>
      </p:sp>
    </p:spTree>
    <p:extLst>
      <p:ext uri="{BB962C8B-B14F-4D97-AF65-F5344CB8AC3E}">
        <p14:creationId xmlns:p14="http://schemas.microsoft.com/office/powerpoint/2010/main" val="7138344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5" grpId="0" animBg="1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9838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96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Проведение занятий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123" name="Picture 3" descr="C:\Users\Admin\OneDrive\Рабочий стол\МО по РЭМП\На презентацию\2023-10-23_11-21-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68831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7136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0768"/>
            <a:ext cx="8640960" cy="4968552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ФОП ДО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67746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Oval 4"/>
          <p:cNvSpPr>
            <a:spLocks noChangeArrowheads="1"/>
          </p:cNvSpPr>
          <p:nvPr/>
        </p:nvSpPr>
        <p:spPr bwMode="auto">
          <a:xfrm>
            <a:off x="2051050" y="4652963"/>
            <a:ext cx="5041900" cy="12239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>
              <a:effectLst/>
            </a:endParaRPr>
          </a:p>
        </p:txBody>
      </p:sp>
      <p:sp>
        <p:nvSpPr>
          <p:cNvPr id="4101" name="Line 5"/>
          <p:cNvSpPr>
            <a:spLocks noChangeShapeType="1"/>
          </p:cNvSpPr>
          <p:nvPr/>
        </p:nvSpPr>
        <p:spPr bwMode="auto">
          <a:xfrm flipH="1">
            <a:off x="4500563" y="981075"/>
            <a:ext cx="1587" cy="36718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2484438" y="4868863"/>
            <a:ext cx="41036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>
                <a:effectLst/>
                <a:latin typeface="Georgia" pitchFamily="18" charset="0"/>
              </a:rPr>
              <a:t>Компетентность педагога                              в образовательной области</a:t>
            </a:r>
            <a:endParaRPr lang="ru-RU" altLang="ru-RU">
              <a:effectLst/>
              <a:latin typeface="Georgia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747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Модель успешного образовательного процесса</a:t>
            </a:r>
            <a:endParaRPr lang="ru-RU" sz="2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994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95288" y="1052737"/>
            <a:ext cx="8569200" cy="621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1600" b="1" dirty="0" smtClean="0">
                <a:solidFill>
                  <a:srgbClr val="C00000"/>
                </a:solidFill>
                <a:latin typeface="Georgia" pitchFamily="18" charset="0"/>
              </a:rPr>
              <a:t>Множество </a:t>
            </a:r>
            <a:r>
              <a:rPr lang="ru-RU" altLang="ru-RU" sz="1600" b="1" dirty="0" smtClean="0">
                <a:latin typeface="Georgia" pitchFamily="18" charset="0"/>
              </a:rPr>
              <a:t>-</a:t>
            </a:r>
            <a:r>
              <a:rPr lang="ru-RU" altLang="ru-RU" b="1" dirty="0" smtClean="0">
                <a:latin typeface="Georgia" pitchFamily="18" charset="0"/>
              </a:rPr>
              <a:t>рассматривают </a:t>
            </a:r>
            <a:r>
              <a:rPr lang="ru-RU" altLang="ru-RU" b="1" dirty="0">
                <a:latin typeface="Georgia" pitchFamily="18" charset="0"/>
              </a:rPr>
              <a:t>как набор, совокупность, собрание каких-либо предметов и объектов, объединённых общим, для всех характерным свойством.</a:t>
            </a: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1600" b="1" dirty="0" smtClean="0">
                <a:solidFill>
                  <a:srgbClr val="C00000"/>
                </a:solidFill>
                <a:effectLst/>
                <a:latin typeface="Georgia" pitchFamily="18" charset="0"/>
              </a:rPr>
              <a:t>Число- </a:t>
            </a:r>
            <a:r>
              <a:rPr lang="ru-RU" sz="1600" b="1" dirty="0" smtClean="0">
                <a:solidFill>
                  <a:srgbClr val="000000"/>
                </a:solidFill>
                <a:latin typeface="Georgia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Georgia" pitchFamily="18" charset="0"/>
              </a:rPr>
              <a:t>это общая неизменная категория множества, которая является показателем мощности множества. Это лишь звуковое обозначение.</a:t>
            </a:r>
          </a:p>
          <a:p>
            <a:pPr lvl="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u="sng" dirty="0" err="1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Ци́фры</a:t>
            </a:r>
            <a:r>
              <a:rPr lang="ru-RU" sz="1600" b="1" dirty="0">
                <a:solidFill>
                  <a:srgbClr val="C00000"/>
                </a:solidFill>
                <a:latin typeface="Georgia" pitchFamily="18" charset="0"/>
              </a:rPr>
              <a:t> — </a:t>
            </a:r>
            <a:r>
              <a:rPr lang="ru-RU" sz="1600" b="1" dirty="0">
                <a:solidFill>
                  <a:srgbClr val="000000"/>
                </a:solidFill>
                <a:latin typeface="Georgia" pitchFamily="18" charset="0"/>
              </a:rPr>
              <a:t>система знаков (буквы)  для записи  чисел (слов).</a:t>
            </a:r>
            <a:endParaRPr lang="ru-RU" sz="16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Georgia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ru-RU" altLang="ru-RU" sz="1600" b="1" dirty="0" smtClean="0">
                <a:solidFill>
                  <a:srgbClr val="C00000"/>
                </a:solidFill>
                <a:effectLst/>
                <a:latin typeface="Georgia" pitchFamily="18" charset="0"/>
              </a:rPr>
              <a:t>Счётная деятельность </a:t>
            </a:r>
            <a:r>
              <a:rPr lang="ru-RU" altLang="ru-RU" sz="1600" b="1" dirty="0">
                <a:latin typeface="Georgia" pitchFamily="18" charset="0"/>
              </a:rPr>
              <a:t>- деятельность с конкретными элементами множества, при которых устанавливается взаимосвязь между предметами и числительными. </a:t>
            </a:r>
            <a:endParaRPr lang="ru-RU" altLang="ru-RU" sz="1600" b="1" dirty="0">
              <a:effectLst/>
              <a:latin typeface="Georgia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ru-RU" altLang="ru-RU" sz="1600" b="1" dirty="0" smtClean="0">
                <a:solidFill>
                  <a:srgbClr val="C00000"/>
                </a:solidFill>
                <a:effectLst/>
                <a:latin typeface="Georgia" pitchFamily="18" charset="0"/>
              </a:rPr>
              <a:t>Вычислительная </a:t>
            </a:r>
            <a:r>
              <a:rPr lang="ru-RU" altLang="ru-RU" sz="1600" b="1" dirty="0">
                <a:solidFill>
                  <a:srgbClr val="C00000"/>
                </a:solidFill>
                <a:latin typeface="Georgia" pitchFamily="18" charset="0"/>
              </a:rPr>
              <a:t>деятельность - </a:t>
            </a:r>
            <a:r>
              <a:rPr lang="ru-RU" altLang="ru-RU" sz="1600" b="1" dirty="0">
                <a:latin typeface="Georgia" pitchFamily="18" charset="0"/>
              </a:rPr>
              <a:t>это деятельность с абстрактными числами, осуществляемая посредством сложения и вычитания. </a:t>
            </a:r>
            <a:endParaRPr lang="ru-RU" altLang="ru-RU" sz="1600" b="1" dirty="0">
              <a:effectLst/>
              <a:latin typeface="Georgia" pitchFamily="18" charset="0"/>
            </a:endParaRPr>
          </a:p>
          <a:p>
            <a:pPr eaLnBrk="1" hangingPunct="1">
              <a:spcBef>
                <a:spcPct val="50000"/>
              </a:spcBef>
            </a:pPr>
            <a:r>
              <a:rPr lang="ru-RU" altLang="ru-RU" sz="1600" b="1" dirty="0" smtClean="0">
                <a:solidFill>
                  <a:srgbClr val="C00000"/>
                </a:solidFill>
                <a:latin typeface="Georgia" pitchFamily="18" charset="0"/>
              </a:rPr>
              <a:t>Величина - </a:t>
            </a:r>
            <a:r>
              <a:rPr lang="ru-RU" altLang="ru-RU" sz="1600" b="1" dirty="0" smtClean="0">
                <a:latin typeface="Georgia" pitchFamily="18" charset="0"/>
              </a:rPr>
              <a:t>это </a:t>
            </a:r>
            <a:r>
              <a:rPr lang="ru-RU" altLang="ru-RU" sz="1600" b="1" dirty="0">
                <a:latin typeface="Georgia" pitchFamily="18" charset="0"/>
              </a:rPr>
              <a:t>качество и свойство предмета, с помощью которого мы сравниваем  предметы друг с другом и устанавливаем  количественную характеристику сравниваемых </a:t>
            </a:r>
            <a:r>
              <a:rPr lang="ru-RU" altLang="ru-RU" sz="1600" b="1" dirty="0" smtClean="0">
                <a:latin typeface="Georgia" pitchFamily="18" charset="0"/>
              </a:rPr>
              <a:t>предметов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 b="1" dirty="0" smtClean="0">
                <a:solidFill>
                  <a:srgbClr val="C00000"/>
                </a:solidFill>
                <a:latin typeface="Georgia" pitchFamily="18" charset="0"/>
              </a:rPr>
              <a:t>Геометрическая фигура - </a:t>
            </a:r>
            <a:r>
              <a:rPr lang="ru-RU" altLang="ru-RU" sz="1600" b="1" dirty="0" smtClean="0">
                <a:latin typeface="Georgia" pitchFamily="18" charset="0"/>
              </a:rPr>
              <a:t>абстрактное </a:t>
            </a:r>
            <a:r>
              <a:rPr lang="ru-RU" altLang="ru-RU" sz="1600" b="1" dirty="0">
                <a:latin typeface="Georgia" pitchFamily="18" charset="0"/>
              </a:rPr>
              <a:t>понятие, с помощью которого мы все окружающие нас предметы олицетворяем в форме.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 b="1" dirty="0">
                <a:solidFill>
                  <a:srgbClr val="C00000"/>
                </a:solidFill>
                <a:latin typeface="Georgia" pitchFamily="18" charset="0"/>
              </a:rPr>
              <a:t>Время </a:t>
            </a:r>
            <a:r>
              <a:rPr lang="ru-RU" altLang="ru-RU" sz="1600" b="1" dirty="0" smtClean="0">
                <a:latin typeface="Georgia" pitchFamily="18" charset="0"/>
              </a:rPr>
              <a:t>- философское </a:t>
            </a:r>
            <a:r>
              <a:rPr lang="ru-RU" altLang="ru-RU" sz="1600" b="1" dirty="0">
                <a:latin typeface="Georgia" pitchFamily="18" charset="0"/>
              </a:rPr>
              <a:t>понятие, которое характеризуется сменой  событий и явлений  и длительностью их бытия</a:t>
            </a:r>
          </a:p>
          <a:p>
            <a:pPr eaLnBrk="1" hangingPunct="1">
              <a:spcBef>
                <a:spcPct val="50000"/>
              </a:spcBef>
            </a:pPr>
            <a:r>
              <a:rPr lang="ru-RU" altLang="ru-RU" sz="1600" b="1" dirty="0">
                <a:solidFill>
                  <a:srgbClr val="C00000"/>
                </a:solidFill>
                <a:latin typeface="Georgia" pitchFamily="18" charset="0"/>
              </a:rPr>
              <a:t>Пространство - </a:t>
            </a:r>
            <a:r>
              <a:rPr lang="ru-RU" altLang="ru-RU" sz="1600" b="1" dirty="0">
                <a:latin typeface="Georgia" pitchFamily="18" charset="0"/>
              </a:rPr>
              <a:t>это такое качество, с помощью которого устанавливаются отношения типа окрестностей и расстояния</a:t>
            </a:r>
          </a:p>
          <a:p>
            <a:pPr eaLnBrk="1" hangingPunct="1">
              <a:spcBef>
                <a:spcPct val="50000"/>
              </a:spcBef>
            </a:pPr>
            <a:endParaRPr lang="ru-RU" altLang="ru-RU" sz="1600" b="1" dirty="0" smtClean="0">
              <a:solidFill>
                <a:srgbClr val="C00000"/>
              </a:solidFill>
              <a:effectLst/>
              <a:latin typeface="Georgia" pitchFamily="18" charset="0"/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0" y="188913"/>
            <a:ext cx="9144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Основные   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математические 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термины</a:t>
            </a:r>
          </a:p>
        </p:txBody>
      </p:sp>
    </p:spTree>
    <p:extLst>
      <p:ext uri="{BB962C8B-B14F-4D97-AF65-F5344CB8AC3E}">
        <p14:creationId xmlns:p14="http://schemas.microsoft.com/office/powerpoint/2010/main" val="131213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/>
      <p:bldP spid="205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Горизонтальный свиток 12"/>
          <p:cNvSpPr/>
          <p:nvPr/>
        </p:nvSpPr>
        <p:spPr>
          <a:xfrm>
            <a:off x="2527300" y="0"/>
            <a:ext cx="4221163" cy="1285875"/>
          </a:xfrm>
          <a:prstGeom prst="horizontalScroll">
            <a:avLst/>
          </a:prstGeom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8" name="Овал 7"/>
          <p:cNvSpPr/>
          <p:nvPr/>
        </p:nvSpPr>
        <p:spPr>
          <a:xfrm rot="2210851">
            <a:off x="-206375" y="474663"/>
            <a:ext cx="3665538" cy="216376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9" name="Овал 8"/>
          <p:cNvSpPr/>
          <p:nvPr/>
        </p:nvSpPr>
        <p:spPr>
          <a:xfrm rot="19611269">
            <a:off x="-128588" y="4021138"/>
            <a:ext cx="3621088" cy="2398712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10" name="Овал 9"/>
          <p:cNvSpPr/>
          <p:nvPr/>
        </p:nvSpPr>
        <p:spPr>
          <a:xfrm rot="1881907">
            <a:off x="5400675" y="4217988"/>
            <a:ext cx="3859213" cy="220821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11" name="Овал 10"/>
          <p:cNvSpPr/>
          <p:nvPr/>
        </p:nvSpPr>
        <p:spPr>
          <a:xfrm rot="19747501">
            <a:off x="5386388" y="496888"/>
            <a:ext cx="3865562" cy="2090737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593975" y="1500188"/>
            <a:ext cx="3560763" cy="357187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725738" y="2000250"/>
            <a:ext cx="3165475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57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effectLst/>
                <a:latin typeface="Times New Roman" pitchFamily="18" charset="0"/>
                <a:cs typeface="Times New Roman" pitchFamily="18" charset="0"/>
              </a:rPr>
              <a:t>Какие обще дидактические принципы лежат в основе методики обучения </a:t>
            </a:r>
            <a:r>
              <a:rPr lang="ru-RU" alt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РЭМП</a:t>
            </a:r>
            <a:r>
              <a:rPr lang="ru-RU" altLang="ru-RU" sz="2800" b="1" dirty="0"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4" name="Прямоугольник 13"/>
          <p:cNvSpPr/>
          <p:nvPr/>
        </p:nvSpPr>
        <p:spPr>
          <a:xfrm rot="2429464">
            <a:off x="-397386" y="1092156"/>
            <a:ext cx="371127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C00000"/>
                </a:solidFill>
                <a:effectLst/>
                <a:latin typeface="+mn-lt"/>
              </a:rPr>
              <a:t>Систематичность</a:t>
            </a:r>
          </a:p>
        </p:txBody>
      </p:sp>
      <p:sp>
        <p:nvSpPr>
          <p:cNvPr id="15" name="Прямоугольник 14"/>
          <p:cNvSpPr/>
          <p:nvPr/>
        </p:nvSpPr>
        <p:spPr>
          <a:xfrm rot="19996906">
            <a:off x="-286301" y="5083364"/>
            <a:ext cx="3801233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Последовательность</a:t>
            </a:r>
          </a:p>
        </p:txBody>
      </p:sp>
      <p:sp>
        <p:nvSpPr>
          <p:cNvPr id="16" name="Прямоугольник 15"/>
          <p:cNvSpPr/>
          <p:nvPr/>
        </p:nvSpPr>
        <p:spPr>
          <a:xfrm rot="1744249">
            <a:off x="5530112" y="4916927"/>
            <a:ext cx="3591048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i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</a:t>
            </a:r>
            <a:r>
              <a:rPr lang="ru-RU" sz="40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остепенность</a:t>
            </a:r>
          </a:p>
        </p:txBody>
      </p:sp>
      <p:sp>
        <p:nvSpPr>
          <p:cNvPr id="17" name="Прямоугольник 16"/>
          <p:cNvSpPr/>
          <p:nvPr/>
        </p:nvSpPr>
        <p:spPr>
          <a:xfrm rot="19936612">
            <a:off x="5590981" y="965561"/>
            <a:ext cx="3906647" cy="10772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Индивидуальный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подход</a:t>
            </a:r>
          </a:p>
        </p:txBody>
      </p:sp>
    </p:spTree>
    <p:extLst>
      <p:ext uri="{BB962C8B-B14F-4D97-AF65-F5344CB8AC3E}">
        <p14:creationId xmlns:p14="http://schemas.microsoft.com/office/powerpoint/2010/main" val="29228792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8" grpId="0" animBg="1"/>
      <p:bldP spid="9" grpId="0" animBg="1"/>
      <p:bldP spid="10" grpId="0" animBg="1"/>
      <p:bldP spid="11" grpId="0" animBg="1"/>
      <p:bldP spid="7" grpId="0" animBg="1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618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defRPr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Программные задачи                              на занятиях по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РЭМП 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:</a:t>
            </a:r>
          </a:p>
          <a:p>
            <a:pPr marL="342900" indent="-342900" algn="ctr">
              <a:defRPr/>
            </a:pPr>
            <a:endParaRPr lang="ru-RU" sz="4000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ru-RU" sz="4000" b="1" dirty="0">
                <a:effectLst/>
                <a:latin typeface="Georgia" pitchFamily="18" charset="0"/>
              </a:rPr>
              <a:t>     Образовательные</a:t>
            </a:r>
          </a:p>
          <a:p>
            <a:pPr marL="342900" indent="-342900">
              <a:buFont typeface="Wingdings" pitchFamily="2" charset="2"/>
              <a:buNone/>
              <a:defRPr/>
            </a:pPr>
            <a:endParaRPr lang="ru-RU" sz="4000" dirty="0">
              <a:effectLst/>
              <a:latin typeface="Georgia" pitchFamily="18" charset="0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ru-RU" sz="4000" b="1" dirty="0">
                <a:effectLst/>
                <a:latin typeface="Georgia" pitchFamily="18" charset="0"/>
              </a:rPr>
              <a:t>     Развивающие</a:t>
            </a:r>
          </a:p>
          <a:p>
            <a:pPr marL="342900" indent="-342900">
              <a:buFont typeface="Wingdings" pitchFamily="2" charset="2"/>
              <a:buNone/>
              <a:defRPr/>
            </a:pPr>
            <a:endParaRPr lang="ru-RU" sz="4000" b="1" dirty="0">
              <a:effectLst/>
              <a:latin typeface="Georgia" pitchFamily="18" charset="0"/>
            </a:endParaRPr>
          </a:p>
          <a:p>
            <a:pPr marL="342900" indent="-342900">
              <a:buFont typeface="Wingdings" pitchFamily="2" charset="2"/>
              <a:buChar char="Ø"/>
              <a:defRPr/>
            </a:pPr>
            <a:r>
              <a:rPr lang="ru-RU" sz="4000" b="1" dirty="0">
                <a:effectLst/>
                <a:latin typeface="Georgia" pitchFamily="18" charset="0"/>
              </a:rPr>
              <a:t>    Воспитательные</a:t>
            </a:r>
            <a:endParaRPr lang="ru-RU" sz="4000" dirty="0">
              <a:effectLst/>
              <a:latin typeface="Georgia" pitchFamily="18" charset="0"/>
            </a:endParaRPr>
          </a:p>
          <a:p>
            <a:pPr marL="342900" indent="-342900">
              <a:buFont typeface="Wingdings" pitchFamily="2" charset="2"/>
              <a:buNone/>
              <a:defRPr/>
            </a:pPr>
            <a:r>
              <a:rPr lang="ru-RU" sz="4000" b="1" dirty="0">
                <a:effectLst/>
                <a:latin typeface="Georgia" pitchFamily="18" charset="0"/>
              </a:rPr>
              <a:t>    </a:t>
            </a:r>
            <a:endParaRPr lang="ru-RU" sz="4000" dirty="0">
              <a:effectLst/>
              <a:latin typeface="Georgia" pitchFamily="18" charset="0"/>
            </a:endParaRPr>
          </a:p>
          <a:p>
            <a:pPr marL="342900" indent="-342900">
              <a:defRPr/>
            </a:pPr>
            <a:endParaRPr lang="ru-RU" sz="4000" b="1" dirty="0">
              <a:effectLst/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71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 rot="1711793">
            <a:off x="-66675" y="301625"/>
            <a:ext cx="3667125" cy="2408238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5" name="Овал 4"/>
          <p:cNvSpPr/>
          <p:nvPr/>
        </p:nvSpPr>
        <p:spPr>
          <a:xfrm rot="19623085">
            <a:off x="-80963" y="3998913"/>
            <a:ext cx="3667126" cy="24765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6" name="Овал 5"/>
          <p:cNvSpPr/>
          <p:nvPr/>
        </p:nvSpPr>
        <p:spPr>
          <a:xfrm rot="2096637">
            <a:off x="5286375" y="3854450"/>
            <a:ext cx="3965575" cy="255746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7" name="Овал 6"/>
          <p:cNvSpPr/>
          <p:nvPr/>
        </p:nvSpPr>
        <p:spPr>
          <a:xfrm rot="19857372">
            <a:off x="5435600" y="346075"/>
            <a:ext cx="3844925" cy="262255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659063" y="1571625"/>
            <a:ext cx="3429000" cy="34290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857500" y="1928813"/>
            <a:ext cx="2901950" cy="2554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57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effectLst/>
                <a:latin typeface="Times New Roman" pitchFamily="18" charset="0"/>
                <a:cs typeface="Times New Roman" pitchFamily="18" charset="0"/>
              </a:rPr>
              <a:t>Основные ошибки, </a:t>
            </a:r>
          </a:p>
          <a:p>
            <a:pPr algn="ctr" eaLnBrk="1" hangingPunct="1"/>
            <a:r>
              <a:rPr lang="ru-RU" altLang="ru-RU" sz="3200" b="1" dirty="0">
                <a:effectLst/>
                <a:latin typeface="Times New Roman" pitchFamily="18" charset="0"/>
                <a:cs typeface="Times New Roman" pitchFamily="18" charset="0"/>
              </a:rPr>
              <a:t>встречающиеся на занятиях по </a:t>
            </a:r>
            <a:r>
              <a:rPr lang="ru-RU" altLang="ru-RU" sz="3200" b="1" dirty="0" smtClean="0">
                <a:effectLst/>
                <a:latin typeface="Times New Roman" pitchFamily="18" charset="0"/>
                <a:cs typeface="Times New Roman" pitchFamily="18" charset="0"/>
              </a:rPr>
              <a:t>РЭМП</a:t>
            </a:r>
            <a:r>
              <a:rPr lang="ru-RU" altLang="ru-RU" sz="3200" b="1" dirty="0"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9" name="Прямоугольник 8"/>
          <p:cNvSpPr/>
          <p:nvPr/>
        </p:nvSpPr>
        <p:spPr>
          <a:xfrm rot="1878610">
            <a:off x="381473" y="737797"/>
            <a:ext cx="2886047" cy="18158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Многословие, 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неточность 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в постановке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вопросов</a:t>
            </a:r>
          </a:p>
        </p:txBody>
      </p:sp>
      <p:sp>
        <p:nvSpPr>
          <p:cNvPr id="10" name="Прямоугольник 9"/>
          <p:cNvSpPr/>
          <p:nvPr/>
        </p:nvSpPr>
        <p:spPr>
          <a:xfrm rot="19576144">
            <a:off x="377779" y="4442829"/>
            <a:ext cx="2687135" cy="175432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Однообразие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наглядного 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материала</a:t>
            </a:r>
          </a:p>
        </p:txBody>
      </p:sp>
      <p:sp>
        <p:nvSpPr>
          <p:cNvPr id="11" name="Прямоугольник 10"/>
          <p:cNvSpPr/>
          <p:nvPr/>
        </p:nvSpPr>
        <p:spPr>
          <a:xfrm rot="2175831">
            <a:off x="5412725" y="4163407"/>
            <a:ext cx="3686009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Неверное 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Расположение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материала</a:t>
            </a:r>
          </a:p>
        </p:txBody>
      </p:sp>
      <p:sp>
        <p:nvSpPr>
          <p:cNvPr id="12" name="Прямоугольник 11"/>
          <p:cNvSpPr/>
          <p:nvPr/>
        </p:nvSpPr>
        <p:spPr>
          <a:xfrm rot="19353881">
            <a:off x="5720637" y="501281"/>
            <a:ext cx="3417923" cy="230832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Использование 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Неэстетичного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наглядного материала,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Не отвечающее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педагогическим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/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требованиям</a:t>
            </a:r>
          </a:p>
        </p:txBody>
      </p:sp>
    </p:spTree>
    <p:extLst>
      <p:ext uri="{BB962C8B-B14F-4D97-AF65-F5344CB8AC3E}">
        <p14:creationId xmlns:p14="http://schemas.microsoft.com/office/powerpoint/2010/main" val="30941520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3" grpId="0" animBg="1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79388" y="908050"/>
            <a:ext cx="8964612" cy="484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ru-RU">
                <a:effectLst/>
              </a:rPr>
              <a:t> </a:t>
            </a:r>
            <a:r>
              <a:rPr lang="ru-RU" sz="4000" b="1"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Подготовка к занятию – это</a:t>
            </a:r>
          </a:p>
          <a:p>
            <a:pPr algn="ctr">
              <a:defRPr/>
            </a:pPr>
            <a:endParaRPr lang="ru-RU" sz="3600" b="1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Georgia" pitchFamily="18" charset="0"/>
            </a:endParaRPr>
          </a:p>
          <a:p>
            <a:pPr>
              <a:buFont typeface="Wingdings" pitchFamily="2" charset="2"/>
              <a:buNone/>
              <a:defRPr/>
            </a:pPr>
            <a:r>
              <a:rPr lang="ru-RU" sz="3600">
                <a:effectLst/>
                <a:latin typeface="Georgia" pitchFamily="18" charset="0"/>
                <a:sym typeface="Wingdings" pitchFamily="2" charset="2"/>
              </a:rPr>
              <a:t></a:t>
            </a:r>
            <a:r>
              <a:rPr lang="ru-RU" sz="3600">
                <a:effectLst/>
                <a:latin typeface="Georgia" pitchFamily="18" charset="0"/>
              </a:rPr>
              <a:t>  </a:t>
            </a:r>
            <a:r>
              <a:rPr lang="ru-RU" sz="3200">
                <a:effectLst/>
                <a:latin typeface="Georgia" pitchFamily="18" charset="0"/>
              </a:rPr>
              <a:t>продумывание программного содержания</a:t>
            </a:r>
          </a:p>
          <a:p>
            <a:pPr>
              <a:buFont typeface="Wingdings" pitchFamily="2" charset="2"/>
              <a:buNone/>
              <a:defRPr/>
            </a:pPr>
            <a:endParaRPr lang="ru-RU" sz="3200">
              <a:effectLst/>
              <a:latin typeface="Georgia" pitchFamily="18" charset="0"/>
            </a:endParaRPr>
          </a:p>
          <a:p>
            <a:pPr>
              <a:buFont typeface="Wingdings" pitchFamily="2" charset="2"/>
              <a:buChar char="|"/>
              <a:defRPr/>
            </a:pPr>
            <a:r>
              <a:rPr lang="ru-RU" sz="3200">
                <a:effectLst/>
                <a:latin typeface="Georgia" pitchFamily="18" charset="0"/>
              </a:rPr>
              <a:t>   продумывание форм организации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3200">
                <a:effectLst/>
                <a:latin typeface="Georgia" pitchFamily="18" charset="0"/>
              </a:rPr>
              <a:t>       деятельности детей</a:t>
            </a:r>
          </a:p>
          <a:p>
            <a:pPr>
              <a:buFont typeface="Wingdings" pitchFamily="2" charset="2"/>
              <a:buNone/>
              <a:defRPr/>
            </a:pPr>
            <a:endParaRPr lang="ru-RU" sz="3200">
              <a:effectLst/>
              <a:latin typeface="Georgia" pitchFamily="18" charset="0"/>
            </a:endParaRPr>
          </a:p>
          <a:p>
            <a:pPr>
              <a:defRPr/>
            </a:pPr>
            <a:r>
              <a:rPr lang="ru-RU" sz="3600">
                <a:effectLst/>
                <a:latin typeface="Georgia" pitchFamily="18" charset="0"/>
                <a:sym typeface="Wingdings" pitchFamily="2" charset="2"/>
              </a:rPr>
              <a:t> </a:t>
            </a:r>
            <a:r>
              <a:rPr lang="ru-RU" sz="3200">
                <a:effectLst/>
                <a:latin typeface="Georgia" pitchFamily="18" charset="0"/>
              </a:rPr>
              <a:t>подбор  </a:t>
            </a:r>
            <a:r>
              <a:rPr lang="ru-RU" sz="3200" b="1">
                <a:effectLst/>
                <a:latin typeface="Georgia" pitchFamily="18" charset="0"/>
              </a:rPr>
              <a:t>разнообразного</a:t>
            </a:r>
            <a:r>
              <a:rPr lang="ru-RU" sz="3200">
                <a:effectLst/>
                <a:latin typeface="Georgia" pitchFamily="18" charset="0"/>
              </a:rPr>
              <a:t> материала</a:t>
            </a:r>
            <a:r>
              <a:rPr lang="ru-RU" sz="3600">
                <a:effectLst/>
                <a:latin typeface="Georgia" pitchFamily="18" charset="0"/>
              </a:rPr>
              <a:t> </a:t>
            </a:r>
          </a:p>
          <a:p>
            <a:pPr>
              <a:buFontTx/>
              <a:buChar char="-"/>
              <a:defRPr/>
            </a:pPr>
            <a:endParaRPr lang="ru-RU" sz="3600">
              <a:effectLst/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218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val 2"/>
          <p:cNvSpPr>
            <a:spLocks noChangeArrowheads="1"/>
          </p:cNvSpPr>
          <p:nvPr/>
        </p:nvSpPr>
        <p:spPr bwMode="auto">
          <a:xfrm>
            <a:off x="1835150" y="4652963"/>
            <a:ext cx="5473700" cy="12239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>
              <a:effectLst/>
            </a:endParaRPr>
          </a:p>
        </p:txBody>
      </p:sp>
      <p:sp>
        <p:nvSpPr>
          <p:cNvPr id="13315" name="Line 3"/>
          <p:cNvSpPr>
            <a:spLocks noChangeShapeType="1"/>
          </p:cNvSpPr>
          <p:nvPr/>
        </p:nvSpPr>
        <p:spPr bwMode="auto">
          <a:xfrm>
            <a:off x="4427538" y="981075"/>
            <a:ext cx="0" cy="36718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484438" y="4868863"/>
            <a:ext cx="45354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>
                <a:effectLst/>
                <a:latin typeface="Georgia" pitchFamily="18" charset="0"/>
              </a:rPr>
              <a:t>Компетентность педагога                              в образовательной области</a:t>
            </a:r>
            <a:endParaRPr lang="ru-RU" altLang="ru-RU">
              <a:effectLst/>
              <a:latin typeface="Georgia" pitchFamily="18" charset="0"/>
            </a:endParaRPr>
          </a:p>
        </p:txBody>
      </p:sp>
      <p:sp>
        <p:nvSpPr>
          <p:cNvPr id="13317" name="Oval 5"/>
          <p:cNvSpPr>
            <a:spLocks noChangeArrowheads="1"/>
          </p:cNvSpPr>
          <p:nvPr/>
        </p:nvSpPr>
        <p:spPr bwMode="auto">
          <a:xfrm>
            <a:off x="2268538" y="3573463"/>
            <a:ext cx="4610100" cy="10795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b="1" dirty="0">
                <a:effectLst/>
                <a:latin typeface="Georgia" pitchFamily="18" charset="0"/>
              </a:rPr>
              <a:t>Готовность воспитателя к </a:t>
            </a:r>
            <a:r>
              <a:rPr lang="ru-RU" altLang="ru-RU" b="1" dirty="0" smtClean="0">
                <a:effectLst/>
                <a:latin typeface="Georgia" pitchFamily="18" charset="0"/>
              </a:rPr>
              <a:t>занятиям</a:t>
            </a:r>
            <a:endParaRPr lang="ru-RU" altLang="ru-RU" b="1" dirty="0">
              <a:effectLst/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54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/>
      <p:bldP spid="13316" grpId="0"/>
      <p:bldP spid="1331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 rot="1546596">
            <a:off x="252413" y="327025"/>
            <a:ext cx="3665537" cy="216376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0" y="1785938"/>
            <a:ext cx="3667125" cy="216217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7" name="Овал 6"/>
          <p:cNvSpPr/>
          <p:nvPr/>
        </p:nvSpPr>
        <p:spPr>
          <a:xfrm rot="19949799">
            <a:off x="142875" y="3224213"/>
            <a:ext cx="3667125" cy="216217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8" name="Овал 7"/>
          <p:cNvSpPr/>
          <p:nvPr/>
        </p:nvSpPr>
        <p:spPr>
          <a:xfrm rot="18515415">
            <a:off x="1338263" y="4381500"/>
            <a:ext cx="3995738" cy="1995487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9" name="Овал 8"/>
          <p:cNvSpPr/>
          <p:nvPr/>
        </p:nvSpPr>
        <p:spPr>
          <a:xfrm rot="4553769">
            <a:off x="3513138" y="4475163"/>
            <a:ext cx="3529012" cy="199866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10" name="Овал 9"/>
          <p:cNvSpPr/>
          <p:nvPr/>
        </p:nvSpPr>
        <p:spPr>
          <a:xfrm rot="20107407">
            <a:off x="4821238" y="234950"/>
            <a:ext cx="3667125" cy="216217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11" name="Овал 10"/>
          <p:cNvSpPr/>
          <p:nvPr/>
        </p:nvSpPr>
        <p:spPr>
          <a:xfrm rot="1704430">
            <a:off x="5222875" y="3600450"/>
            <a:ext cx="3667125" cy="216376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6" name="Овал 5"/>
          <p:cNvSpPr/>
          <p:nvPr/>
        </p:nvSpPr>
        <p:spPr>
          <a:xfrm rot="20772580">
            <a:off x="5481638" y="1711325"/>
            <a:ext cx="3722687" cy="2163763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2857500" y="1500188"/>
            <a:ext cx="3155950" cy="336708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900" dirty="0">
              <a:effectLst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3121025" y="2000250"/>
            <a:ext cx="257175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957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57263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572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800" b="1" dirty="0">
                <a:effectLst/>
                <a:latin typeface="Times New Roman" pitchFamily="18" charset="0"/>
                <a:cs typeface="Times New Roman" pitchFamily="18" charset="0"/>
              </a:rPr>
              <a:t>Перечислите приемы, </a:t>
            </a:r>
          </a:p>
          <a:p>
            <a:pPr algn="ctr" eaLnBrk="1" hangingPunct="1"/>
            <a:r>
              <a:rPr lang="ru-RU" altLang="ru-RU" sz="2800" b="1" dirty="0">
                <a:effectLst/>
                <a:latin typeface="Times New Roman" pitchFamily="18" charset="0"/>
                <a:cs typeface="Times New Roman" pitchFamily="18" charset="0"/>
              </a:rPr>
              <a:t>используемые на занятиях по </a:t>
            </a:r>
            <a:r>
              <a:rPr lang="ru-RU" altLang="ru-RU" sz="2800" b="1" dirty="0" smtClean="0">
                <a:effectLst/>
                <a:latin typeface="Times New Roman" pitchFamily="18" charset="0"/>
                <a:cs typeface="Times New Roman" pitchFamily="18" charset="0"/>
              </a:rPr>
              <a:t>РЭМП</a:t>
            </a:r>
            <a:endParaRPr lang="ru-RU" altLang="ru-RU" sz="28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292827">
            <a:off x="491082" y="685468"/>
            <a:ext cx="191911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Рассказ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67868" y="2428868"/>
            <a:ext cx="196880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Беседа</a:t>
            </a:r>
          </a:p>
        </p:txBody>
      </p:sp>
      <p:sp>
        <p:nvSpPr>
          <p:cNvPr id="15" name="Прямоугольник 14"/>
          <p:cNvSpPr/>
          <p:nvPr/>
        </p:nvSpPr>
        <p:spPr>
          <a:xfrm rot="20024832">
            <a:off x="762270" y="4012154"/>
            <a:ext cx="1987726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+mn-lt"/>
              </a:rPr>
              <a:t>Вопросы</a:t>
            </a:r>
          </a:p>
        </p:txBody>
      </p:sp>
      <p:sp>
        <p:nvSpPr>
          <p:cNvPr id="16" name="Прямоугольник 15"/>
          <p:cNvSpPr/>
          <p:nvPr/>
        </p:nvSpPr>
        <p:spPr>
          <a:xfrm rot="18634834">
            <a:off x="1537280" y="5394798"/>
            <a:ext cx="2767104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cap="all" dirty="0">
                <a:ln/>
                <a:solidFill>
                  <a:srgbClr val="00800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</a:rPr>
              <a:t>Описание</a:t>
            </a:r>
          </a:p>
        </p:txBody>
      </p:sp>
      <p:sp>
        <p:nvSpPr>
          <p:cNvPr id="17" name="Прямоугольник 16"/>
          <p:cNvSpPr/>
          <p:nvPr/>
        </p:nvSpPr>
        <p:spPr>
          <a:xfrm rot="1477711">
            <a:off x="5696361" y="4238961"/>
            <a:ext cx="2515081" cy="95410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Показ реальных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предметов </a:t>
            </a:r>
          </a:p>
        </p:txBody>
      </p:sp>
      <p:sp>
        <p:nvSpPr>
          <p:cNvPr id="18" name="Прямоугольник 17"/>
          <p:cNvSpPr/>
          <p:nvPr/>
        </p:nvSpPr>
        <p:spPr>
          <a:xfrm rot="20521391">
            <a:off x="5866032" y="1884283"/>
            <a:ext cx="2872902" cy="181588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Действия 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с Числовыми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карточками и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цифрами</a:t>
            </a:r>
          </a:p>
        </p:txBody>
      </p:sp>
      <p:sp>
        <p:nvSpPr>
          <p:cNvPr id="20" name="Прямоугольник 19"/>
          <p:cNvSpPr/>
          <p:nvPr/>
        </p:nvSpPr>
        <p:spPr>
          <a:xfrm rot="3810280">
            <a:off x="4244473" y="5421290"/>
            <a:ext cx="2268571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Дидактические</a:t>
            </a:r>
          </a:p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игры</a:t>
            </a:r>
          </a:p>
        </p:txBody>
      </p:sp>
      <p:sp>
        <p:nvSpPr>
          <p:cNvPr id="21" name="Прямоугольник 20"/>
          <p:cNvSpPr/>
          <p:nvPr/>
        </p:nvSpPr>
        <p:spPr>
          <a:xfrm rot="20167458">
            <a:off x="5485124" y="751930"/>
            <a:ext cx="241944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5781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8000"/>
                </a:solidFill>
                <a:effectLst/>
                <a:latin typeface="+mn-lt"/>
              </a:rPr>
              <a:t>Упражнения</a:t>
            </a:r>
          </a:p>
        </p:txBody>
      </p:sp>
    </p:spTree>
    <p:extLst>
      <p:ext uri="{BB962C8B-B14F-4D97-AF65-F5344CB8AC3E}">
        <p14:creationId xmlns:p14="http://schemas.microsoft.com/office/powerpoint/2010/main" val="5778132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  <p:bldP spid="9" grpId="0" animBg="1"/>
      <p:bldP spid="10" grpId="0" animBg="1"/>
      <p:bldP spid="11" grpId="0" animBg="1"/>
      <p:bldP spid="6" grpId="0" animBg="1"/>
      <p:bldP spid="5" grpId="0" animBg="1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395288" y="404813"/>
            <a:ext cx="8353425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Методы обучения                     на 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по 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РЭМП 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: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eorgia" pitchFamily="18" charset="0"/>
              </a:rPr>
              <a:t>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4400" b="1" dirty="0" smtClean="0">
                <a:effectLst/>
                <a:latin typeface="Georgia" pitchFamily="18" charset="0"/>
                <a:sym typeface="Wingdings" pitchFamily="2" charset="2"/>
              </a:rPr>
              <a:t> </a:t>
            </a:r>
            <a:r>
              <a:rPr lang="ru-RU" sz="4400" b="1" dirty="0">
                <a:effectLst/>
                <a:latin typeface="Georgia" pitchFamily="18" charset="0"/>
              </a:rPr>
              <a:t>словесные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4400" b="1" dirty="0" smtClean="0">
                <a:effectLst/>
                <a:latin typeface="Georgia" pitchFamily="18" charset="0"/>
              </a:rPr>
              <a:t>практические</a:t>
            </a:r>
            <a:endParaRPr lang="ru-RU" sz="4400" b="1" dirty="0">
              <a:effectLst/>
              <a:latin typeface="Georgia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sz="4400" b="1" dirty="0" smtClean="0">
                <a:effectLst/>
                <a:latin typeface="Georgia" pitchFamily="18" charset="0"/>
              </a:rPr>
              <a:t>игровые </a:t>
            </a:r>
            <a:endParaRPr lang="ru-RU" sz="4400" b="1" dirty="0">
              <a:effectLst/>
              <a:latin typeface="Georgia" pitchFamily="18" charset="0"/>
            </a:endParaRPr>
          </a:p>
          <a:p>
            <a:pPr algn="ctr">
              <a:spcBef>
                <a:spcPct val="50000"/>
              </a:spcBef>
              <a:defRPr/>
            </a:pPr>
            <a:r>
              <a:rPr lang="ru-RU" sz="4400" b="1" dirty="0">
                <a:effectLst/>
                <a:latin typeface="Georgia" pitchFamily="18" charset="0"/>
              </a:rPr>
              <a:t>наглядные</a:t>
            </a:r>
          </a:p>
        </p:txBody>
      </p:sp>
    </p:spTree>
    <p:extLst>
      <p:ext uri="{BB962C8B-B14F-4D97-AF65-F5344CB8AC3E}">
        <p14:creationId xmlns:p14="http://schemas.microsoft.com/office/powerpoint/2010/main" val="218334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2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val 2"/>
          <p:cNvSpPr>
            <a:spLocks noChangeArrowheads="1"/>
          </p:cNvSpPr>
          <p:nvPr/>
        </p:nvSpPr>
        <p:spPr bwMode="auto">
          <a:xfrm>
            <a:off x="1835150" y="4652963"/>
            <a:ext cx="5473700" cy="12239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>
              <a:effectLst/>
            </a:endParaRPr>
          </a:p>
        </p:txBody>
      </p:sp>
      <p:sp>
        <p:nvSpPr>
          <p:cNvPr id="14339" name="Line 3"/>
          <p:cNvSpPr>
            <a:spLocks noChangeShapeType="1"/>
          </p:cNvSpPr>
          <p:nvPr/>
        </p:nvSpPr>
        <p:spPr bwMode="auto">
          <a:xfrm>
            <a:off x="4427538" y="981075"/>
            <a:ext cx="0" cy="36718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2484438" y="4868863"/>
            <a:ext cx="45354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>
                <a:effectLst/>
                <a:latin typeface="Georgia" pitchFamily="18" charset="0"/>
              </a:rPr>
              <a:t>Компетентность педагога                              в образовательной области</a:t>
            </a:r>
            <a:endParaRPr lang="ru-RU" altLang="ru-RU">
              <a:effectLst/>
              <a:latin typeface="Georgia" pitchFamily="18" charset="0"/>
            </a:endParaRPr>
          </a:p>
        </p:txBody>
      </p:sp>
      <p:sp>
        <p:nvSpPr>
          <p:cNvPr id="14341" name="Oval 5"/>
          <p:cNvSpPr>
            <a:spLocks noChangeArrowheads="1"/>
          </p:cNvSpPr>
          <p:nvPr/>
        </p:nvSpPr>
        <p:spPr bwMode="auto">
          <a:xfrm>
            <a:off x="2268538" y="3573463"/>
            <a:ext cx="4610100" cy="10795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b="1" dirty="0">
                <a:effectLst/>
                <a:latin typeface="Georgia" pitchFamily="18" charset="0"/>
              </a:rPr>
              <a:t>Готовность воспитателя </a:t>
            </a:r>
            <a:r>
              <a:rPr lang="ru-RU" altLang="ru-RU" b="1" dirty="0" smtClean="0">
                <a:effectLst/>
                <a:latin typeface="Georgia" pitchFamily="18" charset="0"/>
              </a:rPr>
              <a:t>к занятиям</a:t>
            </a:r>
            <a:endParaRPr lang="ru-RU" altLang="ru-RU" b="1" dirty="0">
              <a:effectLst/>
              <a:latin typeface="Georgia" pitchFamily="18" charset="0"/>
            </a:endParaRPr>
          </a:p>
        </p:txBody>
      </p:sp>
      <p:sp>
        <p:nvSpPr>
          <p:cNvPr id="14342" name="Oval 6"/>
          <p:cNvSpPr>
            <a:spLocks noChangeArrowheads="1"/>
          </p:cNvSpPr>
          <p:nvPr/>
        </p:nvSpPr>
        <p:spPr bwMode="auto">
          <a:xfrm>
            <a:off x="2555875" y="2492375"/>
            <a:ext cx="3744913" cy="108108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b="1">
                <a:effectLst/>
                <a:latin typeface="Georgia" pitchFamily="18" charset="0"/>
              </a:rPr>
              <a:t>Выбор оптимальных </a:t>
            </a:r>
          </a:p>
          <a:p>
            <a:pPr algn="ctr" eaLnBrk="1" hangingPunct="1"/>
            <a:r>
              <a:rPr lang="ru-RU" altLang="ru-RU" b="1">
                <a:effectLst/>
                <a:latin typeface="Georgia" pitchFamily="18" charset="0"/>
              </a:rPr>
              <a:t>методов и приёмов</a:t>
            </a:r>
          </a:p>
        </p:txBody>
      </p:sp>
    </p:spTree>
    <p:extLst>
      <p:ext uri="{BB962C8B-B14F-4D97-AF65-F5344CB8AC3E}">
        <p14:creationId xmlns:p14="http://schemas.microsoft.com/office/powerpoint/2010/main" val="294118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/>
      <p:bldP spid="14340" grpId="0"/>
      <p:bldP spid="14341" grpId="0" animBg="1"/>
      <p:bldP spid="1434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ФОП ДО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Admin\OneDrive\Рабочий стол\МО по РЭМП\На презентацию\2023-10-23_10-56-3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18" y="1124744"/>
            <a:ext cx="8822092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4028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570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Дидактический  материал            должен быть: </a:t>
            </a:r>
          </a:p>
          <a:p>
            <a:pPr>
              <a:spcBef>
                <a:spcPct val="50000"/>
              </a:spcBef>
              <a:defRPr/>
            </a:pPr>
            <a:r>
              <a:rPr lang="ru-RU" sz="3200" b="1" dirty="0">
                <a:effectLst/>
                <a:latin typeface="Georgia" pitchFamily="18" charset="0"/>
              </a:rPr>
              <a:t> </a:t>
            </a:r>
            <a:r>
              <a:rPr lang="ru-RU" sz="3200" b="1" dirty="0">
                <a:effectLst/>
                <a:latin typeface="Georgia" pitchFamily="18" charset="0"/>
                <a:sym typeface="Wingdings 3" pitchFamily="18" charset="2"/>
              </a:rPr>
              <a:t>     </a:t>
            </a:r>
            <a:r>
              <a:rPr lang="ru-RU" sz="3200" b="1" dirty="0">
                <a:effectLst/>
                <a:latin typeface="Georgia" pitchFamily="18" charset="0"/>
              </a:rPr>
              <a:t>в достаточном количестве на каждого ребёнка + запасной материал</a:t>
            </a:r>
          </a:p>
          <a:p>
            <a:pPr>
              <a:spcBef>
                <a:spcPct val="50000"/>
              </a:spcBef>
              <a:defRPr/>
            </a:pPr>
            <a:r>
              <a:rPr lang="ru-RU" sz="3200" b="1" dirty="0">
                <a:effectLst/>
                <a:latin typeface="Georgia" pitchFamily="18" charset="0"/>
                <a:sym typeface="Wingdings 3" pitchFamily="18" charset="2"/>
              </a:rPr>
              <a:t>     </a:t>
            </a:r>
            <a:r>
              <a:rPr lang="ru-RU" sz="3200" b="1" dirty="0">
                <a:effectLst/>
                <a:latin typeface="Georgia" pitchFamily="18" charset="0"/>
              </a:rPr>
              <a:t>художественно оформлен</a:t>
            </a:r>
          </a:p>
          <a:p>
            <a:pPr>
              <a:spcBef>
                <a:spcPct val="50000"/>
              </a:spcBef>
              <a:defRPr/>
            </a:pPr>
            <a:endParaRPr lang="ru-RU" sz="1600" b="1" dirty="0">
              <a:effectLst/>
              <a:latin typeface="Georgia" pitchFamily="18" charset="0"/>
            </a:endParaRPr>
          </a:p>
          <a:p>
            <a:pPr>
              <a:defRPr/>
            </a:pPr>
            <a:r>
              <a:rPr lang="ru-RU" sz="3200" b="1" dirty="0">
                <a:effectLst/>
                <a:latin typeface="Georgia" pitchFamily="18" charset="0"/>
                <a:sym typeface="Wingdings 3" pitchFamily="18" charset="2"/>
              </a:rPr>
              <a:t>     </a:t>
            </a:r>
            <a:r>
              <a:rPr lang="ru-RU" sz="3200" b="1" dirty="0">
                <a:effectLst/>
                <a:latin typeface="Georgia" pitchFamily="18" charset="0"/>
              </a:rPr>
              <a:t>различным на каждом занятии</a:t>
            </a:r>
          </a:p>
          <a:p>
            <a:pPr>
              <a:defRPr/>
            </a:pPr>
            <a:endParaRPr lang="ru-RU" sz="1600" b="1" dirty="0">
              <a:effectLst/>
              <a:latin typeface="Georgia" pitchFamily="18" charset="0"/>
            </a:endParaRPr>
          </a:p>
          <a:p>
            <a:pPr>
              <a:defRPr/>
            </a:pPr>
            <a:r>
              <a:rPr lang="ru-RU" sz="3200" b="1" dirty="0">
                <a:effectLst/>
                <a:latin typeface="Georgia" pitchFamily="18" charset="0"/>
              </a:rPr>
              <a:t> </a:t>
            </a:r>
            <a:r>
              <a:rPr lang="ru-RU" sz="3200" b="1" dirty="0">
                <a:effectLst/>
                <a:latin typeface="Georgia" pitchFamily="18" charset="0"/>
                <a:sym typeface="Wingdings 3" pitchFamily="18" charset="2"/>
              </a:rPr>
              <a:t>    </a:t>
            </a:r>
            <a:r>
              <a:rPr lang="ru-RU" sz="3200" b="1" dirty="0">
                <a:effectLst/>
                <a:latin typeface="Georgia" pitchFamily="18" charset="0"/>
              </a:rPr>
              <a:t>понятен детям </a:t>
            </a:r>
          </a:p>
          <a:p>
            <a:pPr>
              <a:defRPr/>
            </a:pPr>
            <a:endParaRPr lang="ru-RU" sz="1600" b="1" dirty="0">
              <a:effectLst/>
              <a:latin typeface="Georgia" pitchFamily="18" charset="0"/>
            </a:endParaRPr>
          </a:p>
          <a:p>
            <a:pPr>
              <a:defRPr/>
            </a:pPr>
            <a:r>
              <a:rPr lang="ru-RU" sz="3200" b="1" dirty="0">
                <a:effectLst/>
                <a:latin typeface="Georgia" pitchFamily="18" charset="0"/>
              </a:rPr>
              <a:t> </a:t>
            </a:r>
            <a:r>
              <a:rPr lang="ru-RU" sz="3200" b="1" dirty="0">
                <a:effectLst/>
                <a:latin typeface="Georgia" pitchFamily="18" charset="0"/>
                <a:sym typeface="Wingdings 3" pitchFamily="18" charset="2"/>
              </a:rPr>
              <a:t>    </a:t>
            </a:r>
            <a:r>
              <a:rPr lang="ru-RU" sz="3200" b="1" dirty="0">
                <a:effectLst/>
                <a:latin typeface="Georgia" pitchFamily="18" charset="0"/>
              </a:rPr>
              <a:t>соответствовать  друг другу</a:t>
            </a:r>
          </a:p>
        </p:txBody>
      </p:sp>
    </p:spTree>
    <p:extLst>
      <p:ext uri="{BB962C8B-B14F-4D97-AF65-F5344CB8AC3E}">
        <p14:creationId xmlns:p14="http://schemas.microsoft.com/office/powerpoint/2010/main" val="322893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02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02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2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2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024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Oval 2"/>
          <p:cNvSpPr>
            <a:spLocks noChangeArrowheads="1"/>
          </p:cNvSpPr>
          <p:nvPr/>
        </p:nvSpPr>
        <p:spPr bwMode="auto">
          <a:xfrm>
            <a:off x="1187450" y="5013325"/>
            <a:ext cx="6048375" cy="1439863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>
              <a:effectLst/>
            </a:endParaRPr>
          </a:p>
        </p:txBody>
      </p:sp>
      <p:sp>
        <p:nvSpPr>
          <p:cNvPr id="23555" name="Line 3"/>
          <p:cNvSpPr>
            <a:spLocks noChangeShapeType="1"/>
          </p:cNvSpPr>
          <p:nvPr/>
        </p:nvSpPr>
        <p:spPr bwMode="auto">
          <a:xfrm>
            <a:off x="4211638" y="836613"/>
            <a:ext cx="0" cy="4176712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556" name="Text Box 4"/>
          <p:cNvSpPr txBox="1">
            <a:spLocks noChangeArrowheads="1"/>
          </p:cNvSpPr>
          <p:nvPr/>
        </p:nvSpPr>
        <p:spPr bwMode="auto">
          <a:xfrm>
            <a:off x="2195513" y="5300663"/>
            <a:ext cx="45354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>
                <a:effectLst/>
                <a:latin typeface="Georgia" pitchFamily="18" charset="0"/>
              </a:rPr>
              <a:t>Компетентность педагога                              в образовательной области</a:t>
            </a:r>
            <a:endParaRPr lang="ru-RU" altLang="ru-RU">
              <a:effectLst/>
              <a:latin typeface="Georgia" pitchFamily="18" charset="0"/>
            </a:endParaRPr>
          </a:p>
        </p:txBody>
      </p:sp>
      <p:sp>
        <p:nvSpPr>
          <p:cNvPr id="23557" name="Oval 5"/>
          <p:cNvSpPr>
            <a:spLocks noChangeArrowheads="1"/>
          </p:cNvSpPr>
          <p:nvPr/>
        </p:nvSpPr>
        <p:spPr bwMode="auto">
          <a:xfrm>
            <a:off x="1763713" y="3716338"/>
            <a:ext cx="4895850" cy="1295400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b="1" dirty="0">
                <a:effectLst/>
                <a:latin typeface="Georgia" pitchFamily="18" charset="0"/>
              </a:rPr>
              <a:t>Готовность воспитателя к </a:t>
            </a:r>
            <a:r>
              <a:rPr lang="ru-RU" altLang="ru-RU" b="1" dirty="0" smtClean="0">
                <a:latin typeface="Georgia" pitchFamily="18" charset="0"/>
              </a:rPr>
              <a:t>занятиям</a:t>
            </a:r>
            <a:endParaRPr lang="ru-RU" altLang="ru-RU" b="1" dirty="0">
              <a:effectLst/>
              <a:latin typeface="Georgia" pitchFamily="18" charset="0"/>
            </a:endParaRPr>
          </a:p>
        </p:txBody>
      </p:sp>
      <p:sp>
        <p:nvSpPr>
          <p:cNvPr id="23558" name="Oval 6"/>
          <p:cNvSpPr>
            <a:spLocks noChangeArrowheads="1"/>
          </p:cNvSpPr>
          <p:nvPr/>
        </p:nvSpPr>
        <p:spPr bwMode="auto">
          <a:xfrm>
            <a:off x="2124075" y="2492375"/>
            <a:ext cx="4103688" cy="122555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b="1">
                <a:effectLst/>
                <a:latin typeface="Georgia" pitchFamily="18" charset="0"/>
              </a:rPr>
              <a:t>Выбор оптимальных </a:t>
            </a:r>
          </a:p>
          <a:p>
            <a:pPr algn="ctr" eaLnBrk="1" hangingPunct="1"/>
            <a:r>
              <a:rPr lang="ru-RU" altLang="ru-RU" b="1">
                <a:effectLst/>
                <a:latin typeface="Georgia" pitchFamily="18" charset="0"/>
              </a:rPr>
              <a:t>методов и приёмов</a:t>
            </a:r>
          </a:p>
        </p:txBody>
      </p:sp>
      <p:sp>
        <p:nvSpPr>
          <p:cNvPr id="23559" name="Oval 7"/>
          <p:cNvSpPr>
            <a:spLocks noChangeArrowheads="1"/>
          </p:cNvSpPr>
          <p:nvPr/>
        </p:nvSpPr>
        <p:spPr bwMode="auto">
          <a:xfrm>
            <a:off x="2484438" y="1268413"/>
            <a:ext cx="3240087" cy="1225550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>
              <a:effectLst/>
            </a:endParaRP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2627313" y="1412875"/>
            <a:ext cx="3097212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600" b="1">
                <a:effectLst/>
                <a:latin typeface="Georgia" pitchFamily="18" charset="0"/>
              </a:rPr>
              <a:t>Правильный подбор  демонстрационного и раздаточного материала</a:t>
            </a:r>
          </a:p>
        </p:txBody>
      </p:sp>
    </p:spTree>
    <p:extLst>
      <p:ext uri="{BB962C8B-B14F-4D97-AF65-F5344CB8AC3E}">
        <p14:creationId xmlns:p14="http://schemas.microsoft.com/office/powerpoint/2010/main" val="472635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  <p:bldP spid="23556" grpId="0"/>
      <p:bldP spid="23557" grpId="0" animBg="1"/>
      <p:bldP spid="23558" grpId="0" animBg="1"/>
      <p:bldP spid="23559" grpId="0" animBg="1"/>
      <p:bldP spid="2356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0" y="188913"/>
            <a:ext cx="914400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Georgia" pitchFamily="18" charset="0"/>
              </a:rPr>
              <a:t>Речь воспитателя           должна быть:</a:t>
            </a:r>
            <a:r>
              <a:rPr lang="ru-RU" sz="4400" b="1" dirty="0">
                <a:solidFill>
                  <a:srgbClr val="C00000"/>
                </a:solidFill>
                <a:effectLst/>
                <a:latin typeface="Georgia" pitchFamily="18" charset="0"/>
              </a:rPr>
              <a:t> </a:t>
            </a:r>
          </a:p>
          <a:p>
            <a:pPr>
              <a:spcBef>
                <a:spcPct val="50000"/>
              </a:spcBef>
              <a:defRPr/>
            </a:pPr>
            <a:r>
              <a:rPr lang="ru-RU" sz="4400" b="1" dirty="0">
                <a:effectLst/>
                <a:latin typeface="Georgia" pitchFamily="18" charset="0"/>
              </a:rPr>
              <a:t> </a:t>
            </a:r>
            <a:r>
              <a:rPr lang="ru-RU" sz="4400" b="1" dirty="0">
                <a:effectLst/>
                <a:latin typeface="Georgia" pitchFamily="18" charset="0"/>
                <a:sym typeface="Wingdings" pitchFamily="2" charset="2"/>
              </a:rPr>
              <a:t> </a:t>
            </a:r>
            <a:r>
              <a:rPr lang="ru-RU" sz="4400" b="1" dirty="0">
                <a:effectLst/>
                <a:latin typeface="Georgia" pitchFamily="18" charset="0"/>
              </a:rPr>
              <a:t>грамотной и в отношении грамматики, и в отношении математики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0" y="4508500"/>
            <a:ext cx="91440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altLang="ru-RU" sz="3600" b="1" i="1">
                <a:effectLst/>
                <a:latin typeface="Georgia" pitchFamily="18" charset="0"/>
              </a:rPr>
              <a:t>  </a:t>
            </a:r>
            <a:r>
              <a:rPr lang="ru-RU" altLang="ru-RU" sz="3600" b="1" i="1">
                <a:effectLst/>
                <a:latin typeface="Georgia" pitchFamily="18" charset="0"/>
                <a:sym typeface="Wingdings" pitchFamily="2" charset="2"/>
              </a:rPr>
              <a:t>    </a:t>
            </a:r>
            <a:r>
              <a:rPr lang="ru-RU" altLang="ru-RU" sz="4400" b="1">
                <a:effectLst/>
                <a:latin typeface="Georgia" pitchFamily="18" charset="0"/>
              </a:rPr>
              <a:t>точной</a:t>
            </a:r>
            <a:r>
              <a:rPr lang="ru-RU" altLang="ru-RU" sz="4400" b="1" i="1">
                <a:effectLst/>
                <a:latin typeface="Georgia" pitchFamily="18" charset="0"/>
              </a:rPr>
              <a:t>, </a:t>
            </a:r>
            <a:r>
              <a:rPr lang="ru-RU" altLang="ru-RU" sz="4400" b="1">
                <a:effectLst/>
                <a:latin typeface="Georgia" pitchFamily="18" charset="0"/>
              </a:rPr>
              <a:t>краткой, чёткой, ясной</a:t>
            </a:r>
            <a:r>
              <a:rPr lang="ru-RU" altLang="ru-RU" sz="4400" b="1" i="1">
                <a:effectLst/>
                <a:latin typeface="Georgia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251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WordArt 4"/>
          <p:cNvSpPr>
            <a:spLocks noChangeArrowheads="1" noChangeShapeType="1" noTextEdit="1"/>
          </p:cNvSpPr>
          <p:nvPr/>
        </p:nvSpPr>
        <p:spPr bwMode="auto">
          <a:xfrm>
            <a:off x="323850" y="188913"/>
            <a:ext cx="8424863" cy="1150937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/>
              </a:rPr>
              <a:t>Модель успешной образовательной деятельности</a:t>
            </a:r>
          </a:p>
        </p:txBody>
      </p:sp>
      <p:sp>
        <p:nvSpPr>
          <p:cNvPr id="12" name="Oval 2"/>
          <p:cNvSpPr>
            <a:spLocks noChangeArrowheads="1"/>
          </p:cNvSpPr>
          <p:nvPr/>
        </p:nvSpPr>
        <p:spPr bwMode="auto">
          <a:xfrm>
            <a:off x="2051050" y="5300663"/>
            <a:ext cx="4826000" cy="12239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>
              <a:effectLst/>
            </a:endParaRPr>
          </a:p>
        </p:txBody>
      </p:sp>
      <p:sp>
        <p:nvSpPr>
          <p:cNvPr id="13" name="Line 3"/>
          <p:cNvSpPr>
            <a:spLocks noChangeShapeType="1"/>
          </p:cNvSpPr>
          <p:nvPr/>
        </p:nvSpPr>
        <p:spPr bwMode="auto">
          <a:xfrm flipH="1">
            <a:off x="4211638" y="1196975"/>
            <a:ext cx="0" cy="38163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2268538" y="5589588"/>
            <a:ext cx="45339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>
                <a:effectLst/>
                <a:latin typeface="Georgia" pitchFamily="18" charset="0"/>
              </a:rPr>
              <a:t>Компетентность педагога                              в образовательной области</a:t>
            </a:r>
            <a:endParaRPr lang="ru-RU" altLang="ru-RU">
              <a:effectLst/>
              <a:latin typeface="Georgia" pitchFamily="18" charset="0"/>
            </a:endParaRPr>
          </a:p>
        </p:txBody>
      </p:sp>
      <p:sp>
        <p:nvSpPr>
          <p:cNvPr id="15" name="Oval 5"/>
          <p:cNvSpPr>
            <a:spLocks noChangeArrowheads="1"/>
          </p:cNvSpPr>
          <p:nvPr/>
        </p:nvSpPr>
        <p:spPr bwMode="auto">
          <a:xfrm>
            <a:off x="2268538" y="4292600"/>
            <a:ext cx="4248150" cy="1081088"/>
          </a:xfrm>
          <a:prstGeom prst="ellipse">
            <a:avLst/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b="1" dirty="0">
                <a:effectLst/>
                <a:latin typeface="Georgia" pitchFamily="18" charset="0"/>
              </a:rPr>
              <a:t>Готовность воспитателя к НОД</a:t>
            </a:r>
          </a:p>
        </p:txBody>
      </p:sp>
      <p:sp>
        <p:nvSpPr>
          <p:cNvPr id="16" name="Oval 6"/>
          <p:cNvSpPr>
            <a:spLocks noChangeArrowheads="1"/>
          </p:cNvSpPr>
          <p:nvPr/>
        </p:nvSpPr>
        <p:spPr bwMode="auto">
          <a:xfrm>
            <a:off x="2627313" y="3213100"/>
            <a:ext cx="3529012" cy="10795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b="1">
                <a:effectLst/>
                <a:latin typeface="Georgia" pitchFamily="18" charset="0"/>
              </a:rPr>
              <a:t>Выбор оптимальных </a:t>
            </a:r>
          </a:p>
          <a:p>
            <a:pPr algn="ctr" eaLnBrk="1" hangingPunct="1"/>
            <a:r>
              <a:rPr lang="ru-RU" altLang="ru-RU" b="1">
                <a:effectLst/>
                <a:latin typeface="Georgia" pitchFamily="18" charset="0"/>
              </a:rPr>
              <a:t>методов и приёмов</a:t>
            </a:r>
          </a:p>
        </p:txBody>
      </p:sp>
      <p:sp>
        <p:nvSpPr>
          <p:cNvPr id="17" name="Oval 7"/>
          <p:cNvSpPr>
            <a:spLocks noChangeArrowheads="1"/>
          </p:cNvSpPr>
          <p:nvPr/>
        </p:nvSpPr>
        <p:spPr bwMode="auto">
          <a:xfrm>
            <a:off x="3059113" y="2276475"/>
            <a:ext cx="2808287" cy="936625"/>
          </a:xfrm>
          <a:prstGeom prst="ellipse">
            <a:avLst/>
          </a:prstGeom>
          <a:solidFill>
            <a:srgbClr val="00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>
              <a:effectLst/>
            </a:endParaRP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3276600" y="2349500"/>
            <a:ext cx="2232025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sz="1400" b="1">
                <a:effectLst/>
                <a:latin typeface="Georgia" pitchFamily="18" charset="0"/>
              </a:rPr>
              <a:t>Правильный подбор  демонстрационного и раздаточного материала</a:t>
            </a:r>
          </a:p>
        </p:txBody>
      </p:sp>
      <p:sp>
        <p:nvSpPr>
          <p:cNvPr id="19" name="Oval 9"/>
          <p:cNvSpPr>
            <a:spLocks noChangeArrowheads="1"/>
          </p:cNvSpPr>
          <p:nvPr/>
        </p:nvSpPr>
        <p:spPr bwMode="auto">
          <a:xfrm>
            <a:off x="3779838" y="1125538"/>
            <a:ext cx="1296987" cy="1150937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400" b="1">
                <a:effectLst/>
                <a:latin typeface="Georgia" pitchFamily="18" charset="0"/>
              </a:rPr>
              <a:t>Грамотная </a:t>
            </a:r>
          </a:p>
          <a:p>
            <a:pPr algn="ctr" eaLnBrk="1" hangingPunct="1"/>
            <a:r>
              <a:rPr lang="ru-RU" altLang="ru-RU" sz="1400" b="1">
                <a:effectLst/>
                <a:latin typeface="Georgia" pitchFamily="18" charset="0"/>
              </a:rPr>
              <a:t>речь </a:t>
            </a:r>
          </a:p>
          <a:p>
            <a:pPr algn="ctr" eaLnBrk="1" hangingPunct="1"/>
            <a:r>
              <a:rPr lang="ru-RU" altLang="ru-RU" sz="1400" b="1">
                <a:effectLst/>
                <a:latin typeface="Georgia" pitchFamily="18" charset="0"/>
              </a:rPr>
              <a:t>воспитателя</a:t>
            </a:r>
          </a:p>
        </p:txBody>
      </p:sp>
    </p:spTree>
    <p:extLst>
      <p:ext uri="{BB962C8B-B14F-4D97-AF65-F5344CB8AC3E}">
        <p14:creationId xmlns:p14="http://schemas.microsoft.com/office/powerpoint/2010/main" val="3860570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  <p:bldP spid="12" grpId="0" animBg="1"/>
      <p:bldP spid="14" grpId="0"/>
      <p:bldP spid="15" grpId="0" animBg="1"/>
      <p:bldP spid="16" grpId="0" animBg="1"/>
      <p:bldP spid="17" grpId="0" animBg="1"/>
      <p:bldP spid="18" grpId="0"/>
      <p:bldP spid="1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0684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5780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8995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642400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Что решается посредством использования дидактических игр, упражнений и заданий? </a:t>
            </a:r>
            <a:endParaRPr lang="ru-RU" sz="3200" b="1" dirty="0">
              <a:solidFill>
                <a:srgbClr val="C00000"/>
              </a:solidFill>
            </a:endParaRPr>
          </a:p>
        </p:txBody>
      </p:sp>
      <p:pic>
        <p:nvPicPr>
          <p:cNvPr id="9218" name="Picture 2" descr="C:\Users\Admin\OneDrive\Рабочий стол\МО по РЭМП\На презентацию\2023-10-23_11-57-4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24744"/>
            <a:ext cx="8737662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74815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49838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C00000"/>
                </a:solidFill>
              </a:rPr>
              <a:t>Результат:</a:t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>Выполнение требований ФГОС ДО и ФОП ДО</a:t>
            </a:r>
            <a:endParaRPr lang="ru-RU" sz="3200" dirty="0">
              <a:solidFill>
                <a:srgbClr val="C00000"/>
              </a:solidFill>
            </a:endParaRPr>
          </a:p>
        </p:txBody>
      </p:sp>
      <p:pic>
        <p:nvPicPr>
          <p:cNvPr id="10243" name="Picture 3" descr="C:\Users\Admin\OneDrive\Рабочий стол\МО по РЭМП\На презентацию\2023-10-23_12-01-3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59766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116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348880"/>
            <a:ext cx="8229600" cy="1252728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Спасибо за внимание!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993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Принципы ФОП ДО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908720"/>
            <a:ext cx="8784976" cy="543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26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Как вы понимаете принцип 4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(ФГОС ДО и ФОП ДО)?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099" name="Picture 3" descr="C:\Users\Admin\OneDrive\Рабочий стол\МО по РЭМП\На презентацию\2023-10-23_11-10-2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40768"/>
            <a:ext cx="4265414" cy="3816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Admin\OneDrive\Рабочий стол\МО по РЭМП\На презентацию\2023-10-23_11-12-3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49" y="1340768"/>
            <a:ext cx="4752528" cy="387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Admin\OneDrive\Рабочий стол\МО по РЭМП\На презентацию\2023-10-23_11-14-18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933056"/>
            <a:ext cx="4392488" cy="281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56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1440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Основополагающий принцип в соответствии с ФГОС ДО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Admin\OneDrive\Рабочий стол\МО по РЭМП\На презентацию\2023-10-23_11-05-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640960" cy="309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OneDrive\Рабочий стол\МО по РЭМП\На презентацию\2023-10-23_11-19-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161" y="3933056"/>
            <a:ext cx="4384725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8286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9047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FF0000"/>
                </a:solidFill>
              </a:rPr>
              <a:t>ФОП ДО разделы образовательной области «Познавательное развитие»  (впервые появляются в описании образовательной деятельности возрастного периода с 2-3 лет)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Admin\OneDrive\Рабочий стол\МО по РЭМП\На презентацию\2023-10-23_11-26-1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8" y="1916832"/>
            <a:ext cx="8810625" cy="4392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161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70392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Цели математического развития в соответствии с ФОП ДО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8195" name="Picture 3" descr="C:\Users\Admin\OneDrive\Рабочий стол\МО по РЭМП\2023-10-23_11-45-5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878497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27438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032" y="116632"/>
            <a:ext cx="7772400" cy="93610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Содержание образовательной деятельности по РЭМП для детей в возрасте 2-3 лет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124744"/>
            <a:ext cx="8496944" cy="554461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rgbClr val="7030A0"/>
                </a:solidFill>
                <a:latin typeface="Crimson Text"/>
                <a:ea typeface="Times New Roman"/>
                <a:cs typeface="Times New Roman"/>
              </a:rPr>
              <a:t>Сенсорные </a:t>
            </a:r>
            <a:r>
              <a:rPr lang="ru-RU" dirty="0">
                <a:solidFill>
                  <a:srgbClr val="7030A0"/>
                </a:solidFill>
                <a:latin typeface="Crimson Text"/>
                <a:ea typeface="Times New Roman"/>
                <a:cs typeface="Times New Roman"/>
              </a:rPr>
              <a:t>эталоны и познавательные действия:</a:t>
            </a:r>
            <a:endParaRPr lang="ru-RU" sz="1400" dirty="0">
              <a:solidFill>
                <a:srgbClr val="7030A0"/>
              </a:solidFill>
              <a:latin typeface="Calibri"/>
              <a:ea typeface="Calibri"/>
              <a:cs typeface="Times New Roman"/>
            </a:endParaRPr>
          </a:p>
          <a:p>
            <a:pPr marL="285750" indent="-28575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16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</a:t>
            </a:r>
            <a:r>
              <a:rPr lang="ru-RU" sz="1600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едагог </a:t>
            </a:r>
            <a:r>
              <a:rPr lang="ru-RU" sz="16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демонстрирует детям и включает их в деятельность на сравнение предметов и определение их сходства- различия, на подбор и группировку по заданному образцу (по цвету, форме, величине). </a:t>
            </a:r>
            <a:endParaRPr lang="ru-RU" sz="1600" dirty="0" smtClean="0">
              <a:solidFill>
                <a:srgbClr val="252525"/>
              </a:solidFill>
              <a:latin typeface="Crimson Text"/>
              <a:ea typeface="Times New Roman"/>
              <a:cs typeface="Times New Roman"/>
            </a:endParaRPr>
          </a:p>
          <a:p>
            <a:pPr marL="285750" indent="-28575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1600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Побуждает </a:t>
            </a:r>
            <a:r>
              <a:rPr lang="ru-RU" sz="16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и поощряет освоение простейших действий, основанных на перестановке предметов, изменении способа их расположения, количества; на действия переливания, пересыпания. </a:t>
            </a:r>
            <a:endParaRPr lang="ru-RU" sz="1600" dirty="0" smtClean="0">
              <a:solidFill>
                <a:srgbClr val="252525"/>
              </a:solidFill>
              <a:latin typeface="Crimson Text"/>
              <a:ea typeface="Times New Roman"/>
              <a:cs typeface="Times New Roman"/>
            </a:endParaRPr>
          </a:p>
          <a:p>
            <a:pPr marL="285750" indent="-28575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1600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Проводит </a:t>
            </a:r>
            <a:r>
              <a:rPr lang="ru-RU" sz="1600" b="1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игры-занятия</a:t>
            </a:r>
            <a:r>
              <a:rPr lang="ru-RU" sz="16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 с использованием предметов-орудий: сачков, черпачков для выуживания из специальных емкостей с водой или без воды шариков, плавающих игрушек, палочек со свисающим на веревке магнитом для «ловли» на нее небольших предметов</a:t>
            </a:r>
            <a:r>
              <a:rPr lang="ru-RU" sz="1600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.</a:t>
            </a:r>
          </a:p>
          <a:p>
            <a:pPr marL="285750" indent="-285750" algn="l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1600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 </a:t>
            </a:r>
            <a:r>
              <a:rPr lang="ru-RU" sz="16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Организует действия с игрушками, имитирующими орудия труда (заколачивание молоточком </a:t>
            </a:r>
            <a:r>
              <a:rPr lang="ru-RU" sz="1600" dirty="0" err="1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втулочек</a:t>
            </a:r>
            <a:r>
              <a:rPr lang="ru-RU" sz="16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 в верстачок, сборка каталок с помощью деревянных или пластмассовых винтов) и т.п., создает ситуации для использования детьми предметов-орудий в самостоятельной игровой и бытовой деятельности с целью решения практических задач</a:t>
            </a:r>
            <a:r>
              <a:rPr lang="ru-RU" sz="1600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;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solidFill>
                  <a:srgbClr val="00B050"/>
                </a:solidFill>
                <a:latin typeface="Crimson Text"/>
                <a:ea typeface="Times New Roman"/>
                <a:cs typeface="Times New Roman"/>
              </a:rPr>
              <a:t>Педагог </a:t>
            </a:r>
            <a:r>
              <a:rPr lang="ru-RU" sz="1600" dirty="0">
                <a:solidFill>
                  <a:srgbClr val="00B050"/>
                </a:solidFill>
                <a:latin typeface="Crimson Text"/>
                <a:ea typeface="Times New Roman"/>
                <a:cs typeface="Times New Roman"/>
              </a:rPr>
              <a:t>поощряет действия детей с предметами, при ориентации на 2-3 свойства одновременно; собирание одноцветных, а затем и разноцветных пирамидок из 4-5 и более колец, располагая их по убывающей величине;</a:t>
            </a:r>
            <a:r>
              <a:rPr lang="ru-RU" sz="16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 различных по форме и цвету башенок из 2-3-х геометрических форм-вкладышей; </a:t>
            </a:r>
            <a:r>
              <a:rPr lang="ru-RU" sz="1600" dirty="0" err="1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разбирание</a:t>
            </a:r>
            <a:r>
              <a:rPr lang="ru-RU" sz="16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 и собирание трехместной матрешки с совмещением рисунка на ее частях, закрепляя понимание детьми слов, обозначающих различный размер предметов, их цвет и форму</a:t>
            </a:r>
            <a:r>
              <a:rPr lang="ru-RU" sz="1600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 </a:t>
            </a:r>
            <a:r>
              <a:rPr lang="ru-RU" sz="16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В ходе проведения с детьми </a:t>
            </a:r>
            <a:r>
              <a:rPr lang="ru-RU" sz="1600" b="1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дидактических упражнений и игр-занятий </a:t>
            </a:r>
            <a:r>
              <a:rPr lang="ru-RU" sz="1600" dirty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формирует обобщенные способы обследования формы предметов ‒ ощупывание, рассматривание, сравнение, сопоставление; продолжает поощрять появление настойчивости в достижении результата познавательных действий</a:t>
            </a:r>
            <a:r>
              <a:rPr lang="ru-RU" sz="1600" dirty="0" smtClean="0">
                <a:solidFill>
                  <a:srgbClr val="252525"/>
                </a:solidFill>
                <a:latin typeface="Crimson Text"/>
                <a:ea typeface="Times New Roman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80685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298</TotalTime>
  <Words>2074</Words>
  <Application>Microsoft Office PowerPoint</Application>
  <PresentationFormat>Экран (4:3)</PresentationFormat>
  <Paragraphs>189</Paragraphs>
  <Slides>39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0" baseType="lpstr">
      <vt:lpstr>Волна</vt:lpstr>
      <vt:lpstr>«Формирование математической грамотности дошкольников в условиях перехода на ФОП ДО»</vt:lpstr>
      <vt:lpstr>ФОП ДО</vt:lpstr>
      <vt:lpstr>ФОП ДО</vt:lpstr>
      <vt:lpstr>Принципы ФОП ДО</vt:lpstr>
      <vt:lpstr>Как вы понимаете принцип 4  (ФГОС ДО и ФОП ДО)?</vt:lpstr>
      <vt:lpstr>Основополагающий принцип в соответствии с ФГОС ДО</vt:lpstr>
      <vt:lpstr>ФОП ДО разделы образовательной области «Познавательное развитие»  (впервые появляются в описании образовательной деятельности возрастного периода с 2-3 лет)</vt:lpstr>
      <vt:lpstr>Цели математического развития в соответствии с ФОП ДО</vt:lpstr>
      <vt:lpstr>Содержание образовательной деятельности по РЭМП для детей в возрасте 2-3 лет</vt:lpstr>
      <vt:lpstr>Содержание образовательной деятельности по РЭМП для детей в возрасте 2-3 лет</vt:lpstr>
      <vt:lpstr>Содержание образовательной деятельности по РЭМП для детей в возрасте 3-4 лет</vt:lpstr>
      <vt:lpstr>Содержание образовательной деятельности по РЭМП для детей в возрасте 3-4 лет</vt:lpstr>
      <vt:lpstr>Содержание образовательной деятельности по РЭМП для детей в возрасте 4-5 лет</vt:lpstr>
      <vt:lpstr>Содержание образовательной деятельности по РЭМП для детей в возрасте 5-6 лет</vt:lpstr>
      <vt:lpstr>Содержание образовательной деятельности по РЭМП для детей в возрасте 5-6 лет</vt:lpstr>
      <vt:lpstr>Содержание образовательной деятельности по РЭМП для детей в возрасте 6-7 лет</vt:lpstr>
      <vt:lpstr>Презентация PowerPoint</vt:lpstr>
      <vt:lpstr>Презентация PowerPoint</vt:lpstr>
      <vt:lpstr>Проведение занятий</vt:lpstr>
      <vt:lpstr>Модель успешного образовательного процесса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решается посредством использования дидактических игр, упражнений и заданий? </vt:lpstr>
      <vt:lpstr>Результат: Выполнение требований ФГОС ДО и ФОП ДО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Ромашка Первомайское</dc:creator>
  <cp:lastModifiedBy>Admin</cp:lastModifiedBy>
  <cp:revision>22</cp:revision>
  <cp:lastPrinted>2023-10-23T10:38:14Z</cp:lastPrinted>
  <dcterms:created xsi:type="dcterms:W3CDTF">2023-10-23T05:29:18Z</dcterms:created>
  <dcterms:modified xsi:type="dcterms:W3CDTF">2023-10-23T10:38:23Z</dcterms:modified>
</cp:coreProperties>
</file>