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4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66" r:id="rId19"/>
    <p:sldId id="262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70" r:id="rId35"/>
    <p:sldId id="267" r:id="rId36"/>
    <p:sldId id="268" r:id="rId37"/>
    <p:sldId id="269" r:id="rId38"/>
    <p:sldId id="271" r:id="rId39"/>
    <p:sldId id="295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A5E7C-8967-4B86-99D9-F8F31DE88CF4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7D82-7AE6-4BD9-B575-A15002DEA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1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«Формирование математической грамотности дошкольников в условиях перехода на ФОП ДО»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7088832" cy="1473200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Заместитель заведующего по ВМР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«Детский сад «Вишенка» </a:t>
            </a:r>
            <a:r>
              <a:rPr lang="ru-RU" dirty="0" err="1" smtClean="0">
                <a:solidFill>
                  <a:schemeClr val="tx1"/>
                </a:solidFill>
              </a:rPr>
              <a:t>с.Красное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Дубина Виктория Александровна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1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2-3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20880" cy="568863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Математические представления: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подводит детей к освоению простейших умений в различении формы окружающих предметов, используя </a:t>
            </a:r>
            <a:r>
              <a:rPr lang="ru-RU" dirty="0" err="1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предэталоные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представления о шаре, кубе, круге, квадрате; </a:t>
            </a:r>
            <a:endParaRPr lang="ru-RU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Подборе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предметов и геометрических фигур по образцу, различению и сравниванию предметов по величине, выбору среди двух предметов при условии резких различий: большой и маленький, длинный и короткий, высокий и низкий. </a:t>
            </a:r>
            <a:endParaRPr lang="ru-RU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Поддерживает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интерес детей к количественной стороне различных групп предметов (много и много, много и мало, много и один) предметов.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47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280919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  <a:latin typeface="Crimson Text"/>
              </a:rPr>
              <a:t>Сенсорные эталоны и познавательные действия:</a:t>
            </a:r>
          </a:p>
          <a:p>
            <a:r>
              <a:rPr lang="ru-RU" dirty="0" smtClean="0">
                <a:solidFill>
                  <a:schemeClr val="tx1"/>
                </a:solidFill>
                <a:latin typeface="Crimson Text"/>
              </a:rPr>
              <a:t>Педагог </a:t>
            </a:r>
            <a:r>
              <a:rPr lang="ru-RU" dirty="0">
                <a:solidFill>
                  <a:schemeClr val="tx1"/>
                </a:solidFill>
                <a:latin typeface="Crimson Text"/>
              </a:rPr>
              <a:t>развивает у детей осязательно-двигательные действия: рассматривание, поглаживание, ощупывание ладонью, пальцами по контуру, прокатывание, бросание и др., расширяет содержание представлений ребенка о различных цветах (красный, желтый, зеленый, синий, черный, белый), знакомит с оттенками (розовый, голубой, серый) и закрепляет слова, обозначающие цвет. </a:t>
            </a:r>
            <a:endParaRPr lang="ru-RU" dirty="0" smtClean="0">
              <a:solidFill>
                <a:schemeClr val="tx1"/>
              </a:solidFill>
              <a:latin typeface="Crimson Tex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rimson Text"/>
              </a:rPr>
              <a:t>Организуя </a:t>
            </a:r>
            <a:r>
              <a:rPr lang="ru-RU" dirty="0">
                <a:solidFill>
                  <a:schemeClr val="tx1"/>
                </a:solidFill>
                <a:latin typeface="Crimson Text"/>
              </a:rPr>
              <a:t>поисковую деятельность, конкретизирует и обогащает познавательные действия детей, задает детям вопросы, обращает внимание на постановку цели, определение задач деятельности, развивает умения принимать образец, инструкцию взрослого, поощряет стремление самостоятельно завершить начатое действие. Организует и поддерживает совместные действия ребенка со взрослым и сверстниками.</a:t>
            </a:r>
          </a:p>
          <a:p>
            <a:r>
              <a:rPr lang="ru-RU" dirty="0">
                <a:solidFill>
                  <a:schemeClr val="tx1"/>
                </a:solidFill>
                <a:latin typeface="Crimson Text"/>
              </a:rPr>
              <a:t>При сравнении двух предметов по одному признаку педагог направляет внимание детей на выделение сходства, на овладение действием соединения в пары предметов с ярко выраженными признаками сходства, группировкой по заданному предметному образцу и по слову.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</a:t>
            </a:r>
            <a:r>
              <a:rPr lang="ru-RU" sz="2400" b="1" dirty="0" smtClean="0">
                <a:solidFill>
                  <a:srgbClr val="C00000"/>
                </a:solidFill>
              </a:rPr>
              <a:t>3-4 </a:t>
            </a:r>
            <a:r>
              <a:rPr lang="ru-RU" sz="2400" b="1" dirty="0">
                <a:solidFill>
                  <a:srgbClr val="C00000"/>
                </a:solidFill>
              </a:rPr>
              <a:t>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669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3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Математические представления: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продолжает работу по освоению детьми практического установления простейших пространственно-количественных связей и отношений между предметами: больше-меньше, короче-длиннее, шире- уже, выше-ниже, такие же по размеру; больше-меньше, столько же, поровну, не поровну по количеству, используя приемы наложения и приложения; </a:t>
            </a:r>
            <a:endParaRPr lang="ru-RU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организует </a:t>
            </a:r>
            <a:r>
              <a:rPr lang="ru-RU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овладение уравниванием неравных групп предметов путем добавления одного предмета к меньшей группе или удаления одного предмета из большей группы</a:t>
            </a:r>
            <a:r>
              <a:rPr lang="ru-RU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расширяет диапазон слов, обозначающих свойства, качества предметов и отношений между ними.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Знакомит детей с некоторыми фигурами: шар, куб, круг, квадрат, треугольник, активизируя в их речи данные названия; </a:t>
            </a:r>
            <a:endParaRPr lang="ru-RU" dirty="0" smtClean="0">
              <a:solidFill>
                <a:srgbClr val="00B050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обращает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внимание на использование в быту характеристик: ближе (дальше), раньше (позже); помогает на чувственном уровне ориентироваться в пространстве от себя: впереди (сзади), сверху (снизу), справа (слева) и времени (понимать контрастные особенности утра и вечера, дня и ночи).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3-4 лет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6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0728"/>
            <a:ext cx="8424935" cy="56886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Сенсорные эталоны и познавательные действия: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На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основе обследовательских действий педагог формирует у детей умение различать и называть уже известные цвета (красный, синий, зеленый, желтый, белый, черный) и оттенки (розовый, голубой, серый); </a:t>
            </a: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знакомит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 новыми цветами и оттенками (коричневый, оранжевый, светло-зеленый). </a:t>
            </a:r>
            <a:endParaRPr lang="ru-RU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Развивает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способность различать и называть форму окружающих предметов, используя сенсорные эталоны геометрические фигуры (круг, квадрат, овал, прямоугольник, треугольник); </a:t>
            </a:r>
            <a:endParaRPr lang="ru-RU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находить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отличия и сходства между предметами по 2-3-м признакам путем непосредственного сравнения, осваивать группировку, классификацию и </a:t>
            </a:r>
            <a:r>
              <a:rPr lang="ru-RU" dirty="0" err="1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сериацию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; описывать предметы по 3-4-м основным свойствам.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2) </a:t>
            </a:r>
            <a:r>
              <a:rPr lang="ru-RU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Математические представления: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педагог формирует у детей умения считать в пределах пяти с участием различных анализаторов (на слух, ощупь, счет движений и др.), пересчитывать предметы и отсчитывать их по образцу и названному числу; </a:t>
            </a:r>
            <a:endParaRPr lang="ru-RU" dirty="0" smtClean="0">
              <a:solidFill>
                <a:srgbClr val="00B050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способствует </a:t>
            </a:r>
            <a:r>
              <a:rPr lang="ru-RU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пониманию независимости числа от формы, величины и пространственного расположения предметов; </a:t>
            </a:r>
            <a:endParaRPr lang="ru-RU" dirty="0" smtClean="0">
              <a:solidFill>
                <a:srgbClr val="00B050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помогает </a:t>
            </a:r>
            <a:r>
              <a:rPr lang="ru-RU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освоить порядковый счет в пределах пяти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, познанию пространственных и временных отношений (вперед, назад, вниз, вперед, налево, направо, утро, день, вечер, ночь, вчера, сегодня, завтра).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6424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</a:t>
            </a:r>
            <a:r>
              <a:rPr lang="ru-RU" sz="2000" dirty="0" smtClean="0">
                <a:solidFill>
                  <a:srgbClr val="C00000"/>
                </a:solidFill>
              </a:rPr>
              <a:t>4-5 </a:t>
            </a:r>
            <a:r>
              <a:rPr lang="ru-RU" sz="2000" dirty="0">
                <a:solidFill>
                  <a:srgbClr val="C00000"/>
                </a:solidFill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393086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352927" cy="576064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Сенсорные </a:t>
            </a:r>
            <a:r>
              <a:rPr lang="ru-RU" sz="1200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эталоны и познавательные действия:</a:t>
            </a:r>
            <a:endParaRPr lang="ru-RU" sz="12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закрепляет умения детей различать и называть все цвета спектра и ахроматические цвета, оттенки цвета, тоны цвета, теплые и холодные оттенки; расширяет знания об известных цветах, знакомит с новыми цветами (фиолетовый) и оттенками (голубой, розовый, темно-зеленый, сиреневый); </a:t>
            </a:r>
            <a:endParaRPr lang="ru-RU" sz="12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развивает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способность различать и называть геометрические фигуры, осваивать способы воссоздания фигуры из частей, деления фигуры на части; выделять структуру плоских геометрических фигур, использовать сенсорные эталоны для оценки свойств и качеств предметов. </a:t>
            </a:r>
            <a:endParaRPr lang="ru-RU" sz="12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Посредством </a:t>
            </a:r>
            <a:r>
              <a:rPr lang="ru-RU" sz="1200" b="1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игровой и познавательной мотивации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организует освоение детьми умений выделять сходство и отличие между группами предметов, сравнивать предметы по 3-5 признакам, группировать предметы по разным основаниям преимущественно на основе зрительной оценки; совершенствует приемы сравнения, упорядочивания и классификации на основе выделения их существенных свойств и отношений. </a:t>
            </a:r>
            <a:endParaRPr lang="ru-RU" sz="12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Формирует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представления о том, </a:t>
            </a:r>
            <a:r>
              <a:rPr lang="ru-RU" sz="1200" u="sng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как люди используют цифровые средства познания окружающего мира и какие правила необходимо соблюдать для их безопасного использования.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демонстрирует детям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способы осуществления разных видов познавательной деятельности, </a:t>
            </a:r>
            <a:r>
              <a:rPr lang="ru-RU" sz="1200" b="1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осуществления контроля, самоконтроля и взаимоконтроля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результатов деятельности и отдельных действий во взаимодействии со сверстниками, поощряет проявление наблюдательности за действиями взрослого и других детей. </a:t>
            </a:r>
            <a:endParaRPr lang="ru-RU" sz="12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 </a:t>
            </a:r>
            <a:r>
              <a:rPr lang="ru-RU" sz="12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процессе организации разных форм совместной познавательной деятельности показывает детей возможности для обсуждения проблемы, для совместного нахождения способов ее решения, поощряет проявление инициативы, способности формулировать и отвечать на поставленные вопросы.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</a:t>
            </a:r>
            <a:r>
              <a:rPr lang="ru-RU" sz="2200" b="1" dirty="0" smtClean="0">
                <a:solidFill>
                  <a:srgbClr val="C00000"/>
                </a:solidFill>
              </a:rPr>
              <a:t>5-6 </a:t>
            </a:r>
            <a:r>
              <a:rPr lang="ru-RU" sz="2200" b="1" dirty="0">
                <a:solidFill>
                  <a:srgbClr val="C00000"/>
                </a:solidFill>
              </a:rPr>
              <a:t>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41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352927" cy="576064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Математические представления: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 процессе обучения количественному и порядковому счету в пределах десяти педагог совершенствует счетные умения детей, понимание независимости числа от пространственно-качественных признаков, знакомит с цифрами для обозначения количества и результата сравнения предметов, с составом чисел из единиц в пределах пяти; </a:t>
            </a:r>
            <a:endParaRPr lang="ru-RU" sz="16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подводит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к пониманию отношений между рядом стоящими числами.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совершенствует умения выстраивать </a:t>
            </a:r>
            <a:r>
              <a:rPr lang="ru-RU" sz="1600" dirty="0" err="1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сериационные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ряды предметов, различающихся по размеру, в возрастающем и убывающем порядке в пределах десяти на основе непосредственного сравнения, показывает взаимоотношения между ними</a:t>
            </a: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организует освоение детьми опосредованного сравнения предметов по длине, ширине, высоте с помощью условной меры; </a:t>
            </a:r>
            <a:endParaRPr lang="ru-RU" sz="16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обогащает </a:t>
            </a:r>
            <a:r>
              <a:rPr lang="ru-RU" sz="1600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представления и умения устанавливать пространственные отношения при ориентировке на листе бумаги и временные зависимости в календарных единицах времени: сутки, неделя, месяц, год.</a:t>
            </a:r>
            <a:endParaRPr lang="ru-RU" sz="16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</a:t>
            </a:r>
            <a:r>
              <a:rPr lang="ru-RU" sz="2200" b="1" dirty="0" smtClean="0">
                <a:solidFill>
                  <a:srgbClr val="C00000"/>
                </a:solidFill>
              </a:rPr>
              <a:t>5-6 </a:t>
            </a:r>
            <a:r>
              <a:rPr lang="ru-RU" sz="2200" b="1" dirty="0">
                <a:solidFill>
                  <a:srgbClr val="C00000"/>
                </a:solidFill>
              </a:rPr>
              <a:t>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17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352927" cy="568863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Сенсорные эталоны и познавательные действия:</a:t>
            </a:r>
            <a:endParaRPr lang="ru-RU" sz="16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 процессе исследовательской деятельности педагог совершенствует способы познания свойств и отношений между различными предметами, сравнения нескольких предметов по 4-6-ти основаниям с выделением сходства, отличия свойств материалов</a:t>
            </a:r>
            <a:r>
              <a:rPr lang="ru-RU" b="1" u="sng" dirty="0" smtClean="0">
                <a:solidFill>
                  <a:srgbClr val="008000"/>
                </a:solidFill>
                <a:latin typeface="Crimson Text"/>
                <a:ea typeface="Times New Roman"/>
                <a:cs typeface="Times New Roman"/>
              </a:rPr>
              <a:t>. </a:t>
            </a:r>
            <a:r>
              <a:rPr lang="ru-RU" b="1" u="sng" dirty="0">
                <a:solidFill>
                  <a:srgbClr val="008000"/>
                </a:solidFill>
                <a:latin typeface="Crimson Text"/>
                <a:ea typeface="Times New Roman"/>
                <a:cs typeface="Times New Roman"/>
              </a:rPr>
              <a:t>В ходе специально организованной деятельности осуществляет развитие у детей способности к различению и называнию всех цветов спектра и ахроматических цветов, оттенков цвета, умения смешивать цвета для получения нужного тона и оттенка.</a:t>
            </a:r>
            <a:endParaRPr lang="ru-RU" sz="1600" b="1" u="sng" dirty="0">
              <a:solidFill>
                <a:srgbClr val="008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поддерживает стремление детей к самостоятельному выбору способов осуществления разных видов познавательной деятельности, </a:t>
            </a:r>
            <a:r>
              <a:rPr lang="ru-RU" b="1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обеспечению самоконтроля и взаимоконтроля </a:t>
            </a: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результатов деятельности и отдельных действий во взаимодействии со сверстниками, использованию разных форм совместной познавательной деятельности. Поощряет умение детей обсуждать проблему, совместно находить способы ее решения, проявлять инициативу.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Обогащает </a:t>
            </a:r>
            <a:r>
              <a:rPr lang="ru-RU" u="sng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представления о цифровых средствах познания окружающего мира, закрепляет правила безопасного обращения с ними.</a:t>
            </a:r>
            <a:endParaRPr lang="ru-RU" sz="16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2</a:t>
            </a:r>
            <a:r>
              <a:rPr lang="ru-RU" b="1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) Математические представления:</a:t>
            </a:r>
            <a:endParaRPr lang="ru-RU" sz="16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педагог формирует у детей умения использовать для познания объектов и явлений окружающего мира математические способы нахождения решений: вычисление, измерение, сравнение по количеству, форме и величине с помощью условной меры, создание планов, схем, использование знаков, эталонов и др.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 процессе специально организованной деятельности совершенствует умения считать в прямом и обратном порядке, знакомит с составом чисел из двух меньших в пределах первого десятка, закрепляет знания о цифрах, развивает умение составлять и решать простые арифметические задачи на сложение и вычитание.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Обогащает представления о плоских и объемных геометрических фигурах, совершенствует умение выделять структуру геометрических фигур и устанавливать взаимосвязи между ними. Педагог способствует совершенствованию у детей умений классифицировать фигуры по внешним структурным признакам: округлые, многоугольники (треугольники, четырехугольники и т.п.), овладению различными способами видоизменения геометрических фигур: наложение, соединение, разрезание и др.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Формирует представления и умение измерять протяженность, массу и объем веществ с помощью условной меры и понимание взаимообратных отношений между мерой и результатом измерения. Педагог закрепляет умения ориентироваться на местности и показывает способы ориентировки в двухмерном пространстве, по</a:t>
            </a:r>
            <a:b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</a:br>
            <a:r>
              <a:rPr lang="ru-RU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схеме, плану, на странице тетради в клетку. </a:t>
            </a:r>
            <a:r>
              <a:rPr lang="ru-RU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Формирует </a:t>
            </a:r>
            <a:r>
              <a:rPr lang="ru-RU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представления о календаре как системе измерения времени, развивает чувство времени, умения определять время по часам с точностью до четверти часа.</a:t>
            </a:r>
            <a:endParaRPr lang="ru-RU" sz="16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</a:t>
            </a:r>
            <a:r>
              <a:rPr lang="ru-RU" sz="2200" b="1" dirty="0" smtClean="0">
                <a:solidFill>
                  <a:srgbClr val="C00000"/>
                </a:solidFill>
              </a:rPr>
              <a:t>6-7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rot="1546596">
            <a:off x="-122238" y="1112838"/>
            <a:ext cx="3667126" cy="2163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 rot="5100896">
            <a:off x="2383631" y="4045744"/>
            <a:ext cx="3635375" cy="1995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8" name="Овал 7"/>
          <p:cNvSpPr/>
          <p:nvPr/>
        </p:nvSpPr>
        <p:spPr>
          <a:xfrm rot="20534015">
            <a:off x="4986338" y="839788"/>
            <a:ext cx="3667125" cy="2163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9" name="Овал 8"/>
          <p:cNvSpPr/>
          <p:nvPr/>
        </p:nvSpPr>
        <p:spPr>
          <a:xfrm rot="19702112">
            <a:off x="74613" y="3381375"/>
            <a:ext cx="3667125" cy="2162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 rot="923715">
            <a:off x="4837113" y="3203575"/>
            <a:ext cx="3667125" cy="2162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62213" y="1143000"/>
            <a:ext cx="3560762" cy="3571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93975" y="1857375"/>
            <a:ext cx="32972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effectLst/>
                <a:latin typeface="Times New Roman" pitchFamily="18" charset="0"/>
                <a:cs typeface="Times New Roman" pitchFamily="18" charset="0"/>
              </a:rPr>
              <a:t>Из скольких разделов по </a:t>
            </a:r>
            <a:r>
              <a:rPr lang="ru-RU" alt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РЭМП </a:t>
            </a:r>
            <a:r>
              <a:rPr lang="ru-RU" altLang="ru-RU" sz="2800" b="1" dirty="0">
                <a:effectLst/>
                <a:latin typeface="Times New Roman" pitchFamily="18" charset="0"/>
                <a:cs typeface="Times New Roman" pitchFamily="18" charset="0"/>
              </a:rPr>
              <a:t>состоит программа каждой возрастной группы?</a:t>
            </a:r>
          </a:p>
        </p:txBody>
      </p:sp>
      <p:sp>
        <p:nvSpPr>
          <p:cNvPr id="12" name="Прямоугольник 11"/>
          <p:cNvSpPr/>
          <p:nvPr/>
        </p:nvSpPr>
        <p:spPr>
          <a:xfrm rot="1597114">
            <a:off x="-32346" y="1497433"/>
            <a:ext cx="262925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1.Количество и</a:t>
            </a:r>
          </a:p>
          <a:p>
            <a:pPr marL="457200" indent="-457200"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счет</a:t>
            </a:r>
          </a:p>
        </p:txBody>
      </p:sp>
      <p:sp>
        <p:nvSpPr>
          <p:cNvPr id="13" name="Прямоугольник 12"/>
          <p:cNvSpPr/>
          <p:nvPr/>
        </p:nvSpPr>
        <p:spPr>
          <a:xfrm rot="19581420">
            <a:off x="245666" y="4232460"/>
            <a:ext cx="26370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2. Величина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3371006" y="5373237"/>
            <a:ext cx="17545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3.Форма</a:t>
            </a:r>
          </a:p>
        </p:txBody>
      </p:sp>
      <p:sp>
        <p:nvSpPr>
          <p:cNvPr id="15" name="Прямоугольник 14"/>
          <p:cNvSpPr/>
          <p:nvPr/>
        </p:nvSpPr>
        <p:spPr>
          <a:xfrm rot="1642458">
            <a:off x="5687736" y="3847402"/>
            <a:ext cx="276908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4.Ориентировка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в пространстве</a:t>
            </a:r>
          </a:p>
        </p:txBody>
      </p:sp>
      <p:sp>
        <p:nvSpPr>
          <p:cNvPr id="16" name="Прямоугольник 15"/>
          <p:cNvSpPr/>
          <p:nvPr/>
        </p:nvSpPr>
        <p:spPr>
          <a:xfrm rot="20527771">
            <a:off x="5725806" y="1354236"/>
            <a:ext cx="276798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5.Ориентировка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во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71383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 занятий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Admin\OneDrive\Рабочий стол\МО по РЭМП\На презентацию\2023-10-23_11-21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6883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40960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ФОП ДО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77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051050" y="4652963"/>
            <a:ext cx="50419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4500563" y="981075"/>
            <a:ext cx="1587" cy="3671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84438" y="4868863"/>
            <a:ext cx="4103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effectLst/>
                <a:latin typeface="Georgia" pitchFamily="18" charset="0"/>
              </a:rPr>
              <a:t>Компетентность педагога                              в образовательной области</a:t>
            </a:r>
            <a:endParaRPr lang="ru-RU" altLang="ru-RU">
              <a:effectLst/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7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Модель успешного образовательного процесса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1052737"/>
            <a:ext cx="856920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Множество </a:t>
            </a:r>
            <a:r>
              <a:rPr lang="ru-RU" altLang="ru-RU" sz="1600" b="1" dirty="0" smtClean="0">
                <a:latin typeface="Georgia" pitchFamily="18" charset="0"/>
              </a:rPr>
              <a:t>-</a:t>
            </a:r>
            <a:r>
              <a:rPr lang="ru-RU" altLang="ru-RU" b="1" dirty="0" smtClean="0">
                <a:latin typeface="Georgia" pitchFamily="18" charset="0"/>
              </a:rPr>
              <a:t>рассматривают </a:t>
            </a:r>
            <a:r>
              <a:rPr lang="ru-RU" altLang="ru-RU" b="1" dirty="0">
                <a:latin typeface="Georgia" pitchFamily="18" charset="0"/>
              </a:rPr>
              <a:t>как набор, совокупность, собрание каких-либо предметов и объектов, объединённых общим, для всех характерным свойством.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Число- 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</a:rPr>
              <a:t>это общая неизменная категория множества, которая является показателем мощности множества. Это лишь звуковое обозначение.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Ци́фры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 — </a:t>
            </a:r>
            <a:r>
              <a:rPr lang="ru-RU" sz="1600" b="1" dirty="0">
                <a:solidFill>
                  <a:srgbClr val="000000"/>
                </a:solidFill>
                <a:latin typeface="Georgia" pitchFamily="18" charset="0"/>
              </a:rPr>
              <a:t>система знаков (буквы)  для записи  чисел (слов).</a:t>
            </a: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Счётная деятельность </a:t>
            </a:r>
            <a:r>
              <a:rPr lang="ru-RU" altLang="ru-RU" sz="1600" b="1" dirty="0">
                <a:latin typeface="Georgia" pitchFamily="18" charset="0"/>
              </a:rPr>
              <a:t>- деятельность с конкретными элементами множества, при которых устанавливается взаимосвязь между предметами и числительными. </a:t>
            </a:r>
            <a:endParaRPr lang="ru-RU" altLang="ru-RU" sz="1600" b="1" dirty="0">
              <a:effectLst/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Вычислительная </a:t>
            </a:r>
            <a:r>
              <a:rPr lang="ru-RU" altLang="ru-RU" sz="1600" b="1" dirty="0">
                <a:solidFill>
                  <a:srgbClr val="C00000"/>
                </a:solidFill>
                <a:latin typeface="Georgia" pitchFamily="18" charset="0"/>
              </a:rPr>
              <a:t>деятельность - </a:t>
            </a:r>
            <a:r>
              <a:rPr lang="ru-RU" altLang="ru-RU" sz="1600" b="1" dirty="0">
                <a:latin typeface="Georgia" pitchFamily="18" charset="0"/>
              </a:rPr>
              <a:t>это деятельность с абстрактными числами, осуществляемая посредством сложения и вычитания. </a:t>
            </a:r>
            <a:endParaRPr lang="ru-RU" altLang="ru-RU" sz="1600" b="1" dirty="0">
              <a:effectLst/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Величина - </a:t>
            </a:r>
            <a:r>
              <a:rPr lang="ru-RU" altLang="ru-RU" sz="1600" b="1" dirty="0" smtClean="0">
                <a:latin typeface="Georgia" pitchFamily="18" charset="0"/>
              </a:rPr>
              <a:t>это </a:t>
            </a:r>
            <a:r>
              <a:rPr lang="ru-RU" altLang="ru-RU" sz="1600" b="1" dirty="0">
                <a:latin typeface="Georgia" pitchFamily="18" charset="0"/>
              </a:rPr>
              <a:t>качество и свойство предмета, с помощью которого мы сравниваем  предметы друг с другом и устанавливаем  количественную характеристику сравниваемых </a:t>
            </a:r>
            <a:r>
              <a:rPr lang="ru-RU" altLang="ru-RU" sz="1600" b="1" dirty="0" smtClean="0">
                <a:latin typeface="Georgia" pitchFamily="18" charset="0"/>
              </a:rPr>
              <a:t>предметов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Геометрическая фигура - </a:t>
            </a:r>
            <a:r>
              <a:rPr lang="ru-RU" altLang="ru-RU" sz="1600" b="1" dirty="0" smtClean="0">
                <a:latin typeface="Georgia" pitchFamily="18" charset="0"/>
              </a:rPr>
              <a:t>абстрактное </a:t>
            </a:r>
            <a:r>
              <a:rPr lang="ru-RU" altLang="ru-RU" sz="1600" b="1" dirty="0">
                <a:latin typeface="Georgia" pitchFamily="18" charset="0"/>
              </a:rPr>
              <a:t>понятие, с помощью которого мы все окружающие нас предметы олицетворяем в форме.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C00000"/>
                </a:solidFill>
                <a:latin typeface="Georgia" pitchFamily="18" charset="0"/>
              </a:rPr>
              <a:t>Время </a:t>
            </a:r>
            <a:r>
              <a:rPr lang="ru-RU" altLang="ru-RU" sz="1600" b="1" dirty="0" smtClean="0">
                <a:latin typeface="Georgia" pitchFamily="18" charset="0"/>
              </a:rPr>
              <a:t>- философское </a:t>
            </a:r>
            <a:r>
              <a:rPr lang="ru-RU" altLang="ru-RU" sz="1600" b="1" dirty="0">
                <a:latin typeface="Georgia" pitchFamily="18" charset="0"/>
              </a:rPr>
              <a:t>понятие, которое характеризуется сменой  событий и явлений  и длительностью их бытия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C00000"/>
                </a:solidFill>
                <a:latin typeface="Georgia" pitchFamily="18" charset="0"/>
              </a:rPr>
              <a:t>Пространство - </a:t>
            </a:r>
            <a:r>
              <a:rPr lang="ru-RU" altLang="ru-RU" sz="1600" b="1" dirty="0">
                <a:latin typeface="Georgia" pitchFamily="18" charset="0"/>
              </a:rPr>
              <a:t>это такое качество, с помощью которого устанавливаются отношения типа окрестностей и расстояния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 b="1" dirty="0" smtClean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Основные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математические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термины</a:t>
            </a:r>
          </a:p>
        </p:txBody>
      </p:sp>
    </p:spTree>
    <p:extLst>
      <p:ext uri="{BB962C8B-B14F-4D97-AF65-F5344CB8AC3E}">
        <p14:creationId xmlns:p14="http://schemas.microsoft.com/office/powerpoint/2010/main" val="13121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2527300" y="0"/>
            <a:ext cx="4221163" cy="1285875"/>
          </a:xfrm>
          <a:prstGeom prst="horizontalScroll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8" name="Овал 7"/>
          <p:cNvSpPr/>
          <p:nvPr/>
        </p:nvSpPr>
        <p:spPr>
          <a:xfrm rot="2210851">
            <a:off x="-206375" y="474663"/>
            <a:ext cx="3665538" cy="21637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9" name="Овал 8"/>
          <p:cNvSpPr/>
          <p:nvPr/>
        </p:nvSpPr>
        <p:spPr>
          <a:xfrm rot="19611269">
            <a:off x="-128588" y="4021138"/>
            <a:ext cx="3621088" cy="23987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 rot="1881907">
            <a:off x="5400675" y="4217988"/>
            <a:ext cx="3859213" cy="22082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1" name="Овал 10"/>
          <p:cNvSpPr/>
          <p:nvPr/>
        </p:nvSpPr>
        <p:spPr>
          <a:xfrm rot="19747501">
            <a:off x="5386388" y="496888"/>
            <a:ext cx="3865562" cy="20907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93975" y="1500188"/>
            <a:ext cx="3560763" cy="3571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25738" y="2000250"/>
            <a:ext cx="31654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effectLst/>
                <a:latin typeface="Times New Roman" pitchFamily="18" charset="0"/>
                <a:cs typeface="Times New Roman" pitchFamily="18" charset="0"/>
              </a:rPr>
              <a:t>Какие обще дидактические принципы лежат в основе методики обучения </a:t>
            </a:r>
            <a:r>
              <a:rPr lang="ru-RU" alt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РЭМП</a:t>
            </a:r>
            <a:r>
              <a:rPr lang="ru-RU" altLang="ru-RU" sz="2800" b="1" dirty="0"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 rot="2429464">
            <a:off x="-397386" y="1092156"/>
            <a:ext cx="37112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+mn-lt"/>
              </a:rPr>
              <a:t>Систематичность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 rot="19996906">
            <a:off x="-286301" y="5083364"/>
            <a:ext cx="380123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Последовательность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 rot="1744249">
            <a:off x="5530112" y="4916927"/>
            <a:ext cx="35910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остепенность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 rot="19936612">
            <a:off x="5590981" y="965561"/>
            <a:ext cx="390664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Индивидуальный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подход</a:t>
            </a:r>
          </a:p>
        </p:txBody>
      </p:sp>
    </p:spTree>
    <p:extLst>
      <p:ext uri="{BB962C8B-B14F-4D97-AF65-F5344CB8AC3E}">
        <p14:creationId xmlns:p14="http://schemas.microsoft.com/office/powerpoint/2010/main" val="2922879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  <p:bldP spid="7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Программные задачи                              на занятиях по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РЭМП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:</a:t>
            </a:r>
          </a:p>
          <a:p>
            <a:pPr marL="342900" indent="-342900" algn="ctr">
              <a:defRPr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4000" b="1" dirty="0">
                <a:effectLst/>
                <a:latin typeface="Georgia" pitchFamily="18" charset="0"/>
              </a:rPr>
              <a:t>     Образовательные</a:t>
            </a:r>
          </a:p>
          <a:p>
            <a:pPr marL="342900" indent="-342900">
              <a:buFont typeface="Wingdings" pitchFamily="2" charset="2"/>
              <a:buNone/>
              <a:defRPr/>
            </a:pPr>
            <a:endParaRPr lang="ru-RU" sz="4000" dirty="0">
              <a:effectLst/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4000" b="1" dirty="0">
                <a:effectLst/>
                <a:latin typeface="Georgia" pitchFamily="18" charset="0"/>
              </a:rPr>
              <a:t>     Развивающие</a:t>
            </a:r>
          </a:p>
          <a:p>
            <a:pPr marL="342900" indent="-342900">
              <a:buFont typeface="Wingdings" pitchFamily="2" charset="2"/>
              <a:buNone/>
              <a:defRPr/>
            </a:pPr>
            <a:endParaRPr lang="ru-RU" sz="4000" b="1" dirty="0">
              <a:effectLst/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4000" b="1" dirty="0">
                <a:effectLst/>
                <a:latin typeface="Georgia" pitchFamily="18" charset="0"/>
              </a:rPr>
              <a:t>    Воспитательные</a:t>
            </a:r>
            <a:endParaRPr lang="ru-RU" sz="4000" dirty="0">
              <a:effectLst/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ru-RU" sz="4000" b="1" dirty="0">
                <a:effectLst/>
                <a:latin typeface="Georgia" pitchFamily="18" charset="0"/>
              </a:rPr>
              <a:t>    </a:t>
            </a:r>
            <a:endParaRPr lang="ru-RU" sz="4000" dirty="0">
              <a:effectLst/>
              <a:latin typeface="Georgia" pitchFamily="18" charset="0"/>
            </a:endParaRPr>
          </a:p>
          <a:p>
            <a:pPr marL="342900" indent="-342900">
              <a:defRPr/>
            </a:pPr>
            <a:endParaRPr lang="ru-RU" sz="4000" b="1" dirty="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711793">
            <a:off x="-66675" y="301625"/>
            <a:ext cx="3667125" cy="24082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 rot="19623085">
            <a:off x="-80963" y="3998913"/>
            <a:ext cx="3667126" cy="2476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 rot="2096637">
            <a:off x="5286375" y="3854450"/>
            <a:ext cx="3965575" cy="25574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 rot="19857372">
            <a:off x="5435600" y="346075"/>
            <a:ext cx="3844925" cy="26225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59063" y="1571625"/>
            <a:ext cx="3429000" cy="3429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0" y="1928813"/>
            <a:ext cx="29019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effectLst/>
                <a:latin typeface="Times New Roman" pitchFamily="18" charset="0"/>
                <a:cs typeface="Times New Roman" pitchFamily="18" charset="0"/>
              </a:rPr>
              <a:t>Основные ошибки, </a:t>
            </a:r>
          </a:p>
          <a:p>
            <a:pPr algn="ctr" eaLnBrk="1" hangingPunct="1"/>
            <a:r>
              <a:rPr lang="ru-RU" altLang="ru-RU" sz="3200" b="1" dirty="0">
                <a:effectLst/>
                <a:latin typeface="Times New Roman" pitchFamily="18" charset="0"/>
                <a:cs typeface="Times New Roman" pitchFamily="18" charset="0"/>
              </a:rPr>
              <a:t>встречающиеся на занятиях по </a:t>
            </a:r>
            <a:r>
              <a:rPr lang="ru-RU" alt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РЭМП</a:t>
            </a:r>
            <a:r>
              <a:rPr lang="ru-RU" altLang="ru-RU" sz="3200" b="1" dirty="0"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 rot="1878610">
            <a:off x="381473" y="737797"/>
            <a:ext cx="2886047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Многословие,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неточность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постановке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вопросов</a:t>
            </a:r>
          </a:p>
        </p:txBody>
      </p:sp>
      <p:sp>
        <p:nvSpPr>
          <p:cNvPr id="10" name="Прямоугольник 9"/>
          <p:cNvSpPr/>
          <p:nvPr/>
        </p:nvSpPr>
        <p:spPr>
          <a:xfrm rot="19576144">
            <a:off x="377779" y="4442829"/>
            <a:ext cx="268713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Однообразие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наглядного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материала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75831">
            <a:off x="5412725" y="4163407"/>
            <a:ext cx="368600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Неверное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Расположение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материала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19353881">
            <a:off x="5720637" y="501281"/>
            <a:ext cx="341792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Использование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Неэстетичного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наглядного материала,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отвечающее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педагогическим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309415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896461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effectLst/>
              </a:rPr>
              <a:t> 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Подготовка к занятию – это</a:t>
            </a:r>
          </a:p>
          <a:p>
            <a:pPr algn="ctr">
              <a:defRPr/>
            </a:pPr>
            <a:endParaRPr lang="ru-RU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3600">
                <a:effectLst/>
                <a:latin typeface="Georgia" pitchFamily="18" charset="0"/>
                <a:sym typeface="Wingdings" pitchFamily="2" charset="2"/>
              </a:rPr>
              <a:t></a:t>
            </a:r>
            <a:r>
              <a:rPr lang="ru-RU" sz="3600">
                <a:effectLst/>
                <a:latin typeface="Georgia" pitchFamily="18" charset="0"/>
              </a:rPr>
              <a:t>  </a:t>
            </a:r>
            <a:r>
              <a:rPr lang="ru-RU" sz="3200">
                <a:effectLst/>
                <a:latin typeface="Georgia" pitchFamily="18" charset="0"/>
              </a:rPr>
              <a:t>продумывание программного содержания</a:t>
            </a:r>
          </a:p>
          <a:p>
            <a:pPr>
              <a:buFont typeface="Wingdings" pitchFamily="2" charset="2"/>
              <a:buNone/>
              <a:defRPr/>
            </a:pPr>
            <a:endParaRPr lang="ru-RU" sz="3200">
              <a:effectLst/>
              <a:latin typeface="Georgia" pitchFamily="18" charset="0"/>
            </a:endParaRPr>
          </a:p>
          <a:p>
            <a:pPr>
              <a:buFont typeface="Wingdings" pitchFamily="2" charset="2"/>
              <a:buChar char="|"/>
              <a:defRPr/>
            </a:pPr>
            <a:r>
              <a:rPr lang="ru-RU" sz="3200">
                <a:effectLst/>
                <a:latin typeface="Georgia" pitchFamily="18" charset="0"/>
              </a:rPr>
              <a:t>   продумывание форм организации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200">
                <a:effectLst/>
                <a:latin typeface="Georgia" pitchFamily="18" charset="0"/>
              </a:rPr>
              <a:t>       деятельности детей</a:t>
            </a:r>
          </a:p>
          <a:p>
            <a:pPr>
              <a:buFont typeface="Wingdings" pitchFamily="2" charset="2"/>
              <a:buNone/>
              <a:defRPr/>
            </a:pPr>
            <a:endParaRPr lang="ru-RU" sz="3200">
              <a:effectLst/>
              <a:latin typeface="Georgia" pitchFamily="18" charset="0"/>
            </a:endParaRPr>
          </a:p>
          <a:p>
            <a:pPr>
              <a:defRPr/>
            </a:pPr>
            <a:r>
              <a:rPr lang="ru-RU" sz="3600">
                <a:effectLst/>
                <a:latin typeface="Georgia" pitchFamily="18" charset="0"/>
                <a:sym typeface="Wingdings" pitchFamily="2" charset="2"/>
              </a:rPr>
              <a:t> </a:t>
            </a:r>
            <a:r>
              <a:rPr lang="ru-RU" sz="3200">
                <a:effectLst/>
                <a:latin typeface="Georgia" pitchFamily="18" charset="0"/>
              </a:rPr>
              <a:t>подбор  </a:t>
            </a:r>
            <a:r>
              <a:rPr lang="ru-RU" sz="3200" b="1">
                <a:effectLst/>
                <a:latin typeface="Georgia" pitchFamily="18" charset="0"/>
              </a:rPr>
              <a:t>разнообразного</a:t>
            </a:r>
            <a:r>
              <a:rPr lang="ru-RU" sz="3200">
                <a:effectLst/>
                <a:latin typeface="Georgia" pitchFamily="18" charset="0"/>
              </a:rPr>
              <a:t> материала</a:t>
            </a:r>
            <a:r>
              <a:rPr lang="ru-RU" sz="3600">
                <a:effectLst/>
                <a:latin typeface="Georgia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endParaRPr lang="ru-RU" sz="360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835150" y="4652963"/>
            <a:ext cx="54737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4427538" y="981075"/>
            <a:ext cx="0" cy="3671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84438" y="4868863"/>
            <a:ext cx="453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effectLst/>
                <a:latin typeface="Georgia" pitchFamily="18" charset="0"/>
              </a:rPr>
              <a:t>Компетентность педагога                              в образовательной области</a:t>
            </a:r>
            <a:endParaRPr lang="ru-RU" altLang="ru-RU">
              <a:effectLst/>
              <a:latin typeface="Georgia" pitchFamily="1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268538" y="3573463"/>
            <a:ext cx="4610100" cy="10795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/>
                <a:latin typeface="Georgia" pitchFamily="18" charset="0"/>
              </a:rPr>
              <a:t>Готовность воспитателя к </a:t>
            </a:r>
            <a:r>
              <a:rPr lang="ru-RU" altLang="ru-RU" b="1" dirty="0" smtClean="0">
                <a:effectLst/>
                <a:latin typeface="Georgia" pitchFamily="18" charset="0"/>
              </a:rPr>
              <a:t>занятиям</a:t>
            </a:r>
            <a:endParaRPr lang="ru-RU" altLang="ru-RU" b="1" dirty="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/>
      <p:bldP spid="133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1546596">
            <a:off x="252413" y="327025"/>
            <a:ext cx="3665537" cy="2163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785938"/>
            <a:ext cx="3667125" cy="2162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7" name="Овал 6"/>
          <p:cNvSpPr/>
          <p:nvPr/>
        </p:nvSpPr>
        <p:spPr>
          <a:xfrm rot="19949799">
            <a:off x="142875" y="3224213"/>
            <a:ext cx="3667125" cy="2162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8" name="Овал 7"/>
          <p:cNvSpPr/>
          <p:nvPr/>
        </p:nvSpPr>
        <p:spPr>
          <a:xfrm rot="18515415">
            <a:off x="1338263" y="4381500"/>
            <a:ext cx="3995738" cy="19954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9" name="Овал 8"/>
          <p:cNvSpPr/>
          <p:nvPr/>
        </p:nvSpPr>
        <p:spPr>
          <a:xfrm rot="4553769">
            <a:off x="3513138" y="4475163"/>
            <a:ext cx="3529012" cy="19986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0" name="Овал 9"/>
          <p:cNvSpPr/>
          <p:nvPr/>
        </p:nvSpPr>
        <p:spPr>
          <a:xfrm rot="20107407">
            <a:off x="4821238" y="234950"/>
            <a:ext cx="3667125" cy="2162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1" name="Овал 10"/>
          <p:cNvSpPr/>
          <p:nvPr/>
        </p:nvSpPr>
        <p:spPr>
          <a:xfrm rot="1704430">
            <a:off x="5222875" y="3600450"/>
            <a:ext cx="3667125" cy="2163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 rot="20772580">
            <a:off x="5481638" y="1711325"/>
            <a:ext cx="3722687" cy="2163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500" y="1500188"/>
            <a:ext cx="3155950" cy="3367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1025" y="2000250"/>
            <a:ext cx="2571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effectLst/>
                <a:latin typeface="Times New Roman" pitchFamily="18" charset="0"/>
                <a:cs typeface="Times New Roman" pitchFamily="18" charset="0"/>
              </a:rPr>
              <a:t>Перечислите приемы, </a:t>
            </a:r>
          </a:p>
          <a:p>
            <a:pPr algn="ctr" eaLnBrk="1" hangingPunct="1"/>
            <a:r>
              <a:rPr lang="ru-RU" altLang="ru-RU" sz="2800" b="1" dirty="0">
                <a:effectLst/>
                <a:latin typeface="Times New Roman" pitchFamily="18" charset="0"/>
                <a:cs typeface="Times New Roman" pitchFamily="18" charset="0"/>
              </a:rPr>
              <a:t>используемые на занятиях по </a:t>
            </a:r>
            <a:r>
              <a:rPr lang="ru-RU" alt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РЭМП</a:t>
            </a:r>
            <a:endParaRPr lang="ru-RU" alt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292827">
            <a:off x="491082" y="685468"/>
            <a:ext cx="19191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Рассказ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7868" y="2428868"/>
            <a:ext cx="19688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Беседа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024832">
            <a:off x="762270" y="4012154"/>
            <a:ext cx="198772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Вопросы</a:t>
            </a:r>
          </a:p>
        </p:txBody>
      </p:sp>
      <p:sp>
        <p:nvSpPr>
          <p:cNvPr id="16" name="Прямоугольник 15"/>
          <p:cNvSpPr/>
          <p:nvPr/>
        </p:nvSpPr>
        <p:spPr>
          <a:xfrm rot="18634834">
            <a:off x="1537280" y="5394798"/>
            <a:ext cx="276710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Описание</a:t>
            </a:r>
          </a:p>
        </p:txBody>
      </p:sp>
      <p:sp>
        <p:nvSpPr>
          <p:cNvPr id="17" name="Прямоугольник 16"/>
          <p:cNvSpPr/>
          <p:nvPr/>
        </p:nvSpPr>
        <p:spPr>
          <a:xfrm rot="1477711">
            <a:off x="5696361" y="4238961"/>
            <a:ext cx="2515081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Показ реальных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предметов 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521391">
            <a:off x="5866032" y="1884283"/>
            <a:ext cx="2872902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Действия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 Числовыми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карточками и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цифрами</a:t>
            </a:r>
          </a:p>
        </p:txBody>
      </p:sp>
      <p:sp>
        <p:nvSpPr>
          <p:cNvPr id="20" name="Прямоугольник 19"/>
          <p:cNvSpPr/>
          <p:nvPr/>
        </p:nvSpPr>
        <p:spPr>
          <a:xfrm rot="3810280">
            <a:off x="4244473" y="5421290"/>
            <a:ext cx="2268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Дидактические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игры</a:t>
            </a:r>
          </a:p>
        </p:txBody>
      </p:sp>
      <p:sp>
        <p:nvSpPr>
          <p:cNvPr id="21" name="Прямоугольник 20"/>
          <p:cNvSpPr/>
          <p:nvPr/>
        </p:nvSpPr>
        <p:spPr>
          <a:xfrm rot="20167458">
            <a:off x="5485124" y="751930"/>
            <a:ext cx="24194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  <a:latin typeface="+mn-lt"/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577813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5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3534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Методы обучения                     на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РЭМП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: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 smtClean="0">
                <a:effectLst/>
                <a:latin typeface="Georgia" pitchFamily="18" charset="0"/>
                <a:sym typeface="Wingdings" pitchFamily="2" charset="2"/>
              </a:rPr>
              <a:t> </a:t>
            </a:r>
            <a:r>
              <a:rPr lang="ru-RU" sz="4400" b="1" dirty="0">
                <a:effectLst/>
                <a:latin typeface="Georgia" pitchFamily="18" charset="0"/>
              </a:rPr>
              <a:t>словесные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 smtClean="0">
                <a:effectLst/>
                <a:latin typeface="Georgia" pitchFamily="18" charset="0"/>
              </a:rPr>
              <a:t>практические</a:t>
            </a:r>
            <a:endParaRPr lang="ru-RU" sz="4400" b="1" dirty="0">
              <a:effectLst/>
              <a:latin typeface="Georgi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 smtClean="0">
                <a:effectLst/>
                <a:latin typeface="Georgia" pitchFamily="18" charset="0"/>
              </a:rPr>
              <a:t>игровые </a:t>
            </a:r>
            <a:endParaRPr lang="ru-RU" sz="4400" b="1" dirty="0">
              <a:effectLst/>
              <a:latin typeface="Georgi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effectLst/>
                <a:latin typeface="Georgia" pitchFamily="18" charset="0"/>
              </a:rPr>
              <a:t>наглядные</a:t>
            </a:r>
          </a:p>
        </p:txBody>
      </p:sp>
    </p:spTree>
    <p:extLst>
      <p:ext uri="{BB962C8B-B14F-4D97-AF65-F5344CB8AC3E}">
        <p14:creationId xmlns:p14="http://schemas.microsoft.com/office/powerpoint/2010/main" val="21833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1835150" y="4652963"/>
            <a:ext cx="54737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427538" y="981075"/>
            <a:ext cx="0" cy="3671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84438" y="4868863"/>
            <a:ext cx="453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effectLst/>
                <a:latin typeface="Georgia" pitchFamily="18" charset="0"/>
              </a:rPr>
              <a:t>Компетентность педагога                              в образовательной области</a:t>
            </a:r>
            <a:endParaRPr lang="ru-RU" altLang="ru-RU">
              <a:effectLst/>
              <a:latin typeface="Georgia" pitchFamily="18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268538" y="3573463"/>
            <a:ext cx="4610100" cy="10795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/>
                <a:latin typeface="Georgia" pitchFamily="18" charset="0"/>
              </a:rPr>
              <a:t>Готовность воспитателя </a:t>
            </a:r>
            <a:r>
              <a:rPr lang="ru-RU" altLang="ru-RU" b="1" dirty="0" smtClean="0">
                <a:effectLst/>
                <a:latin typeface="Georgia" pitchFamily="18" charset="0"/>
              </a:rPr>
              <a:t>к занятиям</a:t>
            </a:r>
            <a:endParaRPr lang="ru-RU" altLang="ru-RU" b="1" dirty="0">
              <a:effectLst/>
              <a:latin typeface="Georgia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555875" y="2492375"/>
            <a:ext cx="3744913" cy="1081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effectLst/>
                <a:latin typeface="Georgia" pitchFamily="18" charset="0"/>
              </a:rPr>
              <a:t>Выбор оптимальных </a:t>
            </a:r>
          </a:p>
          <a:p>
            <a:pPr algn="ctr" eaLnBrk="1" hangingPunct="1"/>
            <a:r>
              <a:rPr lang="ru-RU" altLang="ru-RU" b="1">
                <a:effectLst/>
                <a:latin typeface="Georgia" pitchFamily="18" charset="0"/>
              </a:rPr>
              <a:t>методов и приёмов</a:t>
            </a:r>
          </a:p>
        </p:txBody>
      </p:sp>
    </p:spTree>
    <p:extLst>
      <p:ext uri="{BB962C8B-B14F-4D97-AF65-F5344CB8AC3E}">
        <p14:creationId xmlns:p14="http://schemas.microsoft.com/office/powerpoint/2010/main" val="29411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/>
      <p:bldP spid="14341" grpId="0" animBg="1"/>
      <p:bldP spid="143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ФОП ДО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\OneDrive\Рабочий стол\МО по РЭМП\На презентацию\2023-10-23_10-56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8" y="1124744"/>
            <a:ext cx="88220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0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Дидактический  материал            должен быть: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effectLst/>
                <a:latin typeface="Georgia" pitchFamily="18" charset="0"/>
              </a:rPr>
              <a:t> </a:t>
            </a:r>
            <a:r>
              <a:rPr lang="ru-RU" sz="3200" b="1" dirty="0">
                <a:effectLst/>
                <a:latin typeface="Georgia" pitchFamily="18" charset="0"/>
                <a:sym typeface="Wingdings 3" pitchFamily="18" charset="2"/>
              </a:rPr>
              <a:t>     </a:t>
            </a:r>
            <a:r>
              <a:rPr lang="ru-RU" sz="3200" b="1" dirty="0">
                <a:effectLst/>
                <a:latin typeface="Georgia" pitchFamily="18" charset="0"/>
              </a:rPr>
              <a:t>в достаточном количестве на каждого ребёнка + запасной материал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effectLst/>
                <a:latin typeface="Georgia" pitchFamily="18" charset="0"/>
                <a:sym typeface="Wingdings 3" pitchFamily="18" charset="2"/>
              </a:rPr>
              <a:t>     </a:t>
            </a:r>
            <a:r>
              <a:rPr lang="ru-RU" sz="3200" b="1" dirty="0">
                <a:effectLst/>
                <a:latin typeface="Georgia" pitchFamily="18" charset="0"/>
              </a:rPr>
              <a:t>художественно оформлен</a:t>
            </a:r>
          </a:p>
          <a:p>
            <a:pPr>
              <a:spcBef>
                <a:spcPct val="50000"/>
              </a:spcBef>
              <a:defRPr/>
            </a:pPr>
            <a:endParaRPr lang="ru-RU" sz="1600" b="1" dirty="0">
              <a:effectLst/>
              <a:latin typeface="Georgia" pitchFamily="18" charset="0"/>
            </a:endParaRPr>
          </a:p>
          <a:p>
            <a:pPr>
              <a:defRPr/>
            </a:pPr>
            <a:r>
              <a:rPr lang="ru-RU" sz="3200" b="1" dirty="0">
                <a:effectLst/>
                <a:latin typeface="Georgia" pitchFamily="18" charset="0"/>
                <a:sym typeface="Wingdings 3" pitchFamily="18" charset="2"/>
              </a:rPr>
              <a:t>     </a:t>
            </a:r>
            <a:r>
              <a:rPr lang="ru-RU" sz="3200" b="1" dirty="0">
                <a:effectLst/>
                <a:latin typeface="Georgia" pitchFamily="18" charset="0"/>
              </a:rPr>
              <a:t>различным на каждом занятии</a:t>
            </a:r>
          </a:p>
          <a:p>
            <a:pPr>
              <a:defRPr/>
            </a:pPr>
            <a:endParaRPr lang="ru-RU" sz="1600" b="1" dirty="0">
              <a:effectLst/>
              <a:latin typeface="Georgia" pitchFamily="18" charset="0"/>
            </a:endParaRPr>
          </a:p>
          <a:p>
            <a:pPr>
              <a:defRPr/>
            </a:pPr>
            <a:r>
              <a:rPr lang="ru-RU" sz="3200" b="1" dirty="0">
                <a:effectLst/>
                <a:latin typeface="Georgia" pitchFamily="18" charset="0"/>
              </a:rPr>
              <a:t> </a:t>
            </a:r>
            <a:r>
              <a:rPr lang="ru-RU" sz="3200" b="1" dirty="0">
                <a:effectLst/>
                <a:latin typeface="Georgia" pitchFamily="18" charset="0"/>
                <a:sym typeface="Wingdings 3" pitchFamily="18" charset="2"/>
              </a:rPr>
              <a:t>    </a:t>
            </a:r>
            <a:r>
              <a:rPr lang="ru-RU" sz="3200" b="1" dirty="0">
                <a:effectLst/>
                <a:latin typeface="Georgia" pitchFamily="18" charset="0"/>
              </a:rPr>
              <a:t>понятен детям </a:t>
            </a:r>
          </a:p>
          <a:p>
            <a:pPr>
              <a:defRPr/>
            </a:pPr>
            <a:endParaRPr lang="ru-RU" sz="1600" b="1" dirty="0">
              <a:effectLst/>
              <a:latin typeface="Georgia" pitchFamily="18" charset="0"/>
            </a:endParaRPr>
          </a:p>
          <a:p>
            <a:pPr>
              <a:defRPr/>
            </a:pPr>
            <a:r>
              <a:rPr lang="ru-RU" sz="3200" b="1" dirty="0">
                <a:effectLst/>
                <a:latin typeface="Georgia" pitchFamily="18" charset="0"/>
              </a:rPr>
              <a:t> </a:t>
            </a:r>
            <a:r>
              <a:rPr lang="ru-RU" sz="3200" b="1" dirty="0">
                <a:effectLst/>
                <a:latin typeface="Georgia" pitchFamily="18" charset="0"/>
                <a:sym typeface="Wingdings 3" pitchFamily="18" charset="2"/>
              </a:rPr>
              <a:t>    </a:t>
            </a:r>
            <a:r>
              <a:rPr lang="ru-RU" sz="3200" b="1" dirty="0">
                <a:effectLst/>
                <a:latin typeface="Georgia" pitchFamily="18" charset="0"/>
              </a:rPr>
              <a:t>соответствовать  друг другу</a:t>
            </a:r>
          </a:p>
        </p:txBody>
      </p:sp>
    </p:spTree>
    <p:extLst>
      <p:ext uri="{BB962C8B-B14F-4D97-AF65-F5344CB8AC3E}">
        <p14:creationId xmlns:p14="http://schemas.microsoft.com/office/powerpoint/2010/main" val="32289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187450" y="5013325"/>
            <a:ext cx="6048375" cy="14398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4211638" y="836613"/>
            <a:ext cx="0" cy="41767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95513" y="5300663"/>
            <a:ext cx="453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effectLst/>
                <a:latin typeface="Georgia" pitchFamily="18" charset="0"/>
              </a:rPr>
              <a:t>Компетентность педагога                              в образовательной области</a:t>
            </a:r>
            <a:endParaRPr lang="ru-RU" altLang="ru-RU">
              <a:effectLst/>
              <a:latin typeface="Georgia" pitchFamily="18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763713" y="3716338"/>
            <a:ext cx="489585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/>
                <a:latin typeface="Georgia" pitchFamily="18" charset="0"/>
              </a:rPr>
              <a:t>Готовность воспитателя к </a:t>
            </a:r>
            <a:r>
              <a:rPr lang="ru-RU" altLang="ru-RU" b="1" dirty="0" smtClean="0">
                <a:latin typeface="Georgia" pitchFamily="18" charset="0"/>
              </a:rPr>
              <a:t>занятиям</a:t>
            </a:r>
            <a:endParaRPr lang="ru-RU" altLang="ru-RU" b="1" dirty="0">
              <a:effectLst/>
              <a:latin typeface="Georgia" pitchFamily="18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124075" y="2492375"/>
            <a:ext cx="4103688" cy="12255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effectLst/>
                <a:latin typeface="Georgia" pitchFamily="18" charset="0"/>
              </a:rPr>
              <a:t>Выбор оптимальных </a:t>
            </a:r>
          </a:p>
          <a:p>
            <a:pPr algn="ctr" eaLnBrk="1" hangingPunct="1"/>
            <a:r>
              <a:rPr lang="ru-RU" altLang="ru-RU" b="1">
                <a:effectLst/>
                <a:latin typeface="Georgia" pitchFamily="18" charset="0"/>
              </a:rPr>
              <a:t>методов и приёмов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84438" y="1268413"/>
            <a:ext cx="3240087" cy="12255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627313" y="1412875"/>
            <a:ext cx="3097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>
                <a:effectLst/>
                <a:latin typeface="Georgia" pitchFamily="18" charset="0"/>
              </a:rPr>
              <a:t>Правильный подбор  демонстрационного и раздаточного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4726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6" grpId="0"/>
      <p:bldP spid="23557" grpId="0" animBg="1"/>
      <p:bldP spid="23558" grpId="0" animBg="1"/>
      <p:bldP spid="23559" grpId="0" animBg="1"/>
      <p:bldP spid="235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Речь воспитателя           должна быть:</a:t>
            </a:r>
            <a:r>
              <a:rPr lang="ru-RU" sz="4400" b="1" dirty="0">
                <a:solidFill>
                  <a:srgbClr val="C00000"/>
                </a:solidFill>
                <a:effectLst/>
                <a:latin typeface="Georgia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4400" b="1" dirty="0">
                <a:effectLst/>
                <a:latin typeface="Georgia" pitchFamily="18" charset="0"/>
              </a:rPr>
              <a:t> </a:t>
            </a:r>
            <a:r>
              <a:rPr lang="ru-RU" sz="4400" b="1" dirty="0">
                <a:effectLst/>
                <a:latin typeface="Georgia" pitchFamily="18" charset="0"/>
                <a:sym typeface="Wingdings" pitchFamily="2" charset="2"/>
              </a:rPr>
              <a:t> </a:t>
            </a:r>
            <a:r>
              <a:rPr lang="ru-RU" sz="4400" b="1" dirty="0">
                <a:effectLst/>
                <a:latin typeface="Georgia" pitchFamily="18" charset="0"/>
              </a:rPr>
              <a:t>грамотной и в отношении грамматики, и в отношении математики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450850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i="1">
                <a:effectLst/>
                <a:latin typeface="Georgia" pitchFamily="18" charset="0"/>
              </a:rPr>
              <a:t>  </a:t>
            </a:r>
            <a:r>
              <a:rPr lang="ru-RU" altLang="ru-RU" sz="3600" b="1" i="1">
                <a:effectLst/>
                <a:latin typeface="Georgia" pitchFamily="18" charset="0"/>
                <a:sym typeface="Wingdings" pitchFamily="2" charset="2"/>
              </a:rPr>
              <a:t>    </a:t>
            </a:r>
            <a:r>
              <a:rPr lang="ru-RU" altLang="ru-RU" sz="4400" b="1">
                <a:effectLst/>
                <a:latin typeface="Georgia" pitchFamily="18" charset="0"/>
              </a:rPr>
              <a:t>точной</a:t>
            </a:r>
            <a:r>
              <a:rPr lang="ru-RU" altLang="ru-RU" sz="4400" b="1" i="1">
                <a:effectLst/>
                <a:latin typeface="Georgia" pitchFamily="18" charset="0"/>
              </a:rPr>
              <a:t>, </a:t>
            </a:r>
            <a:r>
              <a:rPr lang="ru-RU" altLang="ru-RU" sz="4400" b="1">
                <a:effectLst/>
                <a:latin typeface="Georgia" pitchFamily="18" charset="0"/>
              </a:rPr>
              <a:t>краткой, чёткой, ясной</a:t>
            </a:r>
            <a:r>
              <a:rPr lang="ru-RU" altLang="ru-RU" sz="4400" b="1" i="1">
                <a:effectLst/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5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24863" cy="11509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Модель успешной образовательной деятельности</a:t>
            </a: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051050" y="5300663"/>
            <a:ext cx="4826000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>
            <a:off x="4211638" y="1196975"/>
            <a:ext cx="0" cy="381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68538" y="5589588"/>
            <a:ext cx="453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effectLst/>
                <a:latin typeface="Georgia" pitchFamily="18" charset="0"/>
              </a:rPr>
              <a:t>Компетентность педагога                              в образовательной области</a:t>
            </a:r>
            <a:endParaRPr lang="ru-RU" altLang="ru-RU">
              <a:effectLst/>
              <a:latin typeface="Georgia" pitchFamily="18" charset="0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268538" y="4292600"/>
            <a:ext cx="4248150" cy="108108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effectLst/>
                <a:latin typeface="Georgia" pitchFamily="18" charset="0"/>
              </a:rPr>
              <a:t>Готовность воспитателя к НОД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627313" y="3213100"/>
            <a:ext cx="3529012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effectLst/>
                <a:latin typeface="Georgia" pitchFamily="18" charset="0"/>
              </a:rPr>
              <a:t>Выбор оптимальных </a:t>
            </a:r>
          </a:p>
          <a:p>
            <a:pPr algn="ctr" eaLnBrk="1" hangingPunct="1"/>
            <a:r>
              <a:rPr lang="ru-RU" altLang="ru-RU" b="1">
                <a:effectLst/>
                <a:latin typeface="Georgia" pitchFamily="18" charset="0"/>
              </a:rPr>
              <a:t>методов и приёмов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3059113" y="2276475"/>
            <a:ext cx="2808287" cy="9366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effectLst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76600" y="2349500"/>
            <a:ext cx="2232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effectLst/>
                <a:latin typeface="Georgia" pitchFamily="18" charset="0"/>
              </a:rPr>
              <a:t>Правильный подбор  демонстрационного и раздаточного материала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779838" y="1125538"/>
            <a:ext cx="1296987" cy="115093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effectLst/>
                <a:latin typeface="Georgia" pitchFamily="18" charset="0"/>
              </a:rPr>
              <a:t>Грамотная </a:t>
            </a:r>
          </a:p>
          <a:p>
            <a:pPr algn="ctr" eaLnBrk="1" hangingPunct="1"/>
            <a:r>
              <a:rPr lang="ru-RU" altLang="ru-RU" sz="1400" b="1">
                <a:effectLst/>
                <a:latin typeface="Georgia" pitchFamily="18" charset="0"/>
              </a:rPr>
              <a:t>речь </a:t>
            </a:r>
          </a:p>
          <a:p>
            <a:pPr algn="ctr" eaLnBrk="1" hangingPunct="1"/>
            <a:r>
              <a:rPr lang="ru-RU" altLang="ru-RU" sz="1400" b="1">
                <a:effectLst/>
                <a:latin typeface="Georgia" pitchFamily="18" charset="0"/>
              </a:rPr>
              <a:t>воспитателя</a:t>
            </a:r>
          </a:p>
        </p:txBody>
      </p:sp>
    </p:spTree>
    <p:extLst>
      <p:ext uri="{BB962C8B-B14F-4D97-AF65-F5344CB8AC3E}">
        <p14:creationId xmlns:p14="http://schemas.microsoft.com/office/powerpoint/2010/main" val="38605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8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8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99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решается посредством использования дидактических игр, упражнений и заданий?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dmin\OneDrive\Рабочий стол\МО по РЭМП\На презентацию\2023-10-23_11-57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87376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81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Результат: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Выполнение требований ФГОС ДО и ФОП ДО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Admin\OneDrive\Рабочий стол\МО по РЭМП\На презентацию\2023-10-23_12-01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976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Принципы ФОП ДО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6" cy="54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 вы понимаете принцип 4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(ФГОС ДО и ФОП ДО)?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Admin\OneDrive\Рабочий стол\МО по РЭМП\На презентацию\2023-10-23_11-10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6541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OneDrive\Рабочий стол\МО по РЭМП\На презентацию\2023-10-23_11-12-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49" y="1340768"/>
            <a:ext cx="4752528" cy="38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OneDrive\Рабочий стол\МО по РЭМП\На презентацию\2023-10-23_11-14-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4392488" cy="28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Основополагающий принцип в соответствии с ФГОС ДО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OneDrive\Рабочий стол\МО по РЭМП\На презентацию\2023-10-23_11-05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OneDrive\Рабочий стол\МО по РЭМП\На презентацию\2023-10-23_11-19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61" y="3933056"/>
            <a:ext cx="43847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8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ФОП ДО разделы образовательной области «Познавательное развитие»  (впервые появляются в описании образовательной деятельности возрастного периода с 2-3 лет)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dmin\OneDrive\Рабочий стол\МО по РЭМП\На презентацию\2023-10-23_11-26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16832"/>
            <a:ext cx="8810625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6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Цели математического развития в соответствии с ФОП ДО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Admin\OneDrive\Рабочий стол\МО по РЭМП\2023-10-23_11-45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4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6632"/>
            <a:ext cx="77724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Содержание образовательной деятельности по РЭМП для детей в возрасте 2-3 лет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496944" cy="55446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Сенсорные </a:t>
            </a:r>
            <a:r>
              <a:rPr lang="ru-RU" dirty="0">
                <a:solidFill>
                  <a:srgbClr val="7030A0"/>
                </a:solidFill>
                <a:latin typeface="Crimson Text"/>
                <a:ea typeface="Times New Roman"/>
                <a:cs typeface="Times New Roman"/>
              </a:rPr>
              <a:t>эталоны и познавательные действия: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</a:t>
            </a: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едагог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демонстрирует детям и включает их в деятельность на сравнение предметов и определение их сходства- различия, на подбор и группировку по заданному образцу (по цвету, форме, величине). </a:t>
            </a:r>
            <a:endParaRPr lang="ru-RU" sz="16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Побуждает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и поощряет освоение простейших действий, основанных на перестановке предметов, изменении способа их расположения, количества; на действия переливания, пересыпания. </a:t>
            </a:r>
            <a:endParaRPr lang="ru-RU" sz="1600" dirty="0" smtClean="0">
              <a:solidFill>
                <a:srgbClr val="252525"/>
              </a:solidFill>
              <a:latin typeface="Crimson Text"/>
              <a:ea typeface="Times New Roman"/>
              <a:cs typeface="Times New Roman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Проводит </a:t>
            </a:r>
            <a:r>
              <a:rPr lang="ru-RU" sz="1600" b="1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игры-занятия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с использованием предметов-орудий: сачков, черпачков для выуживания из специальных емкостей с водой или без воды шариков, плавающих игрушек, палочек со свисающим на веревке магнитом для «ловли» на нее небольших предметов</a:t>
            </a: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Организует действия с игрушками, имитирующими орудия труда (заколачивание молоточком </a:t>
            </a:r>
            <a:r>
              <a:rPr lang="ru-RU" sz="1600" dirty="0" err="1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втулочек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в верстачок, сборка каталок с помощью деревянных или пластмассовых винтов) и т.п., создает ситуации для использования детьми предметов-орудий в самостоятельной игровой и бытовой деятельности с целью решения практических задач</a:t>
            </a: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Педагог </a:t>
            </a:r>
            <a:r>
              <a:rPr lang="ru-RU" sz="1600" dirty="0">
                <a:solidFill>
                  <a:srgbClr val="00B050"/>
                </a:solidFill>
                <a:latin typeface="Crimson Text"/>
                <a:ea typeface="Times New Roman"/>
                <a:cs typeface="Times New Roman"/>
              </a:rPr>
              <a:t>поощряет действия детей с предметами, при ориентации на 2-3 свойства одновременно; собирание одноцветных, а затем и разноцветных пирамидок из 4-5 и более колец, располагая их по убывающей величине;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различных по форме и цвету башенок из 2-3-х геометрических форм-вкладышей; </a:t>
            </a:r>
            <a:r>
              <a:rPr lang="ru-RU" sz="1600" dirty="0" err="1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разбирание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и собирание трехместной матрешки с совмещением рисунка на ее частях, закрепляя понимание детьми слов, обозначающих различный размер предметов, их цвет и форму</a:t>
            </a: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В ходе проведения с детьми </a:t>
            </a:r>
            <a:r>
              <a:rPr lang="ru-RU" sz="1600" b="1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дидактических упражнений и игр-занятий </a:t>
            </a:r>
            <a:r>
              <a:rPr lang="ru-RU" sz="1600" dirty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формирует обобщенные способы обследования формы предметов ‒ ощупывание, рассматривание, сравнение, сопоставление; продолжает поощрять появление настойчивости в достижении результата познавательных действий</a:t>
            </a:r>
            <a:r>
              <a:rPr lang="ru-RU" sz="1600" dirty="0" smtClean="0">
                <a:solidFill>
                  <a:srgbClr val="252525"/>
                </a:solidFill>
                <a:latin typeface="Crimson Text"/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068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</TotalTime>
  <Words>2074</Words>
  <Application>Microsoft Office PowerPoint</Application>
  <PresentationFormat>Экран (4:3)</PresentationFormat>
  <Paragraphs>189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«Формирование математической грамотности дошкольников в условиях перехода на ФОП ДО»</vt:lpstr>
      <vt:lpstr>ФОП ДО</vt:lpstr>
      <vt:lpstr>ФОП ДО</vt:lpstr>
      <vt:lpstr>Принципы ФОП ДО</vt:lpstr>
      <vt:lpstr>Как вы понимаете принцип 4  (ФГОС ДО и ФОП ДО)?</vt:lpstr>
      <vt:lpstr>Основополагающий принцип в соответствии с ФГОС ДО</vt:lpstr>
      <vt:lpstr>ФОП ДО разделы образовательной области «Познавательное развитие»  (впервые появляются в описании образовательной деятельности возрастного периода с 2-3 лет)</vt:lpstr>
      <vt:lpstr>Цели математического развития в соответствии с ФОП ДО</vt:lpstr>
      <vt:lpstr>Содержание образовательной деятельности по РЭМП для детей в возрасте 2-3 лет</vt:lpstr>
      <vt:lpstr>Содержание образовательной деятельности по РЭМП для детей в возрасте 2-3 лет</vt:lpstr>
      <vt:lpstr>Содержание образовательной деятельности по РЭМП для детей в возрасте 3-4 лет</vt:lpstr>
      <vt:lpstr>Содержание образовательной деятельности по РЭМП для детей в возрасте 3-4 лет</vt:lpstr>
      <vt:lpstr>Содержание образовательной деятельности по РЭМП для детей в возрасте 4-5 лет</vt:lpstr>
      <vt:lpstr>Содержание образовательной деятельности по РЭМП для детей в возрасте 5-6 лет</vt:lpstr>
      <vt:lpstr>Содержание образовательной деятельности по РЭМП для детей в возрасте 5-6 лет</vt:lpstr>
      <vt:lpstr>Содержание образовательной деятельности по РЭМП для детей в возрасте 6-7 лет</vt:lpstr>
      <vt:lpstr>Презентация PowerPoint</vt:lpstr>
      <vt:lpstr>Презентация PowerPoint</vt:lpstr>
      <vt:lpstr>Проведение занятий</vt:lpstr>
      <vt:lpstr>Модель успешного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решается посредством использования дидактических игр, упражнений и заданий? </vt:lpstr>
      <vt:lpstr>Результат: Выполнение требований ФГОС ДО и ФОП ДО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Первомайское</dc:creator>
  <cp:lastModifiedBy>Admin</cp:lastModifiedBy>
  <cp:revision>22</cp:revision>
  <cp:lastPrinted>2023-10-23T10:38:14Z</cp:lastPrinted>
  <dcterms:created xsi:type="dcterms:W3CDTF">2023-10-23T05:29:18Z</dcterms:created>
  <dcterms:modified xsi:type="dcterms:W3CDTF">2023-10-23T10:38:23Z</dcterms:modified>
</cp:coreProperties>
</file>