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71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3546473_57-p-shabloni-dlya-prezentatsii-s-belim-fonom-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Итоговое сочинение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2022-2023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6557986" cy="328137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Раздел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Духовно-нравственные ориентиры в жизни человека</a:t>
            </a:r>
          </a:p>
          <a:p>
            <a:r>
              <a:rPr lang="ru-RU" dirty="0" smtClean="0"/>
              <a:t>	</a:t>
            </a:r>
            <a:endParaRPr lang="ru-RU" dirty="0" smtClean="0"/>
          </a:p>
          <a:p>
            <a:r>
              <a:rPr lang="ru-RU" dirty="0" smtClean="0"/>
              <a:t>Презентацию подготовила </a:t>
            </a:r>
            <a:r>
              <a:rPr lang="ru-RU" dirty="0" err="1" smtClean="0"/>
              <a:t>Личман</a:t>
            </a:r>
            <a:r>
              <a:rPr lang="ru-RU" dirty="0" smtClean="0"/>
              <a:t> Ольга Васильевна</a:t>
            </a:r>
          </a:p>
          <a:p>
            <a:endParaRPr lang="ru-RU" dirty="0" smtClean="0"/>
          </a:p>
          <a:p>
            <a:r>
              <a:rPr lang="ru-RU" dirty="0" smtClean="0"/>
              <a:t>Симферопольский р-н.,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1.2.Отношение человека к другому человеку (окружению), нравственные идеалы и выбор между добром и злом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Размышления о вечных вопросах </a:t>
            </a:r>
            <a:endParaRPr lang="ru-RU" b="1" dirty="0" smtClean="0"/>
          </a:p>
          <a:p>
            <a:r>
              <a:rPr lang="ru-RU" dirty="0" smtClean="0"/>
              <a:t>506</a:t>
            </a:r>
            <a:r>
              <a:rPr lang="ru-RU" dirty="0" smtClean="0"/>
              <a:t>. Чем опасно равнодушие? (декабрь 2014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030. Почему важно уметь сострадать другому? (декабрь 2014) </a:t>
            </a:r>
            <a:endParaRPr lang="ru-RU" dirty="0" smtClean="0"/>
          </a:p>
          <a:p>
            <a:r>
              <a:rPr lang="ru-RU" dirty="0" smtClean="0"/>
              <a:t>026</a:t>
            </a:r>
            <a:r>
              <a:rPr lang="ru-RU" dirty="0" smtClean="0"/>
              <a:t>. Чем страшен эгоизм? (декабрь 2014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027. Трусость и предательство: как связаны эти понятия? (декабрь 2014)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Размышления </a:t>
            </a:r>
            <a:r>
              <a:rPr lang="ru-RU" b="1" dirty="0" smtClean="0"/>
              <a:t>о чести и бесчестии чести, о совести… </a:t>
            </a:r>
            <a:endParaRPr lang="ru-RU" b="1" dirty="0" smtClean="0"/>
          </a:p>
          <a:p>
            <a:r>
              <a:rPr lang="ru-RU" dirty="0" smtClean="0"/>
              <a:t>509</a:t>
            </a:r>
            <a:r>
              <a:rPr lang="ru-RU" dirty="0" smtClean="0"/>
              <a:t>. Как Вы понимаете, что такое «честь» и «бесчестие»? (декабрь 2014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510. Как Вы понимаете, что такое «нравственный закон»? (декабрь 2014) </a:t>
            </a:r>
            <a:endParaRPr lang="ru-RU" dirty="0" smtClean="0"/>
          </a:p>
          <a:p>
            <a:r>
              <a:rPr lang="ru-RU" dirty="0" smtClean="0"/>
              <a:t>521</a:t>
            </a:r>
            <a:r>
              <a:rPr lang="ru-RU" dirty="0" smtClean="0"/>
              <a:t>. Как Вы понимаете слово «честь»? (февраль 2015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522. Как Вы понимаете слово «совесть»? (февраль 2015) </a:t>
            </a:r>
            <a:endParaRPr lang="ru-RU" dirty="0" smtClean="0"/>
          </a:p>
          <a:p>
            <a:r>
              <a:rPr lang="ru-RU" dirty="0" smtClean="0"/>
              <a:t>401</a:t>
            </a:r>
            <a:r>
              <a:rPr lang="ru-RU" dirty="0" smtClean="0"/>
              <a:t>. Что значит идти дорогой чести? (декабрь 2015) </a:t>
            </a:r>
            <a:endParaRPr lang="ru-RU" dirty="0" smtClean="0"/>
          </a:p>
          <a:p>
            <a:r>
              <a:rPr lang="ru-RU" dirty="0" smtClean="0"/>
              <a:t>207</a:t>
            </a:r>
            <a:r>
              <a:rPr lang="ru-RU" dirty="0" smtClean="0"/>
              <a:t>. Какой поступок можно назвать бесчестным? (декабрь 2016)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7166"/>
            <a:ext cx="7358114" cy="621510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Размышления о добре и зле (милосердии и жестокости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ru-RU" dirty="0" smtClean="0"/>
              <a:t>008</a:t>
            </a:r>
            <a:r>
              <a:rPr lang="ru-RU" dirty="0" smtClean="0"/>
              <a:t>. Неужели зло так привлекательно? (По одному или нескольким произведениям М.Ю.Лермонтова) (декабрь 2014) </a:t>
            </a:r>
            <a:endParaRPr lang="ru-RU" dirty="0" smtClean="0"/>
          </a:p>
          <a:p>
            <a:r>
              <a:rPr lang="ru-RU" dirty="0" smtClean="0"/>
              <a:t>543</a:t>
            </a:r>
            <a:r>
              <a:rPr lang="ru-RU" dirty="0" smtClean="0"/>
              <a:t>. Трудно или легко делать добро? (декабрь 2014) </a:t>
            </a:r>
            <a:endParaRPr lang="ru-RU" dirty="0" smtClean="0"/>
          </a:p>
          <a:p>
            <a:r>
              <a:rPr lang="ru-RU" dirty="0" smtClean="0"/>
              <a:t>309</a:t>
            </a:r>
            <a:r>
              <a:rPr lang="ru-RU" dirty="0" smtClean="0"/>
              <a:t>. Месть – это уничтожение или умножение зла? (декабрь 2018) </a:t>
            </a:r>
            <a:endParaRPr lang="ru-RU" dirty="0" smtClean="0"/>
          </a:p>
          <a:p>
            <a:r>
              <a:rPr lang="ru-RU" dirty="0" smtClean="0"/>
              <a:t>503</a:t>
            </a:r>
            <a:r>
              <a:rPr lang="ru-RU" dirty="0" smtClean="0"/>
              <a:t>. В чём заключается сила доброты? (декабрь 2018) </a:t>
            </a:r>
            <a:endParaRPr lang="ru-RU" dirty="0" smtClean="0"/>
          </a:p>
          <a:p>
            <a:r>
              <a:rPr lang="ru-RU" dirty="0" smtClean="0"/>
              <a:t>504</a:t>
            </a:r>
            <a:r>
              <a:rPr lang="ru-RU" dirty="0" smtClean="0"/>
              <a:t>. Как связаны между собой любовь и доброта? (декабрь 2018) </a:t>
            </a:r>
            <a:endParaRPr lang="ru-RU" dirty="0" smtClean="0"/>
          </a:p>
          <a:p>
            <a:r>
              <a:rPr lang="ru-RU" dirty="0" smtClean="0"/>
              <a:t>505</a:t>
            </a:r>
            <a:r>
              <a:rPr lang="ru-RU" dirty="0" smtClean="0"/>
              <a:t>. В каких поступках человека проявляется доброта? (декабрь 2018)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Размышления </a:t>
            </a:r>
            <a:r>
              <a:rPr lang="ru-RU" b="1" dirty="0" smtClean="0"/>
              <a:t>о гуманных и антигуманных поступках, связанных с войной </a:t>
            </a:r>
            <a:endParaRPr lang="ru-RU" b="1" dirty="0" smtClean="0"/>
          </a:p>
          <a:p>
            <a:r>
              <a:rPr lang="ru-RU" dirty="0" smtClean="0"/>
              <a:t>207</a:t>
            </a:r>
            <a:r>
              <a:rPr lang="ru-RU" dirty="0" smtClean="0"/>
              <a:t>. Война ж – совсем не фейерверк, а просто трудная работа... (М.В. </a:t>
            </a:r>
            <a:r>
              <a:rPr lang="ru-RU" dirty="0" err="1" smtClean="0"/>
              <a:t>Кульчицкий</a:t>
            </a:r>
            <a:r>
              <a:rPr lang="ru-RU" dirty="0" smtClean="0"/>
              <a:t>) (декабрь 2014) </a:t>
            </a:r>
            <a:endParaRPr lang="ru-RU" dirty="0" smtClean="0"/>
          </a:p>
          <a:p>
            <a:r>
              <a:rPr lang="ru-RU" dirty="0" smtClean="0"/>
              <a:t>208</a:t>
            </a:r>
            <a:r>
              <a:rPr lang="ru-RU" dirty="0" smtClean="0"/>
              <a:t>. Почему человечество до сих пор не может отказаться от войн? (декабрь 2014) </a:t>
            </a:r>
            <a:endParaRPr lang="ru-RU" dirty="0" smtClean="0"/>
          </a:p>
          <a:p>
            <a:r>
              <a:rPr lang="ru-RU" dirty="0" smtClean="0"/>
              <a:t>210</a:t>
            </a:r>
            <a:r>
              <a:rPr lang="ru-RU" dirty="0" smtClean="0"/>
              <a:t>. Война: преступление и подвиг. (декабрь 2014) </a:t>
            </a:r>
            <a:endParaRPr lang="ru-RU" dirty="0" smtClean="0"/>
          </a:p>
          <a:p>
            <a:r>
              <a:rPr lang="ru-RU" dirty="0" smtClean="0"/>
              <a:t>202</a:t>
            </a:r>
            <a:r>
              <a:rPr lang="ru-RU" dirty="0" smtClean="0"/>
              <a:t>. «Кто говорит, что на войне не страшно, тот ничего не знает о войне» (Ю. В. </a:t>
            </a:r>
            <a:r>
              <a:rPr lang="ru-RU" dirty="0" err="1" smtClean="0"/>
              <a:t>Друнина</a:t>
            </a:r>
            <a:r>
              <a:rPr lang="ru-RU" dirty="0" smtClean="0"/>
              <a:t>) (декабрь 2014)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428604"/>
            <a:ext cx="7186634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Размышления о любви </a:t>
            </a:r>
            <a:endParaRPr lang="ru-RU" b="1" dirty="0" smtClean="0"/>
          </a:p>
          <a:p>
            <a:r>
              <a:rPr lang="ru-RU" dirty="0" smtClean="0"/>
              <a:t>502</a:t>
            </a:r>
            <a:r>
              <a:rPr lang="ru-RU" dirty="0" smtClean="0"/>
              <a:t>. Что важнее: любить или быть любимым? (декабрь 2014) </a:t>
            </a:r>
            <a:endParaRPr lang="ru-RU" dirty="0" smtClean="0"/>
          </a:p>
          <a:p>
            <a:r>
              <a:rPr lang="ru-RU" dirty="0" smtClean="0"/>
              <a:t>205</a:t>
            </a:r>
            <a:r>
              <a:rPr lang="ru-RU" dirty="0" smtClean="0"/>
              <a:t>. «Жди меня, и я вернусь…»: любовь и война. (декабрь 2014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508. «Я люблю, и значит – я живу…» (В. С. Высоцкий) (декабрь 2014) </a:t>
            </a:r>
            <a:endParaRPr lang="ru-RU" dirty="0" smtClean="0"/>
          </a:p>
          <a:p>
            <a:r>
              <a:rPr lang="ru-RU" dirty="0" smtClean="0"/>
              <a:t>031</a:t>
            </a:r>
            <a:r>
              <a:rPr lang="ru-RU" dirty="0" smtClean="0"/>
              <a:t>. Всегда ли любовь делает человека счастливым? (декабрь 2014</a:t>
            </a:r>
            <a:r>
              <a:rPr lang="ru-RU" dirty="0" smtClean="0"/>
              <a:t>)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Размышления о </a:t>
            </a:r>
            <a:r>
              <a:rPr lang="ru-RU" b="1" dirty="0" smtClean="0"/>
              <a:t>дружбе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226. В чём сила фронтовой дружбы? (декабрь 2015) </a:t>
            </a:r>
            <a:endParaRPr lang="ru-RU" dirty="0" smtClean="0"/>
          </a:p>
          <a:p>
            <a:r>
              <a:rPr lang="ru-RU" dirty="0" smtClean="0"/>
              <a:t>524</a:t>
            </a:r>
            <a:r>
              <a:rPr lang="ru-RU" dirty="0" smtClean="0"/>
              <a:t>. Дружба в жизни человека. (февраль 2015) </a:t>
            </a:r>
            <a:endParaRPr lang="ru-RU" dirty="0" smtClean="0"/>
          </a:p>
          <a:p>
            <a:r>
              <a:rPr lang="ru-RU" dirty="0" smtClean="0"/>
              <a:t>506</a:t>
            </a:r>
            <a:r>
              <a:rPr lang="ru-RU" dirty="0" smtClean="0"/>
              <a:t>. Могут ли люди быть друзьями, если они не сходятся во взглядах? (декабрь 2016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501. Может ли дружба принести человеку разочарование? (декабрь 2016) </a:t>
            </a:r>
            <a:endParaRPr lang="ru-RU" dirty="0" smtClean="0"/>
          </a:p>
          <a:p>
            <a:r>
              <a:rPr lang="ru-RU" dirty="0" smtClean="0"/>
              <a:t>504</a:t>
            </a:r>
            <a:r>
              <a:rPr lang="ru-RU" dirty="0" smtClean="0"/>
              <a:t>. Какими качествами должен обладать настоящий друг? (декабрь 2016)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1.3. Познание человеком самого себя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Размышления о судьбе </a:t>
            </a:r>
            <a:endParaRPr lang="ru-RU" b="1" dirty="0" smtClean="0"/>
          </a:p>
          <a:p>
            <a:r>
              <a:rPr lang="ru-RU" dirty="0" smtClean="0"/>
              <a:t>001</a:t>
            </a:r>
            <a:r>
              <a:rPr lang="ru-RU" dirty="0" smtClean="0"/>
              <a:t>. Имеет ли смысл человеку спорить с судьбой? (По одному или нескольким произведениям М.Ю. Лермонтова) (декабрь 2014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531. Почему человек решается идти наперекор судьбе? (февраль 2015) </a:t>
            </a:r>
            <a:endParaRPr lang="ru-RU" dirty="0" smtClean="0"/>
          </a:p>
          <a:p>
            <a:r>
              <a:rPr lang="ru-RU" dirty="0" smtClean="0"/>
              <a:t>529</a:t>
            </a:r>
            <a:r>
              <a:rPr lang="ru-RU" dirty="0" smtClean="0"/>
              <a:t>. Можно ли утверждать, что вера в судьбу отрицает личную ответственность? (февраль 2015) </a:t>
            </a:r>
            <a:endParaRPr lang="ru-RU" dirty="0" smtClean="0"/>
          </a:p>
          <a:p>
            <a:r>
              <a:rPr lang="ru-RU" dirty="0" smtClean="0"/>
              <a:t>441</a:t>
            </a:r>
            <a:r>
              <a:rPr lang="ru-RU" dirty="0" smtClean="0"/>
              <a:t>. Какова судьба гордого человека в обществе? (февраль 2019)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Размышления </a:t>
            </a:r>
            <a:r>
              <a:rPr lang="ru-RU" b="1" dirty="0" smtClean="0"/>
              <a:t>о приобретении жизненного опыта, об ошибках и их исправлении… </a:t>
            </a:r>
            <a:endParaRPr lang="ru-RU" b="1" dirty="0" smtClean="0"/>
          </a:p>
          <a:p>
            <a:r>
              <a:rPr lang="ru-RU" dirty="0" smtClean="0"/>
              <a:t>201</a:t>
            </a:r>
            <a:r>
              <a:rPr lang="ru-RU" dirty="0" smtClean="0"/>
              <a:t>. Какой опыт даёт человеку война? (декабрь 2014) </a:t>
            </a:r>
            <a:endParaRPr lang="ru-RU" dirty="0" smtClean="0"/>
          </a:p>
          <a:p>
            <a:r>
              <a:rPr lang="ru-RU" dirty="0" smtClean="0"/>
              <a:t>403</a:t>
            </a:r>
            <a:r>
              <a:rPr lang="ru-RU" dirty="0" smtClean="0"/>
              <a:t>. Что значит «учиться на горьком опыте»? (декабрь 2016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406. Можно ли всегда и во всём доверять чужому опыту? (декабрь 2016) </a:t>
            </a:r>
            <a:endParaRPr lang="ru-RU" dirty="0" smtClean="0"/>
          </a:p>
          <a:p>
            <a:r>
              <a:rPr lang="ru-RU" dirty="0" smtClean="0"/>
              <a:t>308</a:t>
            </a:r>
            <a:r>
              <a:rPr lang="ru-RU" dirty="0" smtClean="0"/>
              <a:t>. Какие уроки можно извлечь из поражения? (декабрь 2016) </a:t>
            </a:r>
            <a:endParaRPr lang="ru-RU" dirty="0" smtClean="0"/>
          </a:p>
          <a:p>
            <a:r>
              <a:rPr lang="ru-RU" dirty="0" smtClean="0"/>
              <a:t>408</a:t>
            </a:r>
            <a:r>
              <a:rPr lang="ru-RU" dirty="0" smtClean="0"/>
              <a:t>. Нужно ли анализировать свои ошибки? (декабрь </a:t>
            </a:r>
            <a:r>
              <a:rPr lang="ru-RU" dirty="0" smtClean="0"/>
              <a:t>2016)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28604"/>
            <a:ext cx="7258072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Познание самого себя </a:t>
            </a:r>
            <a:endParaRPr lang="ru-RU" b="1" dirty="0" smtClean="0"/>
          </a:p>
          <a:p>
            <a:r>
              <a:rPr lang="ru-RU" dirty="0" smtClean="0"/>
              <a:t>408</a:t>
            </a:r>
            <a:r>
              <a:rPr lang="ru-RU" dirty="0" smtClean="0"/>
              <a:t>. Нужно ли стремиться к познанию самого себя? (декабрь 2015) </a:t>
            </a:r>
            <a:endParaRPr lang="ru-RU" dirty="0" smtClean="0"/>
          </a:p>
          <a:p>
            <a:r>
              <a:rPr lang="ru-RU" dirty="0" smtClean="0"/>
              <a:t>412</a:t>
            </a:r>
            <a:r>
              <a:rPr lang="ru-RU" dirty="0" smtClean="0"/>
              <a:t>. Каким может быть путь к познанию самого себя? (декабрь 2015) </a:t>
            </a:r>
            <a:endParaRPr lang="ru-RU" dirty="0" smtClean="0"/>
          </a:p>
          <a:p>
            <a:r>
              <a:rPr lang="ru-RU" dirty="0" smtClean="0"/>
              <a:t>333</a:t>
            </a:r>
            <a:r>
              <a:rPr lang="ru-RU" dirty="0" smtClean="0"/>
              <a:t>. Что важно победить в самом себе? (февраль 2017) </a:t>
            </a:r>
            <a:endParaRPr lang="ru-RU" dirty="0" smtClean="0"/>
          </a:p>
          <a:p>
            <a:r>
              <a:rPr lang="ru-RU" dirty="0" smtClean="0"/>
              <a:t>344</a:t>
            </a:r>
            <a:r>
              <a:rPr lang="ru-RU" dirty="0" smtClean="0"/>
              <a:t>. Когда поражение закаляет характер человека? (май 2017)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Размышления </a:t>
            </a:r>
            <a:r>
              <a:rPr lang="ru-RU" b="1" dirty="0" smtClean="0"/>
              <a:t>о выборе жизненного пути, значимой цели, о мечте… </a:t>
            </a:r>
            <a:endParaRPr lang="ru-RU" b="1" dirty="0" smtClean="0"/>
          </a:p>
          <a:p>
            <a:r>
              <a:rPr lang="ru-RU" dirty="0" smtClean="0"/>
              <a:t>501</a:t>
            </a:r>
            <a:r>
              <a:rPr lang="ru-RU" dirty="0" smtClean="0"/>
              <a:t>. Какую жизнь можно считать прожитой не зря? (декабрь 2014) </a:t>
            </a:r>
            <a:endParaRPr lang="ru-RU" dirty="0" smtClean="0"/>
          </a:p>
          <a:p>
            <a:r>
              <a:rPr lang="ru-RU" dirty="0" smtClean="0"/>
              <a:t>406</a:t>
            </a:r>
            <a:r>
              <a:rPr lang="ru-RU" dirty="0" smtClean="0"/>
              <a:t>. Согласны ли Вы с мыслью, что жизненный путь – это постоянный выбор? (декабрь 2015) </a:t>
            </a:r>
            <a:endParaRPr lang="ru-RU" dirty="0" smtClean="0"/>
          </a:p>
          <a:p>
            <a:r>
              <a:rPr lang="ru-RU" dirty="0" smtClean="0"/>
              <a:t>409</a:t>
            </a:r>
            <a:r>
              <a:rPr lang="ru-RU" dirty="0" smtClean="0"/>
              <a:t>. Какие ориентиры помогают не заблудиться на жизненном пути? (декабрь 2015) </a:t>
            </a:r>
            <a:endParaRPr lang="ru-RU" dirty="0" smtClean="0"/>
          </a:p>
          <a:p>
            <a:r>
              <a:rPr lang="ru-RU" dirty="0" smtClean="0"/>
              <a:t>422</a:t>
            </a:r>
            <a:r>
              <a:rPr lang="ru-RU" dirty="0" smtClean="0"/>
              <a:t>. Почему важно осмысление пройденного пути? (февраль 2016)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1.4. Свобода человека и ее ограничения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503. Чем опасна свобода без ограничений? (декабрь 2014) </a:t>
            </a:r>
            <a:endParaRPr lang="ru-RU" dirty="0" smtClean="0"/>
          </a:p>
          <a:p>
            <a:r>
              <a:rPr lang="ru-RU" dirty="0" smtClean="0"/>
              <a:t>545</a:t>
            </a:r>
            <a:r>
              <a:rPr lang="ru-RU" dirty="0" smtClean="0"/>
              <a:t>. Свобода и ответственность в жизни человека. (декабрь 2014) </a:t>
            </a:r>
            <a:endParaRPr lang="ru-RU" dirty="0" smtClean="0"/>
          </a:p>
          <a:p>
            <a:r>
              <a:rPr lang="ru-RU" dirty="0" smtClean="0"/>
              <a:t>548</a:t>
            </a:r>
            <a:r>
              <a:rPr lang="ru-RU" dirty="0" smtClean="0"/>
              <a:t>. Понимать человека или управлять им? (декабрь 2014) </a:t>
            </a:r>
            <a:endParaRPr lang="ru-RU" dirty="0" smtClean="0"/>
          </a:p>
          <a:p>
            <a:r>
              <a:rPr lang="ru-RU" dirty="0" smtClean="0"/>
              <a:t>129</a:t>
            </a:r>
            <a:r>
              <a:rPr lang="ru-RU" dirty="0" smtClean="0"/>
              <a:t>. Что такое свобода? (По одному или нескольким произведениям М.Ю. Лермонтова) (декабрь 2015)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из произведений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50099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М. Шолохов «Судьба человека» (смысл жизни, нравственный выбор, добро и зло и т.п.)</a:t>
            </a:r>
          </a:p>
          <a:p>
            <a:r>
              <a:rPr lang="ru-RU" dirty="0" err="1" smtClean="0"/>
              <a:t>Антуан</a:t>
            </a:r>
            <a:r>
              <a:rPr lang="ru-RU" dirty="0" smtClean="0"/>
              <a:t> де Сент-Экзюпери «Маленький принц» (смысл жизни, ответственность, любовь, дружба)</a:t>
            </a:r>
          </a:p>
          <a:p>
            <a:r>
              <a:rPr lang="ru-RU" dirty="0" smtClean="0"/>
              <a:t>М.Горький «Старуха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» (смысл жизни, гордость, свобода личная и свобода народа, ответственность)</a:t>
            </a:r>
          </a:p>
          <a:p>
            <a:r>
              <a:rPr lang="ru-RU" dirty="0" smtClean="0"/>
              <a:t>А.Платонов «Юшка» (смысл жизни, нравственный выбор, добро и зло)</a:t>
            </a:r>
          </a:p>
          <a:p>
            <a:r>
              <a:rPr lang="ru-RU" dirty="0" smtClean="0"/>
              <a:t>А.И. Куприн «Чудесный доктор» (добро и зло)</a:t>
            </a:r>
          </a:p>
          <a:p>
            <a:r>
              <a:rPr lang="ru-RU" dirty="0" smtClean="0"/>
              <a:t>В. Астафьев «Конь с </a:t>
            </a:r>
            <a:r>
              <a:rPr lang="ru-RU" dirty="0" err="1" smtClean="0"/>
              <a:t>розовой</a:t>
            </a:r>
            <a:r>
              <a:rPr lang="ru-RU" dirty="0" smtClean="0"/>
              <a:t> гривой» (муки совести, нравственный выбор, прощение, самоанализ)</a:t>
            </a:r>
          </a:p>
          <a:p>
            <a:r>
              <a:rPr lang="ru-RU" dirty="0" smtClean="0"/>
              <a:t>О. Генри «Дары волхвов» (любовь, взаимоотношения, смысл жизни)</a:t>
            </a:r>
          </a:p>
          <a:p>
            <a:r>
              <a:rPr lang="ru-RU" dirty="0" smtClean="0"/>
              <a:t>А.С. Пушкин «Капитанская дочка»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AutoShape 2" descr="https://coolsen.ru/wp-content/uploads/2021/06/8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coolsen.ru/wp-content/uploads/2021/06/8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https://fs.znanio.ru/d5af0e/83/ed/b01fa599251a2e963889fa83395c8f1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000900"/>
          </a:xfrm>
          <a:prstGeom prst="rect">
            <a:avLst/>
          </a:prstGeom>
          <a:noFill/>
        </p:spPr>
      </p:pic>
      <p:pic>
        <p:nvPicPr>
          <p:cNvPr id="21512" name="Picture 8" descr="https://cf2.ppt-online.org/files2/slide/i/Iz5xJYsAib7rqyo3ScZBljkRGwXhDdgFOfV4uU/slide-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4683" y="0"/>
            <a:ext cx="9155921" cy="70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Итоговое, или декабрьское </a:t>
            </a:r>
            <a:r>
              <a:rPr lang="ru-RU" dirty="0" smtClean="0"/>
              <a:t>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/>
          <a:lstStyle/>
          <a:p>
            <a:r>
              <a:rPr lang="ru-RU" dirty="0" smtClean="0"/>
              <a:t>Оценка: зачёт/незачёт</a:t>
            </a:r>
          </a:p>
          <a:p>
            <a:r>
              <a:rPr lang="ru-RU" dirty="0" smtClean="0"/>
              <a:t>Является допуском к ЕГЭ по русскому языку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Отличается от сочинения ЕГЭ (пишется по предложенным темам!!!)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Сочинение оценивается по пяти критериям, по каждому можно получить или «зачет», или </a:t>
            </a:r>
            <a:r>
              <a:rPr lang="ru-RU" dirty="0" smtClean="0"/>
              <a:t>«незачет». </a:t>
            </a:r>
          </a:p>
          <a:p>
            <a:r>
              <a:rPr lang="ru-RU" dirty="0" smtClean="0"/>
              <a:t>Первые </a:t>
            </a:r>
            <a:r>
              <a:rPr lang="ru-RU" dirty="0" smtClean="0"/>
              <a:t>два критерия самые важные: если не получить по ним «зачет», экзамен провален.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того чтобы получить «зачет» за сочинение в целом, нужно получить «зачет» за два первых критерия + за ещё хотя бы один из остальных.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286676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715304" cy="578647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Обязательно!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329051">
            <a:off x="3662308" y="1943080"/>
            <a:ext cx="1285884" cy="285752"/>
          </a:xfrm>
          <a:prstGeom prst="rightArrow">
            <a:avLst>
              <a:gd name="adj1" fmla="val 30606"/>
              <a:gd name="adj2" fmla="val 5000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857364"/>
            <a:ext cx="2928958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Соответствие теме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2500306"/>
            <a:ext cx="2928958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Литературная    аргументация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214686"/>
            <a:ext cx="2928958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Минимум 250 слов + самостоятельность написания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1643042" y="1785926"/>
            <a:ext cx="1071570" cy="1214446"/>
          </a:xfrm>
          <a:prstGeom prst="mathPlu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38" y="3357562"/>
            <a:ext cx="3143272" cy="14287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Композиция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71736" y="4143380"/>
            <a:ext cx="3000396" cy="13573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Качество речи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43438" y="4786322"/>
            <a:ext cx="3071834" cy="13573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Грамотность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85918" y="2285992"/>
            <a:ext cx="3357586" cy="107157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на выбор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070064">
            <a:off x="4900697" y="2652812"/>
            <a:ext cx="682574" cy="67348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4572000" y="6000768"/>
            <a:ext cx="4286280" cy="857232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Максимальный зачёт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Формулировка задания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500990" cy="592933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Выберите только ОДНУ из предложенных тем итогового сочинения, в бланке регистрации и бланке записи укажите номер выбранной темы, в бланке записи итогового сочинения перепишите название выбранной темы сочинения. Напишите сочинение-рассуждение на эту тему. </a:t>
            </a:r>
            <a:r>
              <a:rPr lang="ru-RU" sz="1600" b="1" dirty="0" smtClean="0">
                <a:solidFill>
                  <a:srgbClr val="FF0000"/>
                </a:solidFill>
              </a:rPr>
              <a:t>Рекомендуемый объём − от 350 слов. Если в сочинении менее 250 слов </a:t>
            </a:r>
            <a:r>
              <a:rPr lang="ru-RU" sz="1600" dirty="0" smtClean="0"/>
              <a:t>(в подсчёт включаются все слова, в том числе служебные), то за такую работу ставится «незачёт</a:t>
            </a:r>
            <a:r>
              <a:rPr lang="ru-RU" sz="1600" dirty="0" smtClean="0"/>
              <a:t>».</a:t>
            </a:r>
          </a:p>
          <a:p>
            <a:pPr algn="just"/>
            <a:r>
              <a:rPr lang="ru-RU" sz="1600" dirty="0" smtClean="0"/>
              <a:t>В рамках заявленной темы сформулируйте свою позицию, докажите её, </a:t>
            </a:r>
            <a:r>
              <a:rPr lang="ru-RU" sz="1600" b="1" dirty="0" smtClean="0">
                <a:solidFill>
                  <a:srgbClr val="FF0000"/>
                </a:solidFill>
              </a:rPr>
              <a:t>подкрепляя аргументы примерами из опубликованных литературных произведений. </a:t>
            </a:r>
            <a:r>
              <a:rPr lang="ru-RU" sz="1600" dirty="0" smtClean="0"/>
              <a:t>Можно привлекать произведения устного народного творчества (за исключением малых жанров), а также художественную, документальную, мемуарную, публицистическую, научную и научно-популярную литературу (в том числе философскую, психологическую, литературоведческую, искусствоведческую), дневники, очерки, литературную критику и другие произведения отечественной и мировой литературы. </a:t>
            </a:r>
            <a:r>
              <a:rPr lang="ru-RU" sz="1600" b="1" dirty="0" smtClean="0">
                <a:solidFill>
                  <a:srgbClr val="FF0000"/>
                </a:solidFill>
              </a:rPr>
              <a:t>Достаточно опоры на один текст </a:t>
            </a:r>
            <a:r>
              <a:rPr lang="ru-RU" sz="1600" dirty="0" smtClean="0"/>
              <a:t>(количество привлечённых текстов не так важно, как глубина раскрытия темы с опорой на литературный материал). </a:t>
            </a:r>
            <a:endParaRPr lang="ru-RU" sz="1600" dirty="0" smtClean="0"/>
          </a:p>
          <a:p>
            <a:pPr algn="just"/>
            <a:r>
              <a:rPr lang="ru-RU" sz="1600" dirty="0" smtClean="0"/>
              <a:t>Продумайте </a:t>
            </a:r>
            <a:r>
              <a:rPr lang="ru-RU" sz="1600" dirty="0" smtClean="0"/>
              <a:t>композицию сочинения. Соблюдайте речевые и орфографические нормы (разрешается пользоваться орфографическим словарём). </a:t>
            </a:r>
            <a:endParaRPr lang="ru-RU" sz="1600" dirty="0" smtClean="0"/>
          </a:p>
          <a:p>
            <a:pPr algn="just"/>
            <a:r>
              <a:rPr lang="ru-RU" sz="1600" dirty="0" smtClean="0"/>
              <a:t>Сочинение </a:t>
            </a:r>
            <a:r>
              <a:rPr lang="ru-RU" sz="1600" dirty="0" smtClean="0"/>
              <a:t>пишите чётко и разборчиво. При оценке сочинения особое внимание уделяется соблюдению требований </a:t>
            </a:r>
            <a:r>
              <a:rPr lang="ru-RU" sz="1600" b="1" dirty="0" smtClean="0">
                <a:solidFill>
                  <a:srgbClr val="FF0000"/>
                </a:solidFill>
              </a:rPr>
              <a:t>объёма и самостоятельности </a:t>
            </a:r>
            <a:r>
              <a:rPr lang="ru-RU" sz="1600" dirty="0" smtClean="0"/>
              <a:t>написания сочинения, его соответствию выбранной теме, </a:t>
            </a:r>
            <a:r>
              <a:rPr lang="ru-RU" sz="1600" b="1" dirty="0" smtClean="0">
                <a:solidFill>
                  <a:srgbClr val="FF0000"/>
                </a:solidFill>
              </a:rPr>
              <a:t>умениям аргументировать позицию и обоснованно привлекать литературный материал.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Пример билета от ФИПИ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572428" cy="54292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Как, </a:t>
            </a:r>
            <a:r>
              <a:rPr lang="ru-RU" sz="2400" b="1" dirty="0" err="1" smtClean="0"/>
              <a:t>по-Вашему</a:t>
            </a:r>
            <a:r>
              <a:rPr lang="ru-RU" sz="2400" b="1" dirty="0" smtClean="0"/>
              <a:t>, связаны понятия чести и совести? </a:t>
            </a:r>
            <a:r>
              <a:rPr lang="ru-RU" sz="2400" b="1" dirty="0" smtClean="0"/>
              <a:t>(раздел 1)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smtClean="0"/>
              <a:t>Что Вы вкладываете в понятие «счастье»? (раздел 1)</a:t>
            </a:r>
            <a:endParaRPr lang="ru-RU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smtClean="0"/>
              <a:t>Семейные ценности и их место в жизни человека. (раздел </a:t>
            </a:r>
            <a:r>
              <a:rPr lang="ru-RU" sz="2400" b="1" dirty="0" smtClean="0"/>
              <a:t>2)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smtClean="0"/>
              <a:t>В чём может проявляться любовь к Отечеству? (раздел </a:t>
            </a:r>
            <a:r>
              <a:rPr lang="ru-RU" sz="2400" b="1" dirty="0" smtClean="0"/>
              <a:t>2)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smtClean="0"/>
              <a:t>Способно ли, с Вашей точки зрения, явление культуры (книга, музыкальное произведение, фильм, спектакль) изменить взгляды человека на жизнь? (раздел </a:t>
            </a:r>
            <a:r>
              <a:rPr lang="ru-RU" sz="2400" b="1" dirty="0" smtClean="0"/>
              <a:t>3)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smtClean="0"/>
              <a:t>Чему человек может научиться у природы</a:t>
            </a:r>
            <a:r>
              <a:rPr lang="ru-RU" sz="2400" b="1" dirty="0" smtClean="0"/>
              <a:t>?</a:t>
            </a:r>
            <a:r>
              <a:rPr lang="ru-RU" sz="2400" b="1" dirty="0" smtClean="0"/>
              <a:t> (раздел </a:t>
            </a:r>
            <a:r>
              <a:rPr lang="ru-RU" sz="2400" b="1" dirty="0" smtClean="0"/>
              <a:t>3)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РАЗДЕЛ 1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Духовно-нравственные </a:t>
            </a:r>
            <a:r>
              <a:rPr lang="ru-RU" sz="2400" b="1" dirty="0" smtClean="0"/>
              <a:t>ориентиры в жизни человека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Внутренний мир человека и его личностные качества.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Отношение </a:t>
            </a:r>
            <a:r>
              <a:rPr lang="ru-RU" dirty="0" smtClean="0"/>
              <a:t>человека к другому человеку (окружению), нравственные идеалы и выбор между добром и злом.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Познание </a:t>
            </a:r>
            <a:r>
              <a:rPr lang="ru-RU" dirty="0" smtClean="0"/>
              <a:t>человеком самого себя.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Свобода </a:t>
            </a:r>
            <a:r>
              <a:rPr lang="ru-RU" dirty="0" smtClean="0"/>
              <a:t>человека и ее ограничения.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Комментарии к 1 разделу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429552" cy="507209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связаны с вопросами, которые человек задаёт себе сам, в том числе в ситуации нравственного выбора;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нацеливают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рассуждение о нравственных идеалах и моральных нормах, сиюминутном и вечном, добре и зле, о свободе и ответственности;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касаются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размышлений о смысле жизни, гуманном и антигуманном поступках, их мотивах, причинах внутреннего разлада и об угрызениях совести;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позволяют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задуматься об образе жизни человека, о выборе им жизненного пути, значимой цели и средствах её достижения, любви и дружбе;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побуждают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 самоанализу, осмыслению опыта других людей (или поступков литературных героев), стремящихся понять себя.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.net/uploads/posts/2021-01/1610227998_16-p-fon-v-vide-bloknota-dlya-prezentatsii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Примеры распределения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 1 раздела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429552" cy="497207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1.1. Внутренний мир человека и его личностные качества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/>
              <a:t>Долг</a:t>
            </a:r>
            <a:r>
              <a:rPr lang="ru-RU" b="1" dirty="0" smtClean="0"/>
              <a:t>, обязанность, ответственность </a:t>
            </a:r>
            <a:endParaRPr lang="ru-RU" b="1" dirty="0" smtClean="0"/>
          </a:p>
          <a:p>
            <a:r>
              <a:rPr lang="ru-RU" dirty="0" smtClean="0"/>
              <a:t>511</a:t>
            </a:r>
            <a:r>
              <a:rPr lang="ru-RU" dirty="0" smtClean="0"/>
              <a:t>. Как Вы понимаете слово «долг»? (декабрь 2014) </a:t>
            </a:r>
            <a:endParaRPr lang="ru-RU" dirty="0" smtClean="0"/>
          </a:p>
          <a:p>
            <a:r>
              <a:rPr lang="ru-RU" dirty="0" smtClean="0"/>
              <a:t>108</a:t>
            </a:r>
            <a:r>
              <a:rPr lang="ru-RU" dirty="0" smtClean="0"/>
              <a:t>. Что значит быть верным долгу? (декабрь 2017) </a:t>
            </a:r>
            <a:endParaRPr lang="ru-RU" dirty="0" smtClean="0"/>
          </a:p>
          <a:p>
            <a:r>
              <a:rPr lang="ru-RU" dirty="0" smtClean="0"/>
              <a:t>151 </a:t>
            </a:r>
            <a:r>
              <a:rPr lang="ru-RU" dirty="0" smtClean="0"/>
              <a:t>Легко ли сохранить верность долгу в военное время? (май 2018)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Внутренний </a:t>
            </a:r>
            <a:r>
              <a:rPr lang="ru-RU" b="1" dirty="0" smtClean="0"/>
              <a:t>мир человека </a:t>
            </a:r>
            <a:endParaRPr lang="ru-RU" b="1" dirty="0" smtClean="0"/>
          </a:p>
          <a:p>
            <a:r>
              <a:rPr lang="ru-RU" dirty="0" smtClean="0"/>
              <a:t>130</a:t>
            </a:r>
            <a:r>
              <a:rPr lang="ru-RU" dirty="0" smtClean="0"/>
              <a:t>. Как связаны между собой эгоизм и одиночество? (По одному или нескольким произведениям М. Ю. Лермонтова) (декабрь 2015) </a:t>
            </a:r>
            <a:endParaRPr lang="ru-RU" dirty="0" smtClean="0"/>
          </a:p>
          <a:p>
            <a:r>
              <a:rPr lang="ru-RU" dirty="0" smtClean="0"/>
              <a:t>131</a:t>
            </a:r>
            <a:r>
              <a:rPr lang="ru-RU" dirty="0" smtClean="0"/>
              <a:t>. Чем «история души человеческой» может быть интересна другому человеку? (По одному или нескольким произведениям М. Ю. Лермонтова) (декабрь 2015) </a:t>
            </a:r>
            <a:endParaRPr lang="ru-RU" dirty="0" smtClean="0"/>
          </a:p>
          <a:p>
            <a:r>
              <a:rPr lang="ru-RU" dirty="0" smtClean="0"/>
              <a:t>403</a:t>
            </a:r>
            <a:r>
              <a:rPr lang="ru-RU" dirty="0" smtClean="0"/>
              <a:t>. К чему может привести человека болезненное самолюбие? (декабрь 2015) </a:t>
            </a:r>
            <a:endParaRPr lang="ru-RU" dirty="0" smtClean="0"/>
          </a:p>
          <a:p>
            <a:r>
              <a:rPr lang="ru-RU" dirty="0" smtClean="0"/>
              <a:t>205</a:t>
            </a:r>
            <a:r>
              <a:rPr lang="ru-RU" dirty="0" smtClean="0"/>
              <a:t>. Согласны ли Вы с тем, что собственные страдания и трудности делают человека более отзывчивым? (декабрь 2017)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1718</Words>
  <PresentationFormat>Экран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Итоговое сочинение  2022-2023 учебный год</vt:lpstr>
      <vt:lpstr>Итоговое, или декабрьское сочинение</vt:lpstr>
      <vt:lpstr>Критерии оценивания</vt:lpstr>
      <vt:lpstr>Критерии оценивания</vt:lpstr>
      <vt:lpstr>Формулировка задания</vt:lpstr>
      <vt:lpstr>Пример билета от ФИПИ</vt:lpstr>
      <vt:lpstr>РАЗДЕЛ 1  Духовно-нравственные ориентиры в жизни человека</vt:lpstr>
      <vt:lpstr>Комментарии к 1 разделу</vt:lpstr>
      <vt:lpstr>Примеры распределения тем 1 раздела</vt:lpstr>
      <vt:lpstr>1.2.Отношение человека к другому человеку (окружению), нравственные идеалы и выбор между добром и злом</vt:lpstr>
      <vt:lpstr>Слайд 11</vt:lpstr>
      <vt:lpstr>Слайд 12</vt:lpstr>
      <vt:lpstr>1.3. Познание человеком самого себя</vt:lpstr>
      <vt:lpstr>Слайд 14</vt:lpstr>
      <vt:lpstr>1.4. Свобода человека и ее ограничения</vt:lpstr>
      <vt:lpstr>Примеры из произведений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 учебный год</dc:title>
  <cp:lastModifiedBy>Админ</cp:lastModifiedBy>
  <cp:revision>13</cp:revision>
  <dcterms:modified xsi:type="dcterms:W3CDTF">2022-10-18T15:06:14Z</dcterms:modified>
</cp:coreProperties>
</file>