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0" r:id="rId4"/>
    <p:sldId id="268" r:id="rId5"/>
    <p:sldId id="259" r:id="rId6"/>
    <p:sldId id="260" r:id="rId7"/>
    <p:sldId id="267" r:id="rId8"/>
    <p:sldId id="261" r:id="rId9"/>
    <p:sldId id="262" r:id="rId10"/>
    <p:sldId id="263" r:id="rId11"/>
    <p:sldId id="264" r:id="rId12"/>
    <p:sldId id="265" r:id="rId13"/>
    <p:sldId id="266" r:id="rId14"/>
    <p:sldId id="271" r:id="rId15"/>
    <p:sldId id="272" r:id="rId16"/>
    <p:sldId id="273"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9EB660E-D1B1-4493-BA9A-6D2E1B318987}" type="datetimeFigureOut">
              <a:rPr lang="ru-RU" smtClean="0"/>
              <a:t>04.09.2020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67FEEF-8C08-4071-8721-9DB665ECF245}" type="slidenum">
              <a:rPr lang="ru-RU" smtClean="0"/>
              <a:t>‹#›</a:t>
            </a:fld>
            <a:endParaRPr lang="ru-RU"/>
          </a:p>
        </p:txBody>
      </p:sp>
    </p:spTree>
    <p:extLst>
      <p:ext uri="{BB962C8B-B14F-4D97-AF65-F5344CB8AC3E}">
        <p14:creationId xmlns:p14="http://schemas.microsoft.com/office/powerpoint/2010/main" val="1304074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9EB660E-D1B1-4493-BA9A-6D2E1B318987}" type="datetimeFigureOut">
              <a:rPr lang="ru-RU" smtClean="0"/>
              <a:t>04.09.2020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67FEEF-8C08-4071-8721-9DB665ECF245}" type="slidenum">
              <a:rPr lang="ru-RU" smtClean="0"/>
              <a:t>‹#›</a:t>
            </a:fld>
            <a:endParaRPr lang="ru-RU"/>
          </a:p>
        </p:txBody>
      </p:sp>
    </p:spTree>
    <p:extLst>
      <p:ext uri="{BB962C8B-B14F-4D97-AF65-F5344CB8AC3E}">
        <p14:creationId xmlns:p14="http://schemas.microsoft.com/office/powerpoint/2010/main" val="208756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9EB660E-D1B1-4493-BA9A-6D2E1B318987}" type="datetimeFigureOut">
              <a:rPr lang="ru-RU" smtClean="0"/>
              <a:t>04.09.2020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67FEEF-8C08-4071-8721-9DB665ECF245}" type="slidenum">
              <a:rPr lang="ru-RU" smtClean="0"/>
              <a:t>‹#›</a:t>
            </a:fld>
            <a:endParaRPr lang="ru-RU"/>
          </a:p>
        </p:txBody>
      </p:sp>
    </p:spTree>
    <p:extLst>
      <p:ext uri="{BB962C8B-B14F-4D97-AF65-F5344CB8AC3E}">
        <p14:creationId xmlns:p14="http://schemas.microsoft.com/office/powerpoint/2010/main" val="3545816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9EB660E-D1B1-4493-BA9A-6D2E1B318987}" type="datetimeFigureOut">
              <a:rPr lang="ru-RU" smtClean="0"/>
              <a:t>04.09.2020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67FEEF-8C08-4071-8721-9DB665ECF245}" type="slidenum">
              <a:rPr lang="ru-RU" smtClean="0"/>
              <a:t>‹#›</a:t>
            </a:fld>
            <a:endParaRPr lang="ru-RU"/>
          </a:p>
        </p:txBody>
      </p:sp>
    </p:spTree>
    <p:extLst>
      <p:ext uri="{BB962C8B-B14F-4D97-AF65-F5344CB8AC3E}">
        <p14:creationId xmlns:p14="http://schemas.microsoft.com/office/powerpoint/2010/main" val="880991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9EB660E-D1B1-4493-BA9A-6D2E1B318987}" type="datetimeFigureOut">
              <a:rPr lang="ru-RU" smtClean="0"/>
              <a:t>04.09.2020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67FEEF-8C08-4071-8721-9DB665ECF245}" type="slidenum">
              <a:rPr lang="ru-RU" smtClean="0"/>
              <a:t>‹#›</a:t>
            </a:fld>
            <a:endParaRPr lang="ru-RU"/>
          </a:p>
        </p:txBody>
      </p:sp>
    </p:spTree>
    <p:extLst>
      <p:ext uri="{BB962C8B-B14F-4D97-AF65-F5344CB8AC3E}">
        <p14:creationId xmlns:p14="http://schemas.microsoft.com/office/powerpoint/2010/main" val="2011651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9EB660E-D1B1-4493-BA9A-6D2E1B318987}" type="datetimeFigureOut">
              <a:rPr lang="ru-RU" smtClean="0"/>
              <a:t>04.09.2020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67FEEF-8C08-4071-8721-9DB665ECF245}" type="slidenum">
              <a:rPr lang="ru-RU" smtClean="0"/>
              <a:t>‹#›</a:t>
            </a:fld>
            <a:endParaRPr lang="ru-RU"/>
          </a:p>
        </p:txBody>
      </p:sp>
    </p:spTree>
    <p:extLst>
      <p:ext uri="{BB962C8B-B14F-4D97-AF65-F5344CB8AC3E}">
        <p14:creationId xmlns:p14="http://schemas.microsoft.com/office/powerpoint/2010/main" val="2977732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9EB660E-D1B1-4493-BA9A-6D2E1B318987}" type="datetimeFigureOut">
              <a:rPr lang="ru-RU" smtClean="0"/>
              <a:t>04.09.2020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C67FEEF-8C08-4071-8721-9DB665ECF245}" type="slidenum">
              <a:rPr lang="ru-RU" smtClean="0"/>
              <a:t>‹#›</a:t>
            </a:fld>
            <a:endParaRPr lang="ru-RU"/>
          </a:p>
        </p:txBody>
      </p:sp>
    </p:spTree>
    <p:extLst>
      <p:ext uri="{BB962C8B-B14F-4D97-AF65-F5344CB8AC3E}">
        <p14:creationId xmlns:p14="http://schemas.microsoft.com/office/powerpoint/2010/main" val="99278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9EB660E-D1B1-4493-BA9A-6D2E1B318987}" type="datetimeFigureOut">
              <a:rPr lang="ru-RU" smtClean="0"/>
              <a:t>04.09.2020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C67FEEF-8C08-4071-8721-9DB665ECF245}" type="slidenum">
              <a:rPr lang="ru-RU" smtClean="0"/>
              <a:t>‹#›</a:t>
            </a:fld>
            <a:endParaRPr lang="ru-RU"/>
          </a:p>
        </p:txBody>
      </p:sp>
    </p:spTree>
    <p:extLst>
      <p:ext uri="{BB962C8B-B14F-4D97-AF65-F5344CB8AC3E}">
        <p14:creationId xmlns:p14="http://schemas.microsoft.com/office/powerpoint/2010/main" val="2476096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9EB660E-D1B1-4493-BA9A-6D2E1B318987}" type="datetimeFigureOut">
              <a:rPr lang="ru-RU" smtClean="0"/>
              <a:t>04.09.2020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C67FEEF-8C08-4071-8721-9DB665ECF245}" type="slidenum">
              <a:rPr lang="ru-RU" smtClean="0"/>
              <a:t>‹#›</a:t>
            </a:fld>
            <a:endParaRPr lang="ru-RU"/>
          </a:p>
        </p:txBody>
      </p:sp>
    </p:spTree>
    <p:extLst>
      <p:ext uri="{BB962C8B-B14F-4D97-AF65-F5344CB8AC3E}">
        <p14:creationId xmlns:p14="http://schemas.microsoft.com/office/powerpoint/2010/main" val="1077460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9EB660E-D1B1-4493-BA9A-6D2E1B318987}" type="datetimeFigureOut">
              <a:rPr lang="ru-RU" smtClean="0"/>
              <a:t>04.09.2020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67FEEF-8C08-4071-8721-9DB665ECF245}" type="slidenum">
              <a:rPr lang="ru-RU" smtClean="0"/>
              <a:t>‹#›</a:t>
            </a:fld>
            <a:endParaRPr lang="ru-RU"/>
          </a:p>
        </p:txBody>
      </p:sp>
    </p:spTree>
    <p:extLst>
      <p:ext uri="{BB962C8B-B14F-4D97-AF65-F5344CB8AC3E}">
        <p14:creationId xmlns:p14="http://schemas.microsoft.com/office/powerpoint/2010/main" val="1148536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9EB660E-D1B1-4493-BA9A-6D2E1B318987}" type="datetimeFigureOut">
              <a:rPr lang="ru-RU" smtClean="0"/>
              <a:t>04.09.2020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67FEEF-8C08-4071-8721-9DB665ECF245}" type="slidenum">
              <a:rPr lang="ru-RU" smtClean="0"/>
              <a:t>‹#›</a:t>
            </a:fld>
            <a:endParaRPr lang="ru-RU"/>
          </a:p>
        </p:txBody>
      </p:sp>
    </p:spTree>
    <p:extLst>
      <p:ext uri="{BB962C8B-B14F-4D97-AF65-F5344CB8AC3E}">
        <p14:creationId xmlns:p14="http://schemas.microsoft.com/office/powerpoint/2010/main" val="707011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B660E-D1B1-4493-BA9A-6D2E1B318987}" type="datetimeFigureOut">
              <a:rPr lang="ru-RU" smtClean="0"/>
              <a:t>04.09.2020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7FEEF-8C08-4071-8721-9DB665ECF245}" type="slidenum">
              <a:rPr lang="ru-RU" smtClean="0"/>
              <a:t>‹#›</a:t>
            </a:fld>
            <a:endParaRPr lang="ru-RU"/>
          </a:p>
        </p:txBody>
      </p:sp>
    </p:spTree>
    <p:extLst>
      <p:ext uri="{BB962C8B-B14F-4D97-AF65-F5344CB8AC3E}">
        <p14:creationId xmlns:p14="http://schemas.microsoft.com/office/powerpoint/2010/main" val="1133274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548680"/>
            <a:ext cx="7772400" cy="1470025"/>
          </a:xfrm>
        </p:spPr>
        <p:txBody>
          <a:bodyPr>
            <a:normAutofit fontScale="90000"/>
          </a:bodyPr>
          <a:lstStyle/>
          <a:p>
            <a:r>
              <a:rPr lang="ru-RU" dirty="0" smtClean="0"/>
              <a:t>Проектирование уроков истории       в условиях дистанционного обучения</a:t>
            </a:r>
            <a:endParaRPr lang="ru-RU" dirty="0"/>
          </a:p>
        </p:txBody>
      </p:sp>
      <p:sp>
        <p:nvSpPr>
          <p:cNvPr id="3" name="Подзаголовок 2"/>
          <p:cNvSpPr>
            <a:spLocks noGrp="1"/>
          </p:cNvSpPr>
          <p:nvPr>
            <p:ph type="subTitle" idx="1"/>
          </p:nvPr>
        </p:nvSpPr>
        <p:spPr>
          <a:xfrm>
            <a:off x="3948661" y="4916779"/>
            <a:ext cx="5184576" cy="1752600"/>
          </a:xfrm>
        </p:spPr>
        <p:txBody>
          <a:bodyPr>
            <a:normAutofit/>
          </a:bodyPr>
          <a:lstStyle/>
          <a:p>
            <a:pPr algn="l"/>
            <a:r>
              <a:rPr lang="ru-RU" sz="2000" dirty="0" err="1" smtClean="0">
                <a:solidFill>
                  <a:schemeClr val="tx1"/>
                </a:solidFill>
              </a:rPr>
              <a:t>Кубанова</a:t>
            </a:r>
            <a:r>
              <a:rPr lang="ru-RU" sz="2000" dirty="0" smtClean="0">
                <a:solidFill>
                  <a:schemeClr val="tx1"/>
                </a:solidFill>
              </a:rPr>
              <a:t> В. Е., </a:t>
            </a:r>
          </a:p>
          <a:p>
            <a:pPr algn="l"/>
            <a:r>
              <a:rPr lang="ru-RU" sz="2000" dirty="0" smtClean="0">
                <a:solidFill>
                  <a:schemeClr val="tx1"/>
                </a:solidFill>
              </a:rPr>
              <a:t>директор МБОУ </a:t>
            </a:r>
          </a:p>
          <a:p>
            <a:pPr algn="l"/>
            <a:r>
              <a:rPr lang="ru-RU" sz="2000" dirty="0" smtClean="0">
                <a:solidFill>
                  <a:schemeClr val="tx1"/>
                </a:solidFill>
              </a:rPr>
              <a:t> «СОШ № 4 им. Ф. И. </a:t>
            </a:r>
            <a:r>
              <a:rPr lang="ru-RU" sz="2000" dirty="0" err="1" smtClean="0">
                <a:solidFill>
                  <a:schemeClr val="tx1"/>
                </a:solidFill>
              </a:rPr>
              <a:t>Толбухина</a:t>
            </a:r>
            <a:r>
              <a:rPr lang="ru-RU" sz="2000" dirty="0" smtClean="0">
                <a:solidFill>
                  <a:schemeClr val="tx1"/>
                </a:solidFill>
              </a:rPr>
              <a:t>»</a:t>
            </a:r>
          </a:p>
          <a:p>
            <a:pPr algn="l"/>
            <a:r>
              <a:rPr lang="ru-RU" sz="2000" dirty="0" smtClean="0">
                <a:solidFill>
                  <a:schemeClr val="tx1"/>
                </a:solidFill>
              </a:rPr>
              <a:t> г. Симферополя</a:t>
            </a:r>
            <a:endParaRPr lang="ru-RU" dirty="0">
              <a:solidFill>
                <a:schemeClr val="tx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81" y="2188748"/>
            <a:ext cx="4655840" cy="2728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6596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Алгоритм разработки урока</a:t>
            </a:r>
            <a:endParaRPr lang="ru-RU" dirty="0"/>
          </a:p>
        </p:txBody>
      </p:sp>
      <p:sp>
        <p:nvSpPr>
          <p:cNvPr id="3" name="Объект 2"/>
          <p:cNvSpPr>
            <a:spLocks noGrp="1"/>
          </p:cNvSpPr>
          <p:nvPr>
            <p:ph idx="1"/>
          </p:nvPr>
        </p:nvSpPr>
        <p:spPr/>
        <p:txBody>
          <a:bodyPr/>
          <a:lstStyle/>
          <a:p>
            <a:pPr marL="0" indent="0">
              <a:buNone/>
            </a:pPr>
            <a:r>
              <a:rPr lang="ru-RU" dirty="0" smtClean="0"/>
              <a:t>5.Выбрать способ доставки учебного материала и информационные обучающие материалы.</a:t>
            </a:r>
          </a:p>
          <a:p>
            <a:pPr marL="0" indent="0">
              <a:buNone/>
            </a:pPr>
            <a:r>
              <a:rPr lang="ru-RU" dirty="0" smtClean="0"/>
              <a:t>6.Выбрать форму структуризации учебных элементов, формы их предъявления ученикам (текстовые, графические, медиа, рисунки, таблицы, слайды и </a:t>
            </a:r>
            <a:r>
              <a:rPr lang="ru-RU" dirty="0" err="1" smtClean="0"/>
              <a:t>т.д</a:t>
            </a:r>
            <a:r>
              <a:rPr lang="ru-RU" dirty="0" smtClean="0"/>
              <a:t>)</a:t>
            </a:r>
            <a:endParaRPr lang="ru-RU" dirty="0"/>
          </a:p>
        </p:txBody>
      </p:sp>
    </p:spTree>
    <p:extLst>
      <p:ext uri="{BB962C8B-B14F-4D97-AF65-F5344CB8AC3E}">
        <p14:creationId xmlns:p14="http://schemas.microsoft.com/office/powerpoint/2010/main" val="2505994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Алгоритм разработки урока</a:t>
            </a:r>
            <a:endParaRPr lang="ru-RU" dirty="0"/>
          </a:p>
        </p:txBody>
      </p:sp>
      <p:sp>
        <p:nvSpPr>
          <p:cNvPr id="3" name="Объект 2"/>
          <p:cNvSpPr>
            <a:spLocks noGrp="1"/>
          </p:cNvSpPr>
          <p:nvPr>
            <p:ph idx="1"/>
          </p:nvPr>
        </p:nvSpPr>
        <p:spPr/>
        <p:txBody>
          <a:bodyPr/>
          <a:lstStyle/>
          <a:p>
            <a:pPr marL="0" indent="0">
              <a:buNone/>
            </a:pPr>
            <a:r>
              <a:rPr lang="ru-RU" dirty="0" smtClean="0"/>
              <a:t>7.Подготовить словарь по теме дистанционного урока.</a:t>
            </a:r>
          </a:p>
          <a:p>
            <a:pPr marL="0" indent="0">
              <a:buNone/>
            </a:pPr>
            <a:r>
              <a:rPr lang="ru-RU" dirty="0" smtClean="0"/>
              <a:t>8.Разработать контрольных заданий для каждого учебного элемента урока. Выбор системы оценивания и формирование шкалы и критериев оценивания ответов учеников.</a:t>
            </a:r>
          </a:p>
          <a:p>
            <a:endParaRPr lang="ru-RU" dirty="0"/>
          </a:p>
        </p:txBody>
      </p:sp>
    </p:spTree>
    <p:extLst>
      <p:ext uri="{BB962C8B-B14F-4D97-AF65-F5344CB8AC3E}">
        <p14:creationId xmlns:p14="http://schemas.microsoft.com/office/powerpoint/2010/main" val="3509933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Алгоритм разработки урока</a:t>
            </a:r>
            <a:endParaRPr lang="ru-RU" dirty="0"/>
          </a:p>
        </p:txBody>
      </p:sp>
      <p:sp>
        <p:nvSpPr>
          <p:cNvPr id="3" name="Объект 2"/>
          <p:cNvSpPr>
            <a:spLocks noGrp="1"/>
          </p:cNvSpPr>
          <p:nvPr>
            <p:ph idx="1"/>
          </p:nvPr>
        </p:nvSpPr>
        <p:spPr/>
        <p:txBody>
          <a:bodyPr>
            <a:normAutofit fontScale="85000" lnSpcReduction="20000"/>
          </a:bodyPr>
          <a:lstStyle/>
          <a:p>
            <a:pPr marL="0" indent="0">
              <a:buNone/>
            </a:pPr>
            <a:r>
              <a:rPr lang="ru-RU" dirty="0" smtClean="0"/>
              <a:t>9.Подобрать список литературы и гиперссылок на ресурсы Интернет</a:t>
            </a:r>
          </a:p>
          <a:p>
            <a:pPr marL="0" indent="0">
              <a:buNone/>
            </a:pPr>
            <a:r>
              <a:rPr lang="ru-RU" dirty="0" smtClean="0"/>
              <a:t>10. Определить время и длительность работы за компьютером, исходя из возрастной категории обучающихся.</a:t>
            </a:r>
          </a:p>
          <a:p>
            <a:pPr marL="0" indent="0">
              <a:buNone/>
            </a:pPr>
            <a:r>
              <a:rPr lang="ru-RU" dirty="0" smtClean="0"/>
              <a:t>Необходимо соблюдать длительность </a:t>
            </a:r>
            <a:r>
              <a:rPr lang="ru-RU" dirty="0" smtClean="0">
                <a:solidFill>
                  <a:srgbClr val="FF0000"/>
                </a:solidFill>
              </a:rPr>
              <a:t>непрерывной </a:t>
            </a:r>
            <a:r>
              <a:rPr lang="ru-RU" dirty="0" smtClean="0"/>
              <a:t>работы за компьютером для обучающихся:</a:t>
            </a:r>
          </a:p>
          <a:p>
            <a:r>
              <a:rPr lang="ru-RU" dirty="0" smtClean="0"/>
              <a:t>5-х классов - 15 мин,</a:t>
            </a:r>
          </a:p>
          <a:p>
            <a:r>
              <a:rPr lang="ru-RU" dirty="0" smtClean="0"/>
              <a:t>6-7-х классов - 20 мин,</a:t>
            </a:r>
          </a:p>
          <a:p>
            <a:r>
              <a:rPr lang="ru-RU" dirty="0" smtClean="0"/>
              <a:t>8-9-х классов - 25 мин,</a:t>
            </a:r>
          </a:p>
          <a:p>
            <a:r>
              <a:rPr lang="ru-RU" dirty="0" smtClean="0"/>
              <a:t>10-11-х классов - 30 мин. </a:t>
            </a:r>
            <a:endParaRPr lang="ru-RU" dirty="0"/>
          </a:p>
        </p:txBody>
      </p:sp>
    </p:spTree>
    <p:extLst>
      <p:ext uri="{BB962C8B-B14F-4D97-AF65-F5344CB8AC3E}">
        <p14:creationId xmlns:p14="http://schemas.microsoft.com/office/powerpoint/2010/main" val="104377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Алгоритм разработки урока</a:t>
            </a:r>
            <a:endParaRPr lang="ru-RU" dirty="0"/>
          </a:p>
        </p:txBody>
      </p:sp>
      <p:sp>
        <p:nvSpPr>
          <p:cNvPr id="3" name="Объект 2"/>
          <p:cNvSpPr>
            <a:spLocks noGrp="1"/>
          </p:cNvSpPr>
          <p:nvPr>
            <p:ph idx="1"/>
          </p:nvPr>
        </p:nvSpPr>
        <p:spPr/>
        <p:txBody>
          <a:bodyPr>
            <a:normAutofit lnSpcReduction="10000"/>
          </a:bodyPr>
          <a:lstStyle/>
          <a:p>
            <a:pPr marL="0" indent="0">
              <a:buNone/>
            </a:pPr>
            <a:r>
              <a:rPr lang="ru-RU" dirty="0" smtClean="0"/>
              <a:t>11.  На основе анализа результатов уровня ИКТ-компетентности учеников подготовить для них инструкцию по обучению и выполнению заданий.</a:t>
            </a:r>
          </a:p>
          <a:p>
            <a:pPr marL="0" indent="0">
              <a:buNone/>
            </a:pPr>
            <a:r>
              <a:rPr lang="ru-RU" dirty="0" smtClean="0"/>
              <a:t>12. Провести тестирование урока, в том числе на различных разрешениях экрана и в различных браузерах.</a:t>
            </a:r>
          </a:p>
          <a:p>
            <a:pPr marL="0" indent="0">
              <a:buNone/>
            </a:pPr>
            <a:r>
              <a:rPr lang="ru-RU" dirty="0" smtClean="0"/>
              <a:t>13.  Проведение урока.</a:t>
            </a:r>
          </a:p>
          <a:p>
            <a:pPr marL="0" indent="0">
              <a:buNone/>
            </a:pPr>
            <a:r>
              <a:rPr lang="ru-RU" dirty="0" smtClean="0"/>
              <a:t>14. Анализ урока</a:t>
            </a:r>
            <a:endParaRPr lang="ru-RU" dirty="0"/>
          </a:p>
        </p:txBody>
      </p:sp>
    </p:spTree>
    <p:extLst>
      <p:ext uri="{BB962C8B-B14F-4D97-AF65-F5344CB8AC3E}">
        <p14:creationId xmlns:p14="http://schemas.microsoft.com/office/powerpoint/2010/main" val="2131447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Важно</a:t>
            </a:r>
            <a:endParaRPr lang="ru-RU" dirty="0"/>
          </a:p>
        </p:txBody>
      </p:sp>
      <p:sp>
        <p:nvSpPr>
          <p:cNvPr id="3" name="Объект 2"/>
          <p:cNvSpPr>
            <a:spLocks noGrp="1"/>
          </p:cNvSpPr>
          <p:nvPr>
            <p:ph idx="1"/>
          </p:nvPr>
        </p:nvSpPr>
        <p:spPr/>
        <p:txBody>
          <a:bodyPr>
            <a:normAutofit fontScale="77500" lnSpcReduction="20000"/>
          </a:bodyPr>
          <a:lstStyle/>
          <a:p>
            <a:pPr marL="0" indent="0">
              <a:buNone/>
            </a:pPr>
            <a:r>
              <a:rPr lang="ru-RU" dirty="0" smtClean="0"/>
              <a:t>1. Проблемный подход к обучению</a:t>
            </a:r>
          </a:p>
          <a:p>
            <a:pPr marL="0" indent="0">
              <a:buNone/>
            </a:pPr>
            <a:r>
              <a:rPr lang="ru-RU" dirty="0" smtClean="0"/>
              <a:t>- понимание проблемной ситуации и осмысление проблемы;</a:t>
            </a:r>
          </a:p>
          <a:p>
            <a:pPr marL="0" indent="0">
              <a:buNone/>
            </a:pPr>
            <a:r>
              <a:rPr lang="ru-RU" dirty="0" smtClean="0"/>
              <a:t>- установление частных вопросов или проблем, поиск предпосылок для решения, выдвижения гипотез, предположений, возможных путей решения или самих решений;</a:t>
            </a:r>
          </a:p>
          <a:p>
            <a:pPr marL="0" indent="0">
              <a:buNone/>
            </a:pPr>
            <a:r>
              <a:rPr lang="ru-RU" dirty="0" smtClean="0"/>
              <a:t>- решение проблемы, оценка решения.</a:t>
            </a:r>
          </a:p>
          <a:p>
            <a:pPr marL="0" indent="0">
              <a:buNone/>
            </a:pPr>
            <a:r>
              <a:rPr lang="ru-RU" dirty="0" smtClean="0"/>
              <a:t>2. Соответствие урока дидактическим принципам: наглядность и точность при выработке представлений и понятий, опора на изученный материал, соответствие упражнений и контрольных заданий данному уроку и т.д. </a:t>
            </a:r>
          </a:p>
          <a:p>
            <a:endParaRPr lang="ru-RU"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3491" y="332656"/>
            <a:ext cx="2350331" cy="1835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8489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Практика показывает эффективность:</a:t>
            </a:r>
            <a:endParaRPr lang="ru-R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3" y="4257814"/>
            <a:ext cx="3563887" cy="2678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Объект 2"/>
          <p:cNvSpPr>
            <a:spLocks noGrp="1"/>
          </p:cNvSpPr>
          <p:nvPr>
            <p:ph idx="1"/>
          </p:nvPr>
        </p:nvSpPr>
        <p:spPr/>
        <p:txBody>
          <a:bodyPr>
            <a:normAutofit fontScale="70000" lnSpcReduction="20000"/>
          </a:bodyPr>
          <a:lstStyle/>
          <a:p>
            <a:endParaRPr lang="ru-RU" dirty="0" smtClean="0"/>
          </a:p>
          <a:p>
            <a:pPr marL="0" indent="0">
              <a:buNone/>
            </a:pPr>
            <a:r>
              <a:rPr lang="ru-RU" sz="4000" dirty="0" smtClean="0"/>
              <a:t>1</a:t>
            </a:r>
            <a:r>
              <a:rPr lang="ru-RU" sz="4000" b="1" dirty="0" smtClean="0"/>
              <a:t>. Вводное занятие к теме. </a:t>
            </a:r>
            <a:r>
              <a:rPr lang="ru-RU" sz="4000" dirty="0" smtClean="0"/>
              <a:t>Проводится с целью обзора исторической темы в целом.  Оформляется  в виде набора веб-страниц на образовательном сервере.</a:t>
            </a:r>
          </a:p>
          <a:p>
            <a:endParaRPr lang="ru-RU" sz="4000" dirty="0" smtClean="0"/>
          </a:p>
          <a:p>
            <a:pPr marL="0" indent="0">
              <a:buNone/>
            </a:pPr>
            <a:r>
              <a:rPr lang="ru-RU" sz="4000" dirty="0" smtClean="0"/>
              <a:t>2. </a:t>
            </a:r>
            <a:r>
              <a:rPr lang="ru-RU" sz="4000" b="1" dirty="0" smtClean="0"/>
              <a:t>Индивидуальное занятие-консультация. </a:t>
            </a:r>
            <a:r>
              <a:rPr lang="ru-RU" sz="4000" dirty="0" smtClean="0"/>
              <a:t>Проводится в различных формах с </a:t>
            </a:r>
            <a:r>
              <a:rPr lang="ru-RU" sz="4000" dirty="0" err="1" smtClean="0"/>
              <a:t>учетом</a:t>
            </a:r>
            <a:r>
              <a:rPr lang="ru-RU" sz="4000" dirty="0" smtClean="0"/>
              <a:t> особенностей каждого ученика.                                                                        </a:t>
            </a:r>
          </a:p>
          <a:p>
            <a:endParaRPr lang="ru-RU" sz="4000" dirty="0" smtClean="0"/>
          </a:p>
          <a:p>
            <a:pPr marL="0" indent="0">
              <a:buNone/>
            </a:pPr>
            <a:r>
              <a:rPr lang="ru-RU" sz="4000" dirty="0" smtClean="0"/>
              <a:t> </a:t>
            </a:r>
            <a:endParaRPr lang="ru-RU" sz="4000" dirty="0"/>
          </a:p>
        </p:txBody>
      </p:sp>
    </p:spTree>
    <p:extLst>
      <p:ext uri="{BB962C8B-B14F-4D97-AF65-F5344CB8AC3E}">
        <p14:creationId xmlns:p14="http://schemas.microsoft.com/office/powerpoint/2010/main" val="2186469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Практика показывает эффективность:</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7667" y="4790667"/>
            <a:ext cx="2790875" cy="2099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67544" y="1412776"/>
            <a:ext cx="8229600" cy="5257800"/>
          </a:xfrm>
        </p:spPr>
        <p:txBody>
          <a:bodyPr>
            <a:normAutofit fontScale="77500" lnSpcReduction="20000"/>
          </a:bodyPr>
          <a:lstStyle/>
          <a:p>
            <a:pPr marL="0" indent="0">
              <a:buNone/>
            </a:pPr>
            <a:r>
              <a:rPr lang="ru-RU" dirty="0" smtClean="0"/>
              <a:t>3. </a:t>
            </a:r>
            <a:r>
              <a:rPr lang="ru-RU" b="1" dirty="0" smtClean="0"/>
              <a:t>Дистанционная конференция по электронной почте. </a:t>
            </a:r>
            <a:r>
              <a:rPr lang="ru-RU" dirty="0" smtClean="0"/>
              <a:t>Требует разработки структуры и регламента обсуждения одной проблемы в рамках дистанционной переписки. </a:t>
            </a:r>
          </a:p>
          <a:p>
            <a:pPr marL="0" indent="0">
              <a:buNone/>
            </a:pPr>
            <a:endParaRPr lang="ru-RU" dirty="0" smtClean="0"/>
          </a:p>
          <a:p>
            <a:pPr marL="0" indent="0">
              <a:buNone/>
            </a:pPr>
            <a:r>
              <a:rPr lang="ru-RU" dirty="0" smtClean="0"/>
              <a:t>4.</a:t>
            </a:r>
            <a:r>
              <a:rPr lang="ru-RU" b="1" dirty="0" smtClean="0"/>
              <a:t>Чат-занятие </a:t>
            </a:r>
            <a:r>
              <a:rPr lang="ru-RU" dirty="0" smtClean="0"/>
              <a:t>проводится в реальном времени и требует </a:t>
            </a:r>
            <a:r>
              <a:rPr lang="ru-RU" dirty="0" err="1" smtClean="0"/>
              <a:t>четкого</a:t>
            </a:r>
            <a:r>
              <a:rPr lang="ru-RU" dirty="0" smtClean="0"/>
              <a:t> расписании и формулировки вопросов-проблем, а также возможности записи текста занятия для анализа и использования в дальнейшем.</a:t>
            </a:r>
          </a:p>
          <a:p>
            <a:endParaRPr lang="ru-RU" dirty="0" smtClean="0"/>
          </a:p>
          <a:p>
            <a:pPr marL="0" indent="0">
              <a:buNone/>
            </a:pPr>
            <a:r>
              <a:rPr lang="ru-RU" dirty="0" smtClean="0"/>
              <a:t>5</a:t>
            </a:r>
            <a:r>
              <a:rPr lang="ru-RU" b="1" dirty="0" smtClean="0"/>
              <a:t>. Веб-занятие имеет множество вариантов</a:t>
            </a:r>
            <a:r>
              <a:rPr lang="ru-RU" dirty="0" smtClean="0"/>
              <a:t>: дистанционные уроки на основе веб-</a:t>
            </a:r>
            <a:r>
              <a:rPr lang="ru-RU" dirty="0" err="1" smtClean="0"/>
              <a:t>квестов</a:t>
            </a:r>
            <a:r>
              <a:rPr lang="ru-RU" dirty="0" smtClean="0"/>
              <a:t> (специально подготовленных страниц со ссылками по изучаемой теме), а также конференций в виде форума, семинаров, деловых игр и др. </a:t>
            </a:r>
            <a:endParaRPr lang="ru-RU" dirty="0"/>
          </a:p>
        </p:txBody>
      </p:sp>
    </p:spTree>
    <p:extLst>
      <p:ext uri="{BB962C8B-B14F-4D97-AF65-F5344CB8AC3E}">
        <p14:creationId xmlns:p14="http://schemas.microsoft.com/office/powerpoint/2010/main" val="1653180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 истории…</a:t>
            </a:r>
            <a:endParaRPr lang="ru-RU" dirty="0"/>
          </a:p>
        </p:txBody>
      </p:sp>
      <p:sp>
        <p:nvSpPr>
          <p:cNvPr id="3" name="Объект 2"/>
          <p:cNvSpPr>
            <a:spLocks noGrp="1"/>
          </p:cNvSpPr>
          <p:nvPr>
            <p:ph idx="1"/>
          </p:nvPr>
        </p:nvSpPr>
        <p:spPr>
          <a:xfrm>
            <a:off x="251520" y="1600200"/>
            <a:ext cx="8712968" cy="4525963"/>
          </a:xfrm>
        </p:spPr>
        <p:txBody>
          <a:bodyPr>
            <a:normAutofit/>
          </a:bodyPr>
          <a:lstStyle/>
          <a:p>
            <a:pPr marL="0" indent="0">
              <a:buNone/>
            </a:pPr>
            <a:r>
              <a:rPr lang="ru-RU" dirty="0" smtClean="0"/>
              <a:t>Считается, что первая попытка создания дистанционной формы образования была предпринята ещё Яном Коменским 350 лет назад, когда он ввёл в широкую  образовательную практику иллюстрированные учебники. </a:t>
            </a:r>
            <a:endParaRPr lang="ru-RU" dirty="0"/>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4365102"/>
            <a:ext cx="3528392" cy="2352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1545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Дистанционное образование в России</a:t>
            </a:r>
            <a:endParaRPr lang="ru-RU" dirty="0"/>
          </a:p>
        </p:txBody>
      </p:sp>
      <p:sp>
        <p:nvSpPr>
          <p:cNvPr id="3" name="Объект 2"/>
          <p:cNvSpPr>
            <a:spLocks noGrp="1"/>
          </p:cNvSpPr>
          <p:nvPr>
            <p:ph idx="1"/>
          </p:nvPr>
        </p:nvSpPr>
        <p:spPr>
          <a:xfrm>
            <a:off x="467544" y="2060848"/>
            <a:ext cx="8507288" cy="4525963"/>
          </a:xfrm>
        </p:spPr>
        <p:txBody>
          <a:bodyPr>
            <a:normAutofit/>
          </a:bodyPr>
          <a:lstStyle/>
          <a:p>
            <a:pPr marL="0" indent="0">
              <a:buNone/>
            </a:pPr>
            <a:r>
              <a:rPr lang="ru-RU" dirty="0" smtClean="0"/>
              <a:t>В России датой официального развития дистанционного образования можно считать 30 мая 1997 года, когда вышел приказ № 1050 Минобразования России, позволяющий</a:t>
            </a:r>
          </a:p>
          <a:p>
            <a:pPr marL="0" indent="0">
              <a:buNone/>
            </a:pPr>
            <a:r>
              <a:rPr lang="ru-RU" dirty="0" smtClean="0"/>
              <a:t>проводить эксперимент в сфере дистанционного образования.</a:t>
            </a:r>
            <a:endParaRPr lang="ru-RU" dirty="0"/>
          </a:p>
        </p:txBody>
      </p:sp>
    </p:spTree>
    <p:extLst>
      <p:ext uri="{BB962C8B-B14F-4D97-AF65-F5344CB8AC3E}">
        <p14:creationId xmlns:p14="http://schemas.microsoft.com/office/powerpoint/2010/main" val="2720763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611560" y="279408"/>
            <a:ext cx="8229600" cy="6381328"/>
          </a:xfrm>
        </p:spPr>
        <p:txBody>
          <a:bodyPr>
            <a:normAutofit/>
          </a:bodyPr>
          <a:lstStyle/>
          <a:p>
            <a:pPr marL="0" indent="0" algn="just">
              <a:buNone/>
            </a:pPr>
            <a:r>
              <a:rPr lang="ru-RU" dirty="0" smtClean="0"/>
              <a:t>«Дистанционное образование – это нечто большее, чем чтение, большее, чем прослушивание или просмотр, большее, чем заранее приготовленные учебные материалы, большее, чем технология, большее, чем самостоятельное изучение, большее, чем тренинг, большее, чем открытое обучение ...»</a:t>
            </a:r>
          </a:p>
          <a:p>
            <a:endParaRPr lang="ru-RU" dirty="0" smtClean="0"/>
          </a:p>
          <a:p>
            <a:pPr marL="0" indent="0" algn="r">
              <a:buNone/>
            </a:pPr>
            <a:r>
              <a:rPr lang="ru-RU" sz="1900" dirty="0" err="1" smtClean="0"/>
              <a:t>Bernd</a:t>
            </a:r>
            <a:r>
              <a:rPr lang="ru-RU" sz="1900" dirty="0" smtClean="0"/>
              <a:t> </a:t>
            </a:r>
            <a:r>
              <a:rPr lang="ru-RU" sz="1900" dirty="0" err="1" smtClean="0"/>
              <a:t>Schachtsiek</a:t>
            </a:r>
            <a:r>
              <a:rPr lang="ru-RU" sz="1900" dirty="0" smtClean="0"/>
              <a:t>,</a:t>
            </a:r>
          </a:p>
          <a:p>
            <a:pPr marL="0" indent="0" algn="r">
              <a:buNone/>
            </a:pPr>
            <a:r>
              <a:rPr lang="ru-RU" sz="1900" dirty="0" smtClean="0"/>
              <a:t>Президент Европейской </a:t>
            </a:r>
          </a:p>
          <a:p>
            <a:pPr marL="0" indent="0" algn="r">
              <a:buNone/>
            </a:pPr>
            <a:r>
              <a:rPr lang="ru-RU" sz="1900" dirty="0" smtClean="0"/>
              <a:t>ассоциации </a:t>
            </a:r>
            <a:r>
              <a:rPr lang="ru-RU" sz="1900" dirty="0" err="1" smtClean="0"/>
              <a:t>корреспондентных</a:t>
            </a:r>
            <a:r>
              <a:rPr lang="ru-RU" sz="1900" dirty="0" smtClean="0"/>
              <a:t> школ (AECS</a:t>
            </a:r>
            <a:r>
              <a:rPr lang="ru-RU" dirty="0" smtClean="0"/>
              <a:t>)</a:t>
            </a:r>
          </a:p>
          <a:p>
            <a:endParaRPr lang="ru-RU"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293096"/>
            <a:ext cx="3381400" cy="2367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5306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8291264" cy="1498178"/>
          </a:xfrm>
        </p:spPr>
        <p:txBody>
          <a:bodyPr>
            <a:normAutofit fontScale="90000"/>
          </a:bodyPr>
          <a:lstStyle/>
          <a:p>
            <a:r>
              <a:rPr lang="ru-RU" sz="4000" dirty="0" smtClean="0"/>
              <a:t>ОСНОВНЫЕ НЕДОСТАТКИ ДИСТАНЦИОННОГО УРОКА</a:t>
            </a:r>
            <a:r>
              <a:rPr lang="ru-RU" dirty="0" smtClean="0"/>
              <a:t/>
            </a:r>
            <a:br>
              <a:rPr lang="ru-RU" dirty="0" smtClean="0"/>
            </a:br>
            <a:endParaRPr lang="ru-RU" dirty="0"/>
          </a:p>
        </p:txBody>
      </p:sp>
      <p:sp>
        <p:nvSpPr>
          <p:cNvPr id="3" name="Объект 2"/>
          <p:cNvSpPr>
            <a:spLocks noGrp="1"/>
          </p:cNvSpPr>
          <p:nvPr>
            <p:ph idx="1"/>
          </p:nvPr>
        </p:nvSpPr>
        <p:spPr/>
        <p:txBody>
          <a:bodyPr>
            <a:normAutofit/>
          </a:bodyPr>
          <a:lstStyle/>
          <a:p>
            <a:pPr marL="0" indent="0">
              <a:buNone/>
            </a:pPr>
            <a:r>
              <a:rPr lang="ru-RU" dirty="0" smtClean="0"/>
              <a:t>Психологические:</a:t>
            </a:r>
          </a:p>
          <a:p>
            <a:r>
              <a:rPr lang="ru-RU" dirty="0" smtClean="0"/>
              <a:t> отсутствие </a:t>
            </a:r>
            <a:r>
              <a:rPr lang="ru-RU" b="1" dirty="0" smtClean="0">
                <a:solidFill>
                  <a:srgbClr val="C00000"/>
                </a:solidFill>
              </a:rPr>
              <a:t>«живого» </a:t>
            </a:r>
            <a:r>
              <a:rPr lang="ru-RU" dirty="0" smtClean="0"/>
              <a:t>общения с учителем, между учащимися;</a:t>
            </a:r>
          </a:p>
          <a:p>
            <a:r>
              <a:rPr lang="ru-RU" dirty="0" smtClean="0"/>
              <a:t>высокие требования к самоорганизации. </a:t>
            </a:r>
          </a:p>
          <a:p>
            <a:pPr marL="0" indent="0">
              <a:buNone/>
            </a:pPr>
            <a:r>
              <a:rPr lang="ru-RU" dirty="0" smtClean="0"/>
              <a:t>Технические:</a:t>
            </a:r>
          </a:p>
          <a:p>
            <a:r>
              <a:rPr lang="ru-RU" dirty="0" smtClean="0"/>
              <a:t>несовершенство контента;</a:t>
            </a:r>
          </a:p>
          <a:p>
            <a:r>
              <a:rPr lang="ru-RU" dirty="0" smtClean="0"/>
              <a:t> несовершенство технологий. </a:t>
            </a:r>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4005064"/>
            <a:ext cx="2945904" cy="2128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3694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ТРЕБОВАНИЯ К УРОКУ</a:t>
            </a:r>
            <a:endParaRPr lang="ru-RU" dirty="0"/>
          </a:p>
        </p:txBody>
      </p:sp>
      <p:sp>
        <p:nvSpPr>
          <p:cNvPr id="3" name="Объект 2"/>
          <p:cNvSpPr>
            <a:spLocks noGrp="1"/>
          </p:cNvSpPr>
          <p:nvPr>
            <p:ph idx="1"/>
          </p:nvPr>
        </p:nvSpPr>
        <p:spPr/>
        <p:txBody>
          <a:bodyPr/>
          <a:lstStyle/>
          <a:p>
            <a:r>
              <a:rPr lang="ru-RU" dirty="0" smtClean="0"/>
              <a:t>Внешний порядок(начало, окончание)</a:t>
            </a:r>
          </a:p>
          <a:p>
            <a:r>
              <a:rPr lang="ru-RU" dirty="0" smtClean="0"/>
              <a:t>Внутренний порядок (структура)</a:t>
            </a:r>
            <a:endParaRPr lang="ru-R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3717032"/>
            <a:ext cx="3347779" cy="2294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3196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9347" y="188640"/>
            <a:ext cx="8524653" cy="1143000"/>
          </a:xfrm>
        </p:spPr>
        <p:txBody>
          <a:bodyPr anchor="t">
            <a:noAutofit/>
          </a:bodyPr>
          <a:lstStyle/>
          <a:p>
            <a:pPr algn="l"/>
            <a:r>
              <a:rPr lang="ru-RU" sz="3200" dirty="0" smtClean="0"/>
              <a:t>МОДЕЛЬ СТРУКТУРЫ ДИСТАНЦИОННОГО УРОКА</a:t>
            </a:r>
            <a:br>
              <a:rPr lang="ru-RU" sz="3200" dirty="0" smtClean="0"/>
            </a:br>
            <a:endParaRPr lang="ru-RU" sz="3200" dirty="0"/>
          </a:p>
        </p:txBody>
      </p:sp>
      <p:sp>
        <p:nvSpPr>
          <p:cNvPr id="3" name="Объект 2"/>
          <p:cNvSpPr>
            <a:spLocks noGrp="1"/>
          </p:cNvSpPr>
          <p:nvPr>
            <p:ph idx="1"/>
          </p:nvPr>
        </p:nvSpPr>
        <p:spPr>
          <a:xfrm>
            <a:off x="467544" y="1412776"/>
            <a:ext cx="8229600" cy="4525963"/>
          </a:xfrm>
        </p:spPr>
        <p:txBody>
          <a:bodyPr>
            <a:normAutofit fontScale="92500" lnSpcReduction="20000"/>
          </a:bodyPr>
          <a:lstStyle/>
          <a:p>
            <a:pPr marL="0" indent="0">
              <a:buNone/>
            </a:pPr>
            <a:r>
              <a:rPr lang="ru-RU" dirty="0" smtClean="0"/>
              <a:t>1. Мотивационный блок. </a:t>
            </a:r>
          </a:p>
          <a:p>
            <a:pPr marL="0" indent="0">
              <a:buNone/>
            </a:pPr>
            <a:r>
              <a:rPr lang="ru-RU" dirty="0" smtClean="0"/>
              <a:t>2. Инструктивный блок (инструкции и методические рекомендации).</a:t>
            </a:r>
          </a:p>
          <a:p>
            <a:pPr marL="0" indent="0">
              <a:buNone/>
            </a:pPr>
            <a:r>
              <a:rPr lang="ru-RU" dirty="0" smtClean="0"/>
              <a:t>3. Информационный блок (система информационного наполнения).</a:t>
            </a:r>
          </a:p>
          <a:p>
            <a:pPr marL="0" indent="0">
              <a:buNone/>
            </a:pPr>
            <a:r>
              <a:rPr lang="ru-RU" dirty="0" smtClean="0"/>
              <a:t>4. Контрольный блок (система тестирования и контроля).</a:t>
            </a:r>
          </a:p>
          <a:p>
            <a:pPr marL="0" indent="0">
              <a:buNone/>
            </a:pPr>
            <a:r>
              <a:rPr lang="ru-RU" dirty="0" smtClean="0"/>
              <a:t>5. Коммуникативный и консультативный блок (система интерактивного взаимодействия участников дистанционного урока с учителем и между собой).</a:t>
            </a:r>
            <a:endParaRPr lang="ru-RU"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1000855"/>
            <a:ext cx="2051720" cy="2051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7418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Алгоритм разработки урока</a:t>
            </a:r>
            <a:endParaRPr lang="ru-RU" dirty="0"/>
          </a:p>
        </p:txBody>
      </p:sp>
      <p:sp>
        <p:nvSpPr>
          <p:cNvPr id="3" name="Объект 2"/>
          <p:cNvSpPr>
            <a:spLocks noGrp="1"/>
          </p:cNvSpPr>
          <p:nvPr>
            <p:ph idx="1"/>
          </p:nvPr>
        </p:nvSpPr>
        <p:spPr/>
        <p:txBody>
          <a:bodyPr>
            <a:normAutofit/>
          </a:bodyPr>
          <a:lstStyle/>
          <a:p>
            <a:pPr marL="0" indent="0">
              <a:buNone/>
            </a:pPr>
            <a:r>
              <a:rPr lang="ru-RU" dirty="0" smtClean="0"/>
              <a:t>1.Определить тему урока. Выделить основные учебные элементы.</a:t>
            </a:r>
          </a:p>
          <a:p>
            <a:pPr marL="0" indent="0">
              <a:buNone/>
            </a:pPr>
            <a:r>
              <a:rPr lang="ru-RU" dirty="0" smtClean="0"/>
              <a:t>2.Определить тип урока (изучение новой темы, повторение, углубление, контроль и т.д.).</a:t>
            </a:r>
          </a:p>
        </p:txBody>
      </p:sp>
    </p:spTree>
    <p:extLst>
      <p:ext uri="{BB962C8B-B14F-4D97-AF65-F5344CB8AC3E}">
        <p14:creationId xmlns:p14="http://schemas.microsoft.com/office/powerpoint/2010/main" val="1924870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Алгоритм разработки урока</a:t>
            </a:r>
            <a:endParaRPr lang="ru-RU" dirty="0"/>
          </a:p>
        </p:txBody>
      </p:sp>
      <p:sp>
        <p:nvSpPr>
          <p:cNvPr id="3" name="Объект 2"/>
          <p:cNvSpPr>
            <a:spLocks noGrp="1"/>
          </p:cNvSpPr>
          <p:nvPr>
            <p:ph idx="1"/>
          </p:nvPr>
        </p:nvSpPr>
        <p:spPr/>
        <p:txBody>
          <a:bodyPr>
            <a:normAutofit fontScale="92500"/>
          </a:bodyPr>
          <a:lstStyle/>
          <a:p>
            <a:pPr marL="0" indent="0">
              <a:buNone/>
            </a:pPr>
            <a:r>
              <a:rPr lang="ru-RU" dirty="0" smtClean="0"/>
              <a:t>3.Выбрать наиболее оптимальной по техническим и технологическим особенностям модели дистанционного урока. (Учитывается уровень ИКТ-компетентности дистанционных учеников). Подготовить для них инструкцию по обучению и выполнению заданий.</a:t>
            </a:r>
          </a:p>
          <a:p>
            <a:pPr marL="0" indent="0">
              <a:buNone/>
            </a:pPr>
            <a:r>
              <a:rPr lang="ru-RU" dirty="0" smtClean="0"/>
              <a:t>4.Определить форму проведения дистанционного урока (</a:t>
            </a:r>
            <a:r>
              <a:rPr lang="ru-RU" dirty="0" err="1" smtClean="0"/>
              <a:t>вебинар</a:t>
            </a:r>
            <a:r>
              <a:rPr lang="ru-RU" dirty="0" smtClean="0"/>
              <a:t>, веб-</a:t>
            </a:r>
            <a:r>
              <a:rPr lang="ru-RU" dirty="0" err="1" smtClean="0"/>
              <a:t>квест</a:t>
            </a:r>
            <a:r>
              <a:rPr lang="ru-RU" dirty="0" smtClean="0"/>
              <a:t>, семинар, конференция и т.д.).</a:t>
            </a:r>
          </a:p>
          <a:p>
            <a:endParaRPr lang="ru-RU" dirty="0"/>
          </a:p>
        </p:txBody>
      </p:sp>
    </p:spTree>
    <p:extLst>
      <p:ext uri="{BB962C8B-B14F-4D97-AF65-F5344CB8AC3E}">
        <p14:creationId xmlns:p14="http://schemas.microsoft.com/office/powerpoint/2010/main" val="109385738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208</TotalTime>
  <Words>721</Words>
  <Application>Microsoft Office PowerPoint</Application>
  <PresentationFormat>Экран (4:3)</PresentationFormat>
  <Paragraphs>75</Paragraphs>
  <Slides>16</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16</vt:i4>
      </vt:variant>
    </vt:vector>
  </HeadingPairs>
  <TitlesOfParts>
    <vt:vector size="19" baseType="lpstr">
      <vt:lpstr>Arial</vt:lpstr>
      <vt:lpstr>Calibri</vt:lpstr>
      <vt:lpstr>Тема Office</vt:lpstr>
      <vt:lpstr>Проектирование уроков истории       в условиях дистанционного обучения</vt:lpstr>
      <vt:lpstr>Из истории…</vt:lpstr>
      <vt:lpstr>Дистанционное образование в России</vt:lpstr>
      <vt:lpstr>Презентация PowerPoint</vt:lpstr>
      <vt:lpstr>ОСНОВНЫЕ НЕДОСТАТКИ ДИСТАНЦИОННОГО УРОКА </vt:lpstr>
      <vt:lpstr>ТРЕБОВАНИЯ К УРОКУ</vt:lpstr>
      <vt:lpstr>МОДЕЛЬ СТРУКТУРЫ ДИСТАНЦИОННОГО УРОКА </vt:lpstr>
      <vt:lpstr>Алгоритм разработки урока</vt:lpstr>
      <vt:lpstr>Алгоритм разработки урока</vt:lpstr>
      <vt:lpstr>Алгоритм разработки урока</vt:lpstr>
      <vt:lpstr>Алгоритм разработки урока</vt:lpstr>
      <vt:lpstr>Алгоритм разработки урока</vt:lpstr>
      <vt:lpstr>Алгоритм разработки урока</vt:lpstr>
      <vt:lpstr>Важно</vt:lpstr>
      <vt:lpstr>Практика показывает эффективность:</vt:lpstr>
      <vt:lpstr>Практика показывает эффективность:</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Проектирование уроков истории       в условиях дистанционного обучения</dc:title>
  <dc:creator>pc</dc:creator>
  <cp:lastModifiedBy>Иван</cp:lastModifiedBy>
  <cp:revision>16</cp:revision>
  <dcterms:created xsi:type="dcterms:W3CDTF">2020-08-18T02:42:42Z</dcterms:created>
  <dcterms:modified xsi:type="dcterms:W3CDTF">2020-09-04T11:35:57Z</dcterms:modified>
</cp:coreProperties>
</file>