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8" r:id="rId3"/>
    <p:sldId id="263" r:id="rId4"/>
    <p:sldId id="264" r:id="rId5"/>
    <p:sldId id="265" r:id="rId6"/>
    <p:sldId id="270" r:id="rId7"/>
    <p:sldId id="269" r:id="rId8"/>
    <p:sldId id="268" r:id="rId9"/>
    <p:sldId id="267" r:id="rId10"/>
    <p:sldId id="266" r:id="rId11"/>
    <p:sldId id="273" r:id="rId12"/>
    <p:sldId id="272" r:id="rId13"/>
    <p:sldId id="274" r:id="rId14"/>
    <p:sldId id="271" r:id="rId15"/>
    <p:sldId id="277" r:id="rId16"/>
    <p:sldId id="276" r:id="rId17"/>
    <p:sldId id="280" r:id="rId18"/>
    <p:sldId id="279" r:id="rId19"/>
    <p:sldId id="278" r:id="rId20"/>
    <p:sldId id="282" r:id="rId21"/>
    <p:sldId id="281" r:id="rId22"/>
    <p:sldId id="283"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3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78D2B59-4894-41B0-B9B8-BC15A2569D92}" type="datetimeFigureOut">
              <a:rPr lang="ru-RU" smtClean="0"/>
              <a:pPr/>
              <a:t>31.10.2017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3F1AAA-0346-432D-9896-D718ADCA52AC}" type="slidenum">
              <a:rPr lang="ru-RU" smtClean="0"/>
              <a:pPr/>
              <a:t>‹#›</a:t>
            </a:fld>
            <a:endParaRPr lang="ru-RU"/>
          </a:p>
        </p:txBody>
      </p:sp>
      <p:pic>
        <p:nvPicPr>
          <p:cNvPr id="7" name="Рисунок 6" descr="театр.jpg"/>
          <p:cNvPicPr>
            <a:picLocks noChangeAspect="1"/>
          </p:cNvPicPr>
          <p:nvPr userDrawn="1"/>
        </p:nvPicPr>
        <p:blipFill>
          <a:blip r:embed="rId2" cstate="email"/>
          <a:stretch>
            <a:fillRect/>
          </a:stretch>
        </p:blipFill>
        <p:spPr>
          <a:xfrm>
            <a:off x="1" y="0"/>
            <a:ext cx="9144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78D2B59-4894-41B0-B9B8-BC15A2569D92}" type="datetimeFigureOut">
              <a:rPr lang="ru-RU" smtClean="0"/>
              <a:pPr/>
              <a:t>31.10.2017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33F1AAA-0346-432D-9896-D718ADCA52A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78D2B59-4894-41B0-B9B8-BC15A2569D92}" type="datetimeFigureOut">
              <a:rPr lang="ru-RU" smtClean="0"/>
              <a:pPr/>
              <a:t>31.10.2017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3F1AAA-0346-432D-9896-D718ADCA52A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78D2B59-4894-41B0-B9B8-BC15A2569D92}" type="datetimeFigureOut">
              <a:rPr lang="ru-RU" smtClean="0"/>
              <a:pPr/>
              <a:t>31.10.2017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3F1AAA-0346-432D-9896-D718ADCA52AC}" type="slidenum">
              <a:rPr lang="ru-RU" smtClean="0"/>
              <a:pPr/>
              <a:t>‹#›</a:t>
            </a:fld>
            <a:endParaRPr lang="ru-RU"/>
          </a:p>
        </p:txBody>
      </p:sp>
      <p:pic>
        <p:nvPicPr>
          <p:cNvPr id="7" name="Рисунок 6" descr="2.jpg"/>
          <p:cNvPicPr>
            <a:picLocks noChangeAspect="1"/>
          </p:cNvPicPr>
          <p:nvPr userDrawn="1"/>
        </p:nvPicPr>
        <p:blipFill>
          <a:blip r:embed="rId2" cstate="email"/>
          <a:stretch>
            <a:fillRect/>
          </a:stretch>
        </p:blipFill>
        <p:spPr>
          <a:xfrm>
            <a:off x="7393" y="0"/>
            <a:ext cx="9129213"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78D2B59-4894-41B0-B9B8-BC15A2569D92}" type="datetimeFigureOut">
              <a:rPr lang="ru-RU" smtClean="0"/>
              <a:pPr/>
              <a:t>31.10.2017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3F1AAA-0346-432D-9896-D718ADCA52A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78D2B59-4894-41B0-B9B8-BC15A2569D92}" type="datetimeFigureOut">
              <a:rPr lang="ru-RU" smtClean="0"/>
              <a:pPr/>
              <a:t>31.10.2017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3F1AAA-0346-432D-9896-D718ADCA52AC}" type="slidenum">
              <a:rPr lang="ru-RU" smtClean="0"/>
              <a:pPr/>
              <a:t>‹#›</a:t>
            </a:fld>
            <a:endParaRPr lang="ru-RU"/>
          </a:p>
        </p:txBody>
      </p:sp>
      <p:pic>
        <p:nvPicPr>
          <p:cNvPr id="7" name="Рисунок 6" descr="2.jpg"/>
          <p:cNvPicPr>
            <a:picLocks noChangeAspect="1"/>
          </p:cNvPicPr>
          <p:nvPr userDrawn="1"/>
        </p:nvPicPr>
        <p:blipFill>
          <a:blip r:embed="rId2" cstate="email"/>
          <a:stretch>
            <a:fillRect/>
          </a:stretch>
        </p:blipFill>
        <p:spPr>
          <a:xfrm>
            <a:off x="1" y="0"/>
            <a:ext cx="9136606"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78D2B59-4894-41B0-B9B8-BC15A2569D92}" type="datetimeFigureOut">
              <a:rPr lang="ru-RU" smtClean="0"/>
              <a:pPr/>
              <a:t>31.10.2017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33F1AAA-0346-432D-9896-D718ADCA52A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78D2B59-4894-41B0-B9B8-BC15A2569D92}" type="datetimeFigureOut">
              <a:rPr lang="ru-RU" smtClean="0"/>
              <a:pPr/>
              <a:t>31.10.2017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33F1AAA-0346-432D-9896-D718ADCA52A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78D2B59-4894-41B0-B9B8-BC15A2569D92}" type="datetimeFigureOut">
              <a:rPr lang="ru-RU" smtClean="0"/>
              <a:pPr/>
              <a:t>31.10.2017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33F1AAA-0346-432D-9896-D718ADCA52A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78D2B59-4894-41B0-B9B8-BC15A2569D92}" type="datetimeFigureOut">
              <a:rPr lang="ru-RU" smtClean="0"/>
              <a:pPr/>
              <a:t>31.10.2017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33F1AAA-0346-432D-9896-D718ADCA52A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D2B59-4894-41B0-B9B8-BC15A2569D92}" type="datetimeFigureOut">
              <a:rPr lang="ru-RU" smtClean="0"/>
              <a:pPr/>
              <a:t>31.10.2017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3F1AAA-0346-432D-9896-D718ADCA52AC}" type="slidenum">
              <a:rPr lang="ru-RU" smtClean="0"/>
              <a:pPr/>
              <a:t>‹#›</a:t>
            </a:fld>
            <a:endParaRPr lang="ru-RU"/>
          </a:p>
        </p:txBody>
      </p:sp>
      <p:pic>
        <p:nvPicPr>
          <p:cNvPr id="7" name="Рисунок 6" descr="3.jpg"/>
          <p:cNvPicPr>
            <a:picLocks noChangeAspect="1"/>
          </p:cNvPicPr>
          <p:nvPr userDrawn="1"/>
        </p:nvPicPr>
        <p:blipFill>
          <a:blip r:embed="rId12" cstate="email"/>
          <a:stretch>
            <a:fillRect/>
          </a:stretch>
        </p:blipFill>
        <p:spPr>
          <a:xfrm>
            <a:off x="1"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60" r:id="rId5"/>
    <p:sldLayoutId id="2147483652" r:id="rId6"/>
    <p:sldLayoutId id="2147483654" r:id="rId7"/>
    <p:sldLayoutId id="2147483661" r:id="rId8"/>
    <p:sldLayoutId id="2147483655" r:id="rId9"/>
    <p:sldLayoutId id="2147483657"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одзаголовок 20"/>
          <p:cNvSpPr txBox="1">
            <a:spLocks/>
          </p:cNvSpPr>
          <p:nvPr/>
        </p:nvSpPr>
        <p:spPr>
          <a:xfrm>
            <a:off x="251520" y="5589240"/>
            <a:ext cx="5688012" cy="17526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endParaRPr kumimoji="0" lang="ru-RU" b="1" i="1" u="none" strike="noStrike" kern="1200" cap="none" spc="0" normalizeH="0" baseline="0" noProof="0" dirty="0">
              <a:ln>
                <a:noFill/>
              </a:ln>
              <a:solidFill>
                <a:srgbClr val="800000"/>
              </a:solidFill>
              <a:effectLst/>
              <a:uLnTx/>
              <a:uFillTx/>
              <a:latin typeface="Cambria" pitchFamily="18" charset="0"/>
              <a:ea typeface="+mn-ea"/>
              <a:cs typeface="Aharoni" pitchFamily="2" charset="-79"/>
            </a:endParaRPr>
          </a:p>
        </p:txBody>
      </p:sp>
      <p:sp>
        <p:nvSpPr>
          <p:cNvPr id="2" name="Заголовок 1"/>
          <p:cNvSpPr>
            <a:spLocks noGrp="1"/>
          </p:cNvSpPr>
          <p:nvPr>
            <p:ph type="ctrTitle"/>
          </p:nvPr>
        </p:nvSpPr>
        <p:spPr/>
        <p:txBody>
          <a:bodyPr>
            <a:normAutofit fontScale="90000"/>
          </a:bodyPr>
          <a:lstStyle/>
          <a:p>
            <a:r>
              <a:rPr lang="ru-RU" sz="3100" b="1" dirty="0" smtClean="0">
                <a:latin typeface="Times New Roman" panose="02020603050405020304" pitchFamily="18" charset="0"/>
                <a:ea typeface="Times New Roman" panose="02020603050405020304" pitchFamily="18" charset="0"/>
              </a:rPr>
              <a:t/>
            </a:r>
            <a:br>
              <a:rPr lang="ru-RU" sz="3100" b="1" dirty="0" smtClean="0">
                <a:latin typeface="Times New Roman" panose="02020603050405020304" pitchFamily="18" charset="0"/>
                <a:ea typeface="Times New Roman" panose="02020603050405020304" pitchFamily="18" charset="0"/>
              </a:rPr>
            </a:br>
            <a:r>
              <a:rPr lang="ru-RU" sz="3100" b="1" dirty="0">
                <a:latin typeface="Times New Roman" panose="02020603050405020304" pitchFamily="18" charset="0"/>
                <a:ea typeface="Times New Roman" panose="02020603050405020304" pitchFamily="18" charset="0"/>
              </a:rPr>
              <a:t/>
            </a:r>
            <a:br>
              <a:rPr lang="ru-RU" sz="3100" b="1" dirty="0">
                <a:latin typeface="Times New Roman" panose="02020603050405020304" pitchFamily="18" charset="0"/>
                <a:ea typeface="Times New Roman" panose="02020603050405020304" pitchFamily="18" charset="0"/>
              </a:rPr>
            </a:br>
            <a:r>
              <a:rPr lang="ru-RU" sz="3100" b="1" dirty="0" smtClean="0">
                <a:latin typeface="Times New Roman" panose="02020603050405020304" pitchFamily="18" charset="0"/>
                <a:ea typeface="Times New Roman" panose="02020603050405020304" pitchFamily="18" charset="0"/>
              </a:rPr>
              <a:t/>
            </a:r>
            <a:br>
              <a:rPr lang="ru-RU" sz="3100" b="1" dirty="0" smtClean="0">
                <a:latin typeface="Times New Roman" panose="02020603050405020304" pitchFamily="18" charset="0"/>
                <a:ea typeface="Times New Roman" panose="02020603050405020304" pitchFamily="18" charset="0"/>
              </a:rPr>
            </a:br>
            <a:r>
              <a:rPr lang="ru-RU" sz="3100" b="1" dirty="0">
                <a:latin typeface="Times New Roman" panose="02020603050405020304" pitchFamily="18" charset="0"/>
                <a:ea typeface="Times New Roman" panose="02020603050405020304" pitchFamily="18" charset="0"/>
                <a:cs typeface="Times New Roman" panose="02020603050405020304" pitchFamily="18" charset="0"/>
              </a:rPr>
              <a:t/>
            </a:r>
            <a:br>
              <a:rPr lang="ru-RU" sz="3100" b="1" dirty="0">
                <a:latin typeface="Times New Roman" panose="02020603050405020304" pitchFamily="18" charset="0"/>
                <a:ea typeface="Times New Roman" panose="02020603050405020304" pitchFamily="18" charset="0"/>
                <a:cs typeface="Times New Roman" panose="02020603050405020304" pitchFamily="18" charset="0"/>
              </a:rPr>
            </a:br>
            <a:r>
              <a:rPr lang="ru-RU" sz="31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31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31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31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3100" b="1" dirty="0">
                <a:latin typeface="Times New Roman" panose="02020603050405020304" pitchFamily="18" charset="0"/>
                <a:ea typeface="Times New Roman" panose="02020603050405020304" pitchFamily="18" charset="0"/>
                <a:cs typeface="Times New Roman" panose="02020603050405020304" pitchFamily="18" charset="0"/>
              </a:rPr>
              <a:t/>
            </a:r>
            <a:br>
              <a:rPr lang="ru-RU" sz="3100" b="1" dirty="0">
                <a:latin typeface="Times New Roman" panose="02020603050405020304" pitchFamily="18" charset="0"/>
                <a:ea typeface="Times New Roman" panose="02020603050405020304" pitchFamily="18" charset="0"/>
                <a:cs typeface="Times New Roman" panose="02020603050405020304" pitchFamily="18" charset="0"/>
              </a:rPr>
            </a:br>
            <a:r>
              <a:rPr lang="ru-RU" sz="2400" dirty="0" smtClean="0">
                <a:solidFill>
                  <a:schemeClr val="accent2">
                    <a:lumMod val="50000"/>
                  </a:schemeClr>
                </a:solidFill>
                <a:latin typeface="Times New Roman" panose="02020603050405020304" pitchFamily="18" charset="0"/>
                <a:cs typeface="Times New Roman" panose="02020603050405020304" pitchFamily="18" charset="0"/>
              </a:rPr>
              <a:t>Методический </a:t>
            </a:r>
            <a:r>
              <a:rPr lang="ru-RU" sz="2400" dirty="0">
                <a:solidFill>
                  <a:schemeClr val="accent2">
                    <a:lumMod val="50000"/>
                  </a:schemeClr>
                </a:solidFill>
                <a:latin typeface="Times New Roman" panose="02020603050405020304" pitchFamily="18" charset="0"/>
                <a:cs typeface="Times New Roman" panose="02020603050405020304" pitchFamily="18" charset="0"/>
              </a:rPr>
              <a:t>совет</a:t>
            </a:r>
            <a:br>
              <a:rPr lang="ru-RU" sz="2400" dirty="0">
                <a:solidFill>
                  <a:schemeClr val="accent2">
                    <a:lumMod val="50000"/>
                  </a:schemeClr>
                </a:solidFill>
                <a:latin typeface="Times New Roman" panose="02020603050405020304" pitchFamily="18" charset="0"/>
                <a:cs typeface="Times New Roman" panose="02020603050405020304" pitchFamily="18" charset="0"/>
              </a:rPr>
            </a:br>
            <a:r>
              <a:rPr lang="ru-RU" sz="2400" dirty="0" smtClean="0">
                <a:solidFill>
                  <a:schemeClr val="accent2">
                    <a:lumMod val="50000"/>
                  </a:schemeClr>
                </a:solidFill>
                <a:latin typeface="Times New Roman" panose="02020603050405020304" pitchFamily="18" charset="0"/>
                <a:cs typeface="Times New Roman" panose="02020603050405020304" pitchFamily="18" charset="0"/>
              </a:rPr>
              <a:t>МБОУ </a:t>
            </a:r>
            <a:r>
              <a:rPr lang="ru-RU" sz="2400" dirty="0">
                <a:solidFill>
                  <a:schemeClr val="accent2">
                    <a:lumMod val="50000"/>
                  </a:schemeClr>
                </a:solidFill>
                <a:latin typeface="Times New Roman" panose="02020603050405020304" pitchFamily="18" charset="0"/>
                <a:cs typeface="Times New Roman" panose="02020603050405020304" pitchFamily="18" charset="0"/>
              </a:rPr>
              <a:t>ДО «</a:t>
            </a:r>
            <a:r>
              <a:rPr lang="ru-RU" sz="2400" dirty="0" smtClean="0">
                <a:solidFill>
                  <a:schemeClr val="accent2">
                    <a:lumMod val="50000"/>
                  </a:schemeClr>
                </a:solidFill>
                <a:latin typeface="Times New Roman" panose="02020603050405020304" pitchFamily="18" charset="0"/>
                <a:cs typeface="Times New Roman" panose="02020603050405020304" pitchFamily="18" charset="0"/>
              </a:rPr>
              <a:t>ЦДЮТ»</a:t>
            </a:r>
            <a:br>
              <a:rPr lang="ru-RU" sz="2400" dirty="0" smtClean="0">
                <a:solidFill>
                  <a:schemeClr val="accent2">
                    <a:lumMod val="50000"/>
                  </a:schemeClr>
                </a:solidFill>
                <a:latin typeface="Times New Roman" panose="02020603050405020304" pitchFamily="18" charset="0"/>
                <a:cs typeface="Times New Roman" panose="02020603050405020304" pitchFamily="18" charset="0"/>
              </a:rPr>
            </a:br>
            <a:r>
              <a:rPr lang="ru-RU" sz="2400" dirty="0" smtClean="0">
                <a:solidFill>
                  <a:schemeClr val="accent2">
                    <a:lumMod val="50000"/>
                  </a:schemeClr>
                </a:solidFill>
                <a:latin typeface="Times New Roman" panose="02020603050405020304" pitchFamily="18" charset="0"/>
                <a:cs typeface="Times New Roman" panose="02020603050405020304" pitchFamily="18" charset="0"/>
              </a:rPr>
              <a:t>31.10.2017</a:t>
            </a:r>
            <a:r>
              <a:rPr lang="ru-RU" sz="3100" b="1" dirty="0" smtClean="0">
                <a:latin typeface="Times New Roman" panose="02020603050405020304" pitchFamily="18" charset="0"/>
                <a:ea typeface="Times New Roman" panose="02020603050405020304" pitchFamily="18" charset="0"/>
                <a:cs typeface="Times New Roman" panose="02020603050405020304" pitchFamily="18" charset="0"/>
              </a:rPr>
              <a:t/>
            </a:r>
            <a:br>
              <a:rPr lang="ru-RU" sz="3100" b="1" dirty="0" smtClean="0">
                <a:latin typeface="Times New Roman" panose="02020603050405020304" pitchFamily="18" charset="0"/>
                <a:ea typeface="Times New Roman" panose="02020603050405020304" pitchFamily="18" charset="0"/>
                <a:cs typeface="Times New Roman" panose="02020603050405020304" pitchFamily="18" charset="0"/>
              </a:rPr>
            </a:br>
            <a:r>
              <a:rPr lang="ru-RU" sz="3100" b="1" dirty="0" smtClean="0">
                <a:latin typeface="Times New Roman" panose="02020603050405020304" pitchFamily="18" charset="0"/>
                <a:ea typeface="Times New Roman" panose="02020603050405020304" pitchFamily="18" charset="0"/>
              </a:rPr>
              <a:t/>
            </a:r>
            <a:br>
              <a:rPr lang="ru-RU" sz="3100" b="1" dirty="0" smtClean="0">
                <a:latin typeface="Times New Roman" panose="02020603050405020304" pitchFamily="18" charset="0"/>
                <a:ea typeface="Times New Roman" panose="02020603050405020304" pitchFamily="18" charset="0"/>
              </a:rPr>
            </a:br>
            <a:r>
              <a:rPr lang="ru-RU" sz="3100" b="1" dirty="0" smtClean="0">
                <a:solidFill>
                  <a:schemeClr val="accent2">
                    <a:lumMod val="50000"/>
                  </a:schemeClr>
                </a:solidFill>
                <a:latin typeface="Monotype Corsiva" panose="03010101010201010101" pitchFamily="66" charset="0"/>
                <a:ea typeface="Times New Roman" panose="02020603050405020304" pitchFamily="18" charset="0"/>
              </a:rPr>
              <a:t>Профессиональный </a:t>
            </a:r>
            <a:r>
              <a:rPr lang="ru-RU" sz="3100" b="1" dirty="0">
                <a:solidFill>
                  <a:schemeClr val="accent2">
                    <a:lumMod val="50000"/>
                  </a:schemeClr>
                </a:solidFill>
                <a:latin typeface="Monotype Corsiva" panose="03010101010201010101" pitchFamily="66" charset="0"/>
                <a:ea typeface="Times New Roman" panose="02020603050405020304" pitchFamily="18" charset="0"/>
              </a:rPr>
              <a:t>рост педагога дополнительного образования  как одно из условий положительного результата работы детского театрального коллектива</a:t>
            </a:r>
            <a:r>
              <a:rPr lang="ru-RU" sz="3600" dirty="0">
                <a:solidFill>
                  <a:schemeClr val="accent2">
                    <a:lumMod val="50000"/>
                  </a:schemeClr>
                </a:solidFill>
                <a:latin typeface="Monotype Corsiva" panose="03010101010201010101" pitchFamily="66" charset="0"/>
                <a:ea typeface="Times New Roman" panose="02020603050405020304" pitchFamily="18" charset="0"/>
              </a:rPr>
              <a:t/>
            </a:r>
            <a:br>
              <a:rPr lang="ru-RU" sz="3600" dirty="0">
                <a:solidFill>
                  <a:schemeClr val="accent2">
                    <a:lumMod val="50000"/>
                  </a:schemeClr>
                </a:solidFill>
                <a:latin typeface="Monotype Corsiva" panose="03010101010201010101" pitchFamily="66" charset="0"/>
                <a:ea typeface="Times New Roman" panose="02020603050405020304" pitchFamily="18" charset="0"/>
              </a:rPr>
            </a:br>
            <a:r>
              <a:rPr lang="ru-RU" dirty="0"/>
              <a:t> </a:t>
            </a:r>
            <a:r>
              <a:rPr lang="ru-RU" dirty="0" smtClean="0"/>
              <a:t>           </a:t>
            </a:r>
            <a:r>
              <a:rPr lang="ru-RU" sz="2200" dirty="0" smtClean="0">
                <a:solidFill>
                  <a:schemeClr val="accent2">
                    <a:lumMod val="50000"/>
                  </a:schemeClr>
                </a:solidFill>
              </a:rPr>
              <a:t>Педагог </a:t>
            </a:r>
            <a:r>
              <a:rPr lang="ru-RU" sz="2200" dirty="0">
                <a:solidFill>
                  <a:schemeClr val="accent2">
                    <a:lumMod val="50000"/>
                  </a:schemeClr>
                </a:solidFill>
              </a:rPr>
              <a:t>дополнительного образования</a:t>
            </a:r>
            <a:br>
              <a:rPr lang="ru-RU" sz="2200" dirty="0">
                <a:solidFill>
                  <a:schemeClr val="accent2">
                    <a:lumMod val="50000"/>
                  </a:schemeClr>
                </a:solidFill>
              </a:rPr>
            </a:br>
            <a:r>
              <a:rPr lang="ru-RU" sz="2200" dirty="0">
                <a:solidFill>
                  <a:schemeClr val="accent2">
                    <a:lumMod val="50000"/>
                  </a:schemeClr>
                </a:solidFill>
              </a:rPr>
              <a:t>              </a:t>
            </a:r>
            <a:r>
              <a:rPr lang="ru-RU" sz="2200" dirty="0" smtClean="0">
                <a:solidFill>
                  <a:schemeClr val="accent2">
                    <a:lumMod val="50000"/>
                  </a:schemeClr>
                </a:solidFill>
              </a:rPr>
              <a:t> </a:t>
            </a:r>
            <a:r>
              <a:rPr lang="ru-RU" sz="2200" dirty="0">
                <a:solidFill>
                  <a:schemeClr val="accent2">
                    <a:lumMod val="50000"/>
                  </a:schemeClr>
                </a:solidFill>
              </a:rPr>
              <a:t>Краснолоб Екатерина Васильевна,                                                                                            </a:t>
            </a:r>
            <a:br>
              <a:rPr lang="ru-RU" sz="2200" dirty="0">
                <a:solidFill>
                  <a:schemeClr val="accent2">
                    <a:lumMod val="50000"/>
                  </a:schemeClr>
                </a:solidFill>
              </a:rPr>
            </a:br>
            <a:r>
              <a:rPr lang="ru-RU" sz="2200" dirty="0">
                <a:solidFill>
                  <a:schemeClr val="accent2">
                    <a:lumMod val="50000"/>
                  </a:schemeClr>
                </a:solidFill>
              </a:rPr>
              <a:t>                   </a:t>
            </a:r>
            <a:r>
              <a:rPr lang="ru-RU" sz="2200" dirty="0" smtClean="0">
                <a:solidFill>
                  <a:schemeClr val="accent2">
                    <a:lumMod val="50000"/>
                  </a:schemeClr>
                </a:solidFill>
              </a:rPr>
              <a:t>руководитель  литературного театра</a:t>
            </a:r>
            <a:br>
              <a:rPr lang="ru-RU" sz="2200" dirty="0" smtClean="0">
                <a:solidFill>
                  <a:schemeClr val="accent2">
                    <a:lumMod val="50000"/>
                  </a:schemeClr>
                </a:solidFill>
              </a:rPr>
            </a:br>
            <a:r>
              <a:rPr lang="ru-RU" sz="2200" dirty="0" smtClean="0">
                <a:solidFill>
                  <a:schemeClr val="accent2">
                    <a:lumMod val="50000"/>
                  </a:schemeClr>
                </a:solidFill>
              </a:rPr>
              <a:t>                                «АЛЫЙ </a:t>
            </a:r>
            <a:r>
              <a:rPr lang="ru-RU" sz="2200" dirty="0">
                <a:solidFill>
                  <a:schemeClr val="accent2">
                    <a:lumMod val="50000"/>
                  </a:schemeClr>
                </a:solidFill>
              </a:rPr>
              <a:t>ПАРУС»</a:t>
            </a:r>
            <a:endParaRPr lang="ru-RU" sz="2200" dirty="0">
              <a:solidFill>
                <a:schemeClr val="accent2">
                  <a:lumMod val="50000"/>
                </a:schemeClr>
              </a:solidFill>
              <a:latin typeface="Monotype Corsiva" panose="03010101010201010101" pitchFamily="66" charset="0"/>
            </a:endParaRPr>
          </a:p>
        </p:txBody>
      </p:sp>
      <p:sp>
        <p:nvSpPr>
          <p:cNvPr id="3" name="Подзаголовок 2"/>
          <p:cNvSpPr>
            <a:spLocks noGrp="1"/>
          </p:cNvSpPr>
          <p:nvPr>
            <p:ph type="subTitle" idx="1"/>
          </p:nvPr>
        </p:nvSpPr>
        <p:spPr>
          <a:xfrm>
            <a:off x="1259632" y="3429000"/>
            <a:ext cx="6400800" cy="1752600"/>
          </a:xfrm>
        </p:spPr>
        <p:txBody>
          <a:bodyPr>
            <a:normAutofit/>
          </a:bodyPr>
          <a:lstStyle/>
          <a:p>
            <a:r>
              <a:rPr lang="ru-RU" sz="1200" i="1" dirty="0" smtClean="0"/>
              <a:t>                       </a:t>
            </a:r>
            <a:endParaRPr lang="ru-RU" sz="12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14" descr="G:\ФОТО НА ВЫСТАВКУ Новая папка (2)\IMG_1467.jpg"/>
          <p:cNvPicPr>
            <a:picLocks noChangeAspect="1" noChangeArrowheads="1"/>
          </p:cNvPicPr>
          <p:nvPr/>
        </p:nvPicPr>
        <p:blipFill rotWithShape="1">
          <a:blip r:embed="rId2">
            <a:extLst>
              <a:ext uri="{28A0092B-C50C-407E-A947-70E740481C1C}">
                <a14:useLocalDpi xmlns:a14="http://schemas.microsoft.com/office/drawing/2010/main" val="0"/>
              </a:ext>
            </a:extLst>
          </a:blip>
          <a:srcRect r="1051" b="9129"/>
          <a:stretch/>
        </p:blipFill>
        <p:spPr bwMode="auto">
          <a:xfrm>
            <a:off x="539552" y="1412776"/>
            <a:ext cx="7920880" cy="484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835696" y="474050"/>
            <a:ext cx="5544616" cy="954107"/>
          </a:xfrm>
          <a:prstGeom prst="rect">
            <a:avLst/>
          </a:prstGeom>
        </p:spPr>
        <p:txBody>
          <a:bodyPr wrap="square">
            <a:spAutoFit/>
          </a:bodyPr>
          <a:lstStyle/>
          <a:p>
            <a:pPr algn="ctr">
              <a:spcAft>
                <a:spcPts val="0"/>
              </a:spcAft>
            </a:pPr>
            <a:r>
              <a:rPr lang="ru-RU" sz="2800" b="1" dirty="0">
                <a:solidFill>
                  <a:schemeClr val="accent2">
                    <a:lumMod val="50000"/>
                  </a:schemeClr>
                </a:solidFill>
                <a:latin typeface="Monotype Corsiva" panose="03010101010201010101" pitchFamily="66" charset="0"/>
                <a:ea typeface="Times New Roman" panose="02020603050405020304" pitchFamily="18" charset="0"/>
              </a:rPr>
              <a:t>Крымский республиканский конкурс «Мы - наследники Победы» </a:t>
            </a:r>
            <a:r>
              <a:rPr lang="ru-RU" sz="2800" b="1" dirty="0" smtClean="0">
                <a:solidFill>
                  <a:schemeClr val="accent2">
                    <a:lumMod val="50000"/>
                  </a:schemeClr>
                </a:solidFill>
                <a:latin typeface="Monotype Corsiva" panose="03010101010201010101" pitchFamily="66" charset="0"/>
                <a:ea typeface="Times New Roman" panose="02020603050405020304" pitchFamily="18" charset="0"/>
              </a:rPr>
              <a:t>2017</a:t>
            </a:r>
            <a:endParaRPr lang="ru-RU" sz="2800" b="1" dirty="0">
              <a:solidFill>
                <a:schemeClr val="accent2">
                  <a:lumMod val="50000"/>
                </a:schemeClr>
              </a:solidFill>
              <a:latin typeface="Monotype Corsiva" panose="03010101010201010101" pitchFamily="66" charset="0"/>
              <a:ea typeface="Times New Roman" panose="02020603050405020304" pitchFamily="18" charset="0"/>
            </a:endParaRPr>
          </a:p>
        </p:txBody>
      </p:sp>
    </p:spTree>
    <p:extLst>
      <p:ext uri="{BB962C8B-B14F-4D97-AF65-F5344CB8AC3E}">
        <p14:creationId xmlns:p14="http://schemas.microsoft.com/office/powerpoint/2010/main" val="3689615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16" descr="G:\ФОТО НА ВЫСТАВКУ Новая папка (2)\3k57t9KRKf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916832"/>
            <a:ext cx="3991173" cy="265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Рисунок 17" descr="G:\ФОТО НА ВЫСТАВКУ Новая папка (2)\JBeXIavDbv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2276872"/>
            <a:ext cx="4351213" cy="289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Рисунок 18" descr="G:\ФОТО НА ВЫСТАВКУ Новая папка (2)\nScr_6c-6QI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0967" y="3784315"/>
            <a:ext cx="4315209" cy="287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979712" y="496084"/>
            <a:ext cx="4572000" cy="1077218"/>
          </a:xfrm>
          <a:prstGeom prst="rect">
            <a:avLst/>
          </a:prstGeom>
        </p:spPr>
        <p:txBody>
          <a:bodyPr>
            <a:spAutoFit/>
          </a:bodyPr>
          <a:lstStyle/>
          <a:p>
            <a:pPr lvl="0" algn="ctr"/>
            <a:r>
              <a:rPr lang="ru-RU" sz="3200" b="1" dirty="0" smtClean="0">
                <a:solidFill>
                  <a:srgbClr val="C0504D">
                    <a:lumMod val="50000"/>
                  </a:srgbClr>
                </a:solidFill>
                <a:latin typeface="Monotype Corsiva" panose="03010101010201010101" pitchFamily="66" charset="0"/>
                <a:ea typeface="Times New Roman" panose="02020603050405020304" pitchFamily="18" charset="0"/>
              </a:rPr>
              <a:t>Всероссийский конкурс «Земля талантов» </a:t>
            </a:r>
            <a:r>
              <a:rPr lang="ru-RU" sz="3200" b="1" dirty="0">
                <a:solidFill>
                  <a:srgbClr val="C0504D">
                    <a:lumMod val="50000"/>
                  </a:srgbClr>
                </a:solidFill>
                <a:latin typeface="Monotype Corsiva" panose="03010101010201010101" pitchFamily="66" charset="0"/>
                <a:ea typeface="Times New Roman" panose="02020603050405020304" pitchFamily="18" charset="0"/>
              </a:rPr>
              <a:t>2016</a:t>
            </a:r>
          </a:p>
        </p:txBody>
      </p:sp>
    </p:spTree>
    <p:extLst>
      <p:ext uri="{BB962C8B-B14F-4D97-AF65-F5344CB8AC3E}">
        <p14:creationId xmlns:p14="http://schemas.microsoft.com/office/powerpoint/2010/main" val="769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19" descr="C:\Documents and Settings\Admin\Рабочий стол\Земля талантов\SAM_32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26" t="17646" r="8824"/>
          <a:stretch/>
        </p:blipFill>
        <p:spPr bwMode="auto">
          <a:xfrm>
            <a:off x="1187624" y="1628800"/>
            <a:ext cx="6912768" cy="490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195731" y="1071794"/>
            <a:ext cx="6583855" cy="523220"/>
          </a:xfrm>
          <a:prstGeom prst="rect">
            <a:avLst/>
          </a:prstGeom>
        </p:spPr>
        <p:txBody>
          <a:bodyPr wrap="none">
            <a:spAutoFit/>
          </a:bodyPr>
          <a:lstStyle/>
          <a:p>
            <a:pPr lvl="0" algn="ctr"/>
            <a:r>
              <a:rPr lang="ru-RU" sz="2800" b="1" dirty="0">
                <a:solidFill>
                  <a:srgbClr val="C0504D">
                    <a:lumMod val="50000"/>
                  </a:srgbClr>
                </a:solidFill>
                <a:latin typeface="Monotype Corsiva" panose="03010101010201010101" pitchFamily="66" charset="0"/>
                <a:ea typeface="Times New Roman" panose="02020603050405020304" pitchFamily="18" charset="0"/>
              </a:rPr>
              <a:t>Всероссийский конкурс «Земля талантов» </a:t>
            </a:r>
            <a:r>
              <a:rPr lang="ru-RU" sz="2800" b="1" dirty="0" smtClean="0">
                <a:solidFill>
                  <a:srgbClr val="C0504D">
                    <a:lumMod val="50000"/>
                  </a:srgbClr>
                </a:solidFill>
                <a:latin typeface="Monotype Corsiva" panose="03010101010201010101" pitchFamily="66" charset="0"/>
                <a:ea typeface="Times New Roman" panose="02020603050405020304" pitchFamily="18" charset="0"/>
              </a:rPr>
              <a:t>2017</a:t>
            </a:r>
            <a:endParaRPr lang="ru-RU" sz="2800" b="1" dirty="0">
              <a:solidFill>
                <a:srgbClr val="C0504D">
                  <a:lumMod val="50000"/>
                </a:srgbClr>
              </a:solidFill>
              <a:latin typeface="Monotype Corsiva" panose="03010101010201010101" pitchFamily="66" charset="0"/>
              <a:ea typeface="Times New Roman" panose="02020603050405020304" pitchFamily="18" charset="0"/>
            </a:endParaRPr>
          </a:p>
        </p:txBody>
      </p:sp>
    </p:spTree>
    <p:extLst>
      <p:ext uri="{BB962C8B-B14F-4D97-AF65-F5344CB8AC3E}">
        <p14:creationId xmlns:p14="http://schemas.microsoft.com/office/powerpoint/2010/main" val="1773807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22" descr="G:\ФОТО НА ВЫСТАВКУ Новая папка (2)\SAM_17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518" t="1817" r="10426"/>
          <a:stretch/>
        </p:blipFill>
        <p:spPr bwMode="auto">
          <a:xfrm>
            <a:off x="251520" y="1412776"/>
            <a:ext cx="4104456" cy="389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Рисунок 21" descr="G:\ФОТО НА ВЫСТАВКУ Новая папка (2)\SAM_17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39" t="3635" r="16404"/>
          <a:stretch/>
        </p:blipFill>
        <p:spPr bwMode="auto">
          <a:xfrm>
            <a:off x="4283968" y="2492896"/>
            <a:ext cx="4104456" cy="381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331640" y="922590"/>
            <a:ext cx="6351419" cy="461665"/>
          </a:xfrm>
          <a:prstGeom prst="rect">
            <a:avLst/>
          </a:prstGeom>
        </p:spPr>
        <p:txBody>
          <a:bodyPr wrap="none">
            <a:spAutoFit/>
          </a:bodyPr>
          <a:lstStyle/>
          <a:p>
            <a:pPr lvl="0" algn="ctr"/>
            <a:r>
              <a:rPr lang="ru-RU" sz="2400" b="1" dirty="0" smtClean="0">
                <a:solidFill>
                  <a:srgbClr val="C0504D">
                    <a:lumMod val="50000"/>
                  </a:srgbClr>
                </a:solidFill>
                <a:latin typeface="Monotype Corsiva" panose="03010101010201010101" pitchFamily="66" charset="0"/>
                <a:ea typeface="Times New Roman" panose="02020603050405020304" pitchFamily="18" charset="0"/>
              </a:rPr>
              <a:t>Республиканский конкурс «Пушкинские строки» </a:t>
            </a:r>
            <a:r>
              <a:rPr lang="ru-RU" sz="2400" b="1" dirty="0">
                <a:solidFill>
                  <a:srgbClr val="C0504D">
                    <a:lumMod val="50000"/>
                  </a:srgbClr>
                </a:solidFill>
                <a:latin typeface="Monotype Corsiva" panose="03010101010201010101" pitchFamily="66" charset="0"/>
                <a:ea typeface="Times New Roman" panose="02020603050405020304" pitchFamily="18" charset="0"/>
              </a:rPr>
              <a:t>2016</a:t>
            </a:r>
          </a:p>
        </p:txBody>
      </p:sp>
    </p:spTree>
    <p:extLst>
      <p:ext uri="{BB962C8B-B14F-4D97-AF65-F5344CB8AC3E}">
        <p14:creationId xmlns:p14="http://schemas.microsoft.com/office/powerpoint/2010/main" val="99724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24" descr="C:\Documents and Settings\Admin\Рабочий стол\Евпатория\SAM_32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484784"/>
            <a:ext cx="7416824" cy="494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475656" y="632880"/>
            <a:ext cx="6048672" cy="830997"/>
          </a:xfrm>
          <a:prstGeom prst="rect">
            <a:avLst/>
          </a:prstGeom>
        </p:spPr>
        <p:txBody>
          <a:bodyPr wrap="square">
            <a:spAutoFit/>
          </a:bodyPr>
          <a:lstStyle/>
          <a:p>
            <a:pPr lvl="0" algn="ctr"/>
            <a:r>
              <a:rPr lang="ru-RU" sz="2400" b="1" dirty="0" smtClean="0">
                <a:solidFill>
                  <a:srgbClr val="C0504D">
                    <a:lumMod val="50000"/>
                  </a:srgbClr>
                </a:solidFill>
                <a:latin typeface="Monotype Corsiva" panose="03010101010201010101" pitchFamily="66" charset="0"/>
                <a:ea typeface="Times New Roman" panose="02020603050405020304" pitchFamily="18" charset="0"/>
              </a:rPr>
              <a:t>Победители Республиканского конкурса «Пушкинские </a:t>
            </a:r>
            <a:r>
              <a:rPr lang="ru-RU" sz="2400" b="1" dirty="0">
                <a:solidFill>
                  <a:srgbClr val="C0504D">
                    <a:lumMod val="50000"/>
                  </a:srgbClr>
                </a:solidFill>
                <a:latin typeface="Monotype Corsiva" panose="03010101010201010101" pitchFamily="66" charset="0"/>
                <a:ea typeface="Times New Roman" panose="02020603050405020304" pitchFamily="18" charset="0"/>
              </a:rPr>
              <a:t>строки» </a:t>
            </a:r>
            <a:r>
              <a:rPr lang="ru-RU" sz="2400" b="1" dirty="0" smtClean="0">
                <a:solidFill>
                  <a:srgbClr val="C0504D">
                    <a:lumMod val="50000"/>
                  </a:srgbClr>
                </a:solidFill>
                <a:latin typeface="Monotype Corsiva" panose="03010101010201010101" pitchFamily="66" charset="0"/>
                <a:ea typeface="Times New Roman" panose="02020603050405020304" pitchFamily="18" charset="0"/>
              </a:rPr>
              <a:t>2017</a:t>
            </a:r>
            <a:endParaRPr lang="ru-RU" sz="2400" b="1" dirty="0">
              <a:solidFill>
                <a:srgbClr val="C0504D">
                  <a:lumMod val="50000"/>
                </a:srgbClr>
              </a:solidFill>
              <a:latin typeface="Monotype Corsiva" panose="03010101010201010101" pitchFamily="66" charset="0"/>
              <a:ea typeface="Times New Roman" panose="02020603050405020304" pitchFamily="18" charset="0"/>
            </a:endParaRPr>
          </a:p>
        </p:txBody>
      </p:sp>
    </p:spTree>
    <p:extLst>
      <p:ext uri="{BB962C8B-B14F-4D97-AF65-F5344CB8AC3E}">
        <p14:creationId xmlns:p14="http://schemas.microsoft.com/office/powerpoint/2010/main" val="1213065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Рисунок 26" descr="G:\ФОТО Новая папка (2)\IMG_51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47045">
            <a:off x="6167232" y="2779623"/>
            <a:ext cx="2439461" cy="366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925960" y="725795"/>
            <a:ext cx="5598368" cy="954107"/>
          </a:xfrm>
          <a:prstGeom prst="rect">
            <a:avLst/>
          </a:prstGeom>
        </p:spPr>
        <p:txBody>
          <a:bodyPr wrap="square">
            <a:spAutoFit/>
          </a:bodyPr>
          <a:lstStyle/>
          <a:p>
            <a:pPr lvl="0" algn="ctr"/>
            <a:r>
              <a:rPr lang="ru-RU" sz="2800" b="1" dirty="0" smtClean="0">
                <a:solidFill>
                  <a:srgbClr val="C0504D">
                    <a:lumMod val="50000"/>
                  </a:srgbClr>
                </a:solidFill>
                <a:latin typeface="Monotype Corsiva" panose="03010101010201010101" pitchFamily="66" charset="0"/>
                <a:ea typeface="Times New Roman" panose="02020603050405020304" pitchFamily="18" charset="0"/>
              </a:rPr>
              <a:t>Участники Всероссийского </a:t>
            </a:r>
            <a:r>
              <a:rPr lang="ru-RU" sz="2800" b="1" dirty="0">
                <a:solidFill>
                  <a:srgbClr val="C0504D">
                    <a:lumMod val="50000"/>
                  </a:srgbClr>
                </a:solidFill>
                <a:latin typeface="Monotype Corsiva" panose="03010101010201010101" pitchFamily="66" charset="0"/>
                <a:ea typeface="Times New Roman" panose="02020603050405020304" pitchFamily="18" charset="0"/>
              </a:rPr>
              <a:t>конкурса </a:t>
            </a:r>
            <a:endParaRPr lang="ru-RU" sz="2800" b="1" dirty="0" smtClean="0">
              <a:solidFill>
                <a:srgbClr val="C0504D">
                  <a:lumMod val="50000"/>
                </a:srgbClr>
              </a:solidFill>
              <a:latin typeface="Monotype Corsiva" panose="03010101010201010101" pitchFamily="66" charset="0"/>
              <a:ea typeface="Times New Roman" panose="02020603050405020304" pitchFamily="18" charset="0"/>
            </a:endParaRPr>
          </a:p>
          <a:p>
            <a:pPr lvl="0" algn="ctr"/>
            <a:r>
              <a:rPr lang="ru-RU" sz="2800" b="1" dirty="0" smtClean="0">
                <a:solidFill>
                  <a:srgbClr val="C0504D">
                    <a:lumMod val="50000"/>
                  </a:srgbClr>
                </a:solidFill>
                <a:latin typeface="Monotype Corsiva" panose="03010101010201010101" pitchFamily="66" charset="0"/>
                <a:ea typeface="Times New Roman" panose="02020603050405020304" pitchFamily="18" charset="0"/>
              </a:rPr>
              <a:t>«Живая классика» 2015</a:t>
            </a:r>
            <a:endParaRPr lang="ru-RU" sz="2800" b="1" dirty="0">
              <a:solidFill>
                <a:srgbClr val="C0504D">
                  <a:lumMod val="50000"/>
                </a:srgbClr>
              </a:solidFill>
              <a:latin typeface="Monotype Corsiva" panose="03010101010201010101" pitchFamily="66" charset="0"/>
              <a:ea typeface="Times New Roman" panose="02020603050405020304" pitchFamily="18" charset="0"/>
            </a:endParaRPr>
          </a:p>
        </p:txBody>
      </p:sp>
      <p:pic>
        <p:nvPicPr>
          <p:cNvPr id="7170" name="Рисунок 25" descr="G:\ФОТО Новая папка (2)\IMG_51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06287">
            <a:off x="3744951" y="1800157"/>
            <a:ext cx="2448152" cy="367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Рисунок 27" descr="G:\ФОТО Новая папка (2)\IMG_51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429200"/>
            <a:ext cx="3648593" cy="243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28" descr="G:\ФОТО НА ВЫСТАВКУ Новая папка (2)\SAM_16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916832"/>
            <a:ext cx="691276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907704" y="836712"/>
            <a:ext cx="5904656" cy="954107"/>
          </a:xfrm>
          <a:prstGeom prst="rect">
            <a:avLst/>
          </a:prstGeom>
        </p:spPr>
        <p:txBody>
          <a:bodyPr wrap="square">
            <a:spAutoFit/>
          </a:bodyPr>
          <a:lstStyle/>
          <a:p>
            <a:pPr lvl="0" algn="ctr"/>
            <a:r>
              <a:rPr lang="ru-RU" sz="2800" b="1" dirty="0">
                <a:solidFill>
                  <a:srgbClr val="C0504D">
                    <a:lumMod val="50000"/>
                  </a:srgbClr>
                </a:solidFill>
                <a:latin typeface="Monotype Corsiva" panose="03010101010201010101" pitchFamily="66" charset="0"/>
                <a:ea typeface="Times New Roman" panose="02020603050405020304" pitchFamily="18" charset="0"/>
              </a:rPr>
              <a:t>Участники </a:t>
            </a:r>
            <a:r>
              <a:rPr lang="ru-RU" sz="2800" b="1" dirty="0" smtClean="0">
                <a:solidFill>
                  <a:srgbClr val="C0504D">
                    <a:lumMod val="50000"/>
                  </a:srgbClr>
                </a:solidFill>
                <a:latin typeface="Monotype Corsiva" panose="03010101010201010101" pitchFamily="66" charset="0"/>
                <a:ea typeface="Times New Roman" panose="02020603050405020304" pitchFamily="18" charset="0"/>
              </a:rPr>
              <a:t>Всероссийского </a:t>
            </a:r>
            <a:r>
              <a:rPr lang="ru-RU" sz="2800" b="1" dirty="0">
                <a:solidFill>
                  <a:srgbClr val="C0504D">
                    <a:lumMod val="50000"/>
                  </a:srgbClr>
                </a:solidFill>
                <a:latin typeface="Monotype Corsiva" panose="03010101010201010101" pitchFamily="66" charset="0"/>
                <a:ea typeface="Times New Roman" panose="02020603050405020304" pitchFamily="18" charset="0"/>
              </a:rPr>
              <a:t>конкурса </a:t>
            </a:r>
          </a:p>
          <a:p>
            <a:pPr lvl="0" algn="ctr"/>
            <a:r>
              <a:rPr lang="ru-RU" sz="2800" b="1" dirty="0">
                <a:solidFill>
                  <a:srgbClr val="C0504D">
                    <a:lumMod val="50000"/>
                  </a:srgbClr>
                </a:solidFill>
                <a:latin typeface="Monotype Corsiva" panose="03010101010201010101" pitchFamily="66" charset="0"/>
                <a:ea typeface="Times New Roman" panose="02020603050405020304" pitchFamily="18" charset="0"/>
              </a:rPr>
              <a:t>«Живая классика» </a:t>
            </a:r>
            <a:r>
              <a:rPr lang="ru-RU" sz="2800" b="1" dirty="0" smtClean="0">
                <a:solidFill>
                  <a:srgbClr val="C0504D">
                    <a:lumMod val="50000"/>
                  </a:srgbClr>
                </a:solidFill>
                <a:latin typeface="Monotype Corsiva" panose="03010101010201010101" pitchFamily="66" charset="0"/>
                <a:ea typeface="Times New Roman" panose="02020603050405020304" pitchFamily="18" charset="0"/>
              </a:rPr>
              <a:t>2016 - 2017</a:t>
            </a:r>
            <a:endParaRPr lang="ru-RU" sz="2800" b="1" dirty="0">
              <a:solidFill>
                <a:srgbClr val="C0504D">
                  <a:lumMod val="50000"/>
                </a:srgbClr>
              </a:solidFill>
              <a:latin typeface="Monotype Corsiva" panose="03010101010201010101" pitchFamily="66" charset="0"/>
              <a:ea typeface="Times New Roman" panose="02020603050405020304" pitchFamily="18" charset="0"/>
            </a:endParaRPr>
          </a:p>
        </p:txBody>
      </p:sp>
    </p:spTree>
    <p:extLst>
      <p:ext uri="{BB962C8B-B14F-4D97-AF65-F5344CB8AC3E}">
        <p14:creationId xmlns:p14="http://schemas.microsoft.com/office/powerpoint/2010/main" val="1399073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29" descr="G:\ФОТО НА ВЫСТАВКУ Новая папка (2)\SAM_28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38" t="10500" r="3078" b="4694"/>
          <a:stretch/>
        </p:blipFill>
        <p:spPr bwMode="auto">
          <a:xfrm>
            <a:off x="2915816" y="1484784"/>
            <a:ext cx="3282193" cy="506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331640" y="530677"/>
            <a:ext cx="6048672" cy="954107"/>
          </a:xfrm>
          <a:prstGeom prst="rect">
            <a:avLst/>
          </a:prstGeom>
        </p:spPr>
        <p:txBody>
          <a:bodyPr wrap="square">
            <a:spAutoFit/>
          </a:bodyPr>
          <a:lstStyle/>
          <a:p>
            <a:pPr lvl="0" algn="ctr"/>
            <a:r>
              <a:rPr lang="ru-RU" sz="2800" b="1" dirty="0" smtClean="0">
                <a:solidFill>
                  <a:srgbClr val="C0504D">
                    <a:lumMod val="50000"/>
                  </a:srgbClr>
                </a:solidFill>
                <a:latin typeface="Monotype Corsiva" panose="03010101010201010101" pitchFamily="66" charset="0"/>
                <a:ea typeface="Times New Roman" panose="02020603050405020304" pitchFamily="18" charset="0"/>
              </a:rPr>
              <a:t>Участница Республиканского этапа</a:t>
            </a:r>
            <a:endParaRPr lang="ru-RU" sz="2800" b="1" dirty="0">
              <a:solidFill>
                <a:srgbClr val="C0504D">
                  <a:lumMod val="50000"/>
                </a:srgbClr>
              </a:solidFill>
              <a:latin typeface="Monotype Corsiva" panose="03010101010201010101" pitchFamily="66" charset="0"/>
              <a:ea typeface="Times New Roman" panose="02020603050405020304" pitchFamily="18" charset="0"/>
            </a:endParaRPr>
          </a:p>
          <a:p>
            <a:pPr lvl="0" algn="ctr"/>
            <a:r>
              <a:rPr lang="ru-RU" sz="2800" b="1" dirty="0" smtClean="0">
                <a:solidFill>
                  <a:srgbClr val="C0504D">
                    <a:lumMod val="50000"/>
                  </a:srgbClr>
                </a:solidFill>
                <a:latin typeface="Monotype Corsiva" panose="03010101010201010101" pitchFamily="66" charset="0"/>
                <a:ea typeface="Times New Roman" panose="02020603050405020304" pitchFamily="18" charset="0"/>
              </a:rPr>
              <a:t>Всероссийского конкурса «Живая </a:t>
            </a:r>
            <a:r>
              <a:rPr lang="ru-RU" sz="2800" b="1" dirty="0">
                <a:solidFill>
                  <a:srgbClr val="C0504D">
                    <a:lumMod val="50000"/>
                  </a:srgbClr>
                </a:solidFill>
                <a:latin typeface="Monotype Corsiva" panose="03010101010201010101" pitchFamily="66" charset="0"/>
                <a:ea typeface="Times New Roman" panose="02020603050405020304" pitchFamily="18" charset="0"/>
              </a:rPr>
              <a:t>классика</a:t>
            </a:r>
            <a:r>
              <a:rPr lang="ru-RU" sz="2800" b="1" dirty="0" smtClean="0">
                <a:solidFill>
                  <a:srgbClr val="C0504D">
                    <a:lumMod val="50000"/>
                  </a:srgbClr>
                </a:solidFill>
                <a:latin typeface="Monotype Corsiva" panose="03010101010201010101" pitchFamily="66" charset="0"/>
                <a:ea typeface="Times New Roman" panose="02020603050405020304" pitchFamily="18" charset="0"/>
              </a:rPr>
              <a:t>»</a:t>
            </a:r>
            <a:endParaRPr lang="ru-RU" sz="2800" b="1" dirty="0">
              <a:solidFill>
                <a:srgbClr val="C0504D">
                  <a:lumMod val="50000"/>
                </a:srgbClr>
              </a:solidFill>
              <a:latin typeface="Monotype Corsiva" panose="03010101010201010101" pitchFamily="66" charset="0"/>
              <a:ea typeface="Times New Roman" panose="02020603050405020304" pitchFamily="18" charset="0"/>
            </a:endParaRPr>
          </a:p>
        </p:txBody>
      </p:sp>
      <p:sp>
        <p:nvSpPr>
          <p:cNvPr id="3" name="Прямоугольник 2"/>
          <p:cNvSpPr/>
          <p:nvPr/>
        </p:nvSpPr>
        <p:spPr>
          <a:xfrm>
            <a:off x="6432991" y="1495543"/>
            <a:ext cx="1349194" cy="523220"/>
          </a:xfrm>
          <a:prstGeom prst="rect">
            <a:avLst/>
          </a:prstGeom>
        </p:spPr>
        <p:txBody>
          <a:bodyPr wrap="square">
            <a:spAutoFit/>
          </a:bodyPr>
          <a:lstStyle/>
          <a:p>
            <a:pPr lvl="0" algn="ctr"/>
            <a:r>
              <a:rPr lang="ru-RU" sz="2800" b="1" dirty="0" smtClean="0">
                <a:solidFill>
                  <a:srgbClr val="C0504D">
                    <a:lumMod val="50000"/>
                  </a:srgbClr>
                </a:solidFill>
                <a:latin typeface="Monotype Corsiva" panose="03010101010201010101" pitchFamily="66" charset="0"/>
                <a:ea typeface="Times New Roman" panose="02020603050405020304" pitchFamily="18" charset="0"/>
              </a:rPr>
              <a:t>2017 год</a:t>
            </a:r>
            <a:endParaRPr lang="ru-RU" sz="2800" b="1" dirty="0">
              <a:solidFill>
                <a:srgbClr val="C0504D">
                  <a:lumMod val="50000"/>
                </a:srgbClr>
              </a:solidFill>
              <a:latin typeface="Monotype Corsiva" panose="03010101010201010101" pitchFamily="66" charset="0"/>
              <a:ea typeface="Times New Roman" panose="02020603050405020304" pitchFamily="18" charset="0"/>
            </a:endParaRPr>
          </a:p>
        </p:txBody>
      </p:sp>
    </p:spTree>
    <p:extLst>
      <p:ext uri="{BB962C8B-B14F-4D97-AF65-F5344CB8AC3E}">
        <p14:creationId xmlns:p14="http://schemas.microsoft.com/office/powerpoint/2010/main" val="1697834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33" descr="G:\ФОТО НА ВЫСТАВКУ Новая папка (2)\image (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68094">
            <a:off x="192923" y="1520677"/>
            <a:ext cx="3631133" cy="242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Рисунок 32" descr="G:\ФОТО НА ВЫСТАВКУ Новая папка (2)\PA229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07287">
            <a:off x="5289950" y="1504712"/>
            <a:ext cx="3270249"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Рисунок 36" descr="G:\ФОТО НА ВЫСТАВКУ Новая папка (2)\image (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934002"/>
            <a:ext cx="4021906" cy="268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Рисунок 35" descr="G:\ФОТО НА ВЫСТАВКУ Новая папка (2)\image (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5264" y="3934002"/>
            <a:ext cx="3983161" cy="265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729277" y="439929"/>
            <a:ext cx="5630053" cy="769441"/>
          </a:xfrm>
          <a:prstGeom prst="rect">
            <a:avLst/>
          </a:prstGeom>
        </p:spPr>
        <p:txBody>
          <a:bodyPr wrap="square">
            <a:spAutoFit/>
          </a:bodyPr>
          <a:lstStyle/>
          <a:p>
            <a:pPr lvl="0" algn="ctr"/>
            <a:r>
              <a:rPr lang="ru-RU" sz="4400" b="1" dirty="0" smtClean="0">
                <a:solidFill>
                  <a:srgbClr val="C0504D">
                    <a:lumMod val="50000"/>
                  </a:srgbClr>
                </a:solidFill>
                <a:latin typeface="Monotype Corsiva" panose="03010101010201010101" pitchFamily="66" charset="0"/>
                <a:ea typeface="Times New Roman" panose="02020603050405020304" pitchFamily="18" charset="0"/>
              </a:rPr>
              <a:t>Наша школьная жизнь</a:t>
            </a:r>
            <a:endParaRPr lang="ru-RU" sz="4400" b="1" dirty="0">
              <a:solidFill>
                <a:srgbClr val="C0504D">
                  <a:lumMod val="50000"/>
                </a:srgbClr>
              </a:solidFill>
              <a:latin typeface="Monotype Corsiva" panose="03010101010201010101" pitchFamily="66" charset="0"/>
              <a:ea typeface="Times New Roman" panose="02020603050405020304" pitchFamily="18" charset="0"/>
            </a:endParaRPr>
          </a:p>
        </p:txBody>
      </p:sp>
    </p:spTree>
    <p:extLst>
      <p:ext uri="{BB962C8B-B14F-4D97-AF65-F5344CB8AC3E}">
        <p14:creationId xmlns:p14="http://schemas.microsoft.com/office/powerpoint/2010/main" val="3825156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38" descr="C:\Documents and Settings\Admin\Рабочий стол\Новая папка (4)\SAM_383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083" r="24368" b="4495"/>
          <a:stretch/>
        </p:blipFill>
        <p:spPr bwMode="auto">
          <a:xfrm>
            <a:off x="251520" y="1484784"/>
            <a:ext cx="4495229" cy="259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Рисунок 37" descr="C:\Documents and Settings\Admin\Рабочий стол\Новая папка (4)\SAM_38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442" r="16404" b="12771"/>
          <a:stretch/>
        </p:blipFill>
        <p:spPr bwMode="auto">
          <a:xfrm>
            <a:off x="3707904" y="3789040"/>
            <a:ext cx="4968552"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259632" y="738338"/>
            <a:ext cx="6361037" cy="769441"/>
          </a:xfrm>
          <a:prstGeom prst="rect">
            <a:avLst/>
          </a:prstGeom>
        </p:spPr>
        <p:txBody>
          <a:bodyPr wrap="none">
            <a:spAutoFit/>
          </a:bodyPr>
          <a:lstStyle/>
          <a:p>
            <a:pPr lvl="0" algn="ctr"/>
            <a:r>
              <a:rPr lang="ru-RU" sz="4400" b="1" dirty="0" smtClean="0">
                <a:solidFill>
                  <a:srgbClr val="C0504D">
                    <a:lumMod val="50000"/>
                  </a:srgbClr>
                </a:solidFill>
                <a:latin typeface="Monotype Corsiva" panose="03010101010201010101" pitchFamily="66" charset="0"/>
                <a:ea typeface="Times New Roman" panose="02020603050405020304" pitchFamily="18" charset="0"/>
              </a:rPr>
              <a:t>Памяти Марины Цветаевой</a:t>
            </a:r>
            <a:endParaRPr lang="ru-RU" sz="4400" b="1" dirty="0">
              <a:solidFill>
                <a:srgbClr val="C0504D">
                  <a:lumMod val="50000"/>
                </a:srgbClr>
              </a:solidFill>
              <a:latin typeface="Monotype Corsiva" panose="03010101010201010101" pitchFamily="66" charset="0"/>
              <a:ea typeface="Times New Roman" panose="02020603050405020304" pitchFamily="18" charset="0"/>
            </a:endParaRPr>
          </a:p>
        </p:txBody>
      </p:sp>
    </p:spTree>
    <p:extLst>
      <p:ext uri="{BB962C8B-B14F-4D97-AF65-F5344CB8AC3E}">
        <p14:creationId xmlns:p14="http://schemas.microsoft.com/office/powerpoint/2010/main" val="80598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95736" y="548680"/>
            <a:ext cx="4572000" cy="830997"/>
          </a:xfrm>
          <a:prstGeom prst="rect">
            <a:avLst/>
          </a:prstGeom>
        </p:spPr>
        <p:txBody>
          <a:bodyPr>
            <a:spAutoFit/>
          </a:bodyPr>
          <a:lstStyle/>
          <a:p>
            <a:pPr algn="ctr">
              <a:spcAft>
                <a:spcPts val="0"/>
              </a:spcAft>
            </a:pPr>
            <a:r>
              <a:rPr lang="ru-RU" sz="2400" b="1" dirty="0">
                <a:solidFill>
                  <a:schemeClr val="accent2">
                    <a:lumMod val="50000"/>
                  </a:schemeClr>
                </a:solidFill>
                <a:latin typeface="Monotype Corsiva" panose="03010101010201010101" pitchFamily="66" charset="0"/>
                <a:ea typeface="Times New Roman" panose="02020603050405020304" pitchFamily="18" charset="0"/>
              </a:rPr>
              <a:t>Главные цели и задачи ТО литературный театр «Алый парус»</a:t>
            </a:r>
            <a:r>
              <a:rPr lang="ru-RU" sz="2400" dirty="0">
                <a:solidFill>
                  <a:schemeClr val="accent2">
                    <a:lumMod val="50000"/>
                  </a:schemeClr>
                </a:solidFill>
                <a:latin typeface="Monotype Corsiva" panose="03010101010201010101" pitchFamily="66" charset="0"/>
                <a:ea typeface="Times New Roman" panose="02020603050405020304" pitchFamily="18" charset="0"/>
              </a:rPr>
              <a:t>:</a:t>
            </a:r>
            <a:endParaRPr lang="ru-RU" sz="2400" dirty="0">
              <a:solidFill>
                <a:schemeClr val="accent2">
                  <a:lumMod val="50000"/>
                </a:schemeClr>
              </a:solidFill>
              <a:effectLst/>
              <a:latin typeface="Monotype Corsiva" panose="03010101010201010101" pitchFamily="66" charset="0"/>
              <a:ea typeface="Times New Roman" panose="02020603050405020304" pitchFamily="18" charset="0"/>
            </a:endParaRPr>
          </a:p>
        </p:txBody>
      </p:sp>
      <p:sp>
        <p:nvSpPr>
          <p:cNvPr id="4" name="Прямоугольник 3"/>
          <p:cNvSpPr/>
          <p:nvPr/>
        </p:nvSpPr>
        <p:spPr>
          <a:xfrm>
            <a:off x="899592" y="1484784"/>
            <a:ext cx="7416824" cy="4247317"/>
          </a:xfrm>
          <a:prstGeom prst="rect">
            <a:avLst/>
          </a:prstGeom>
        </p:spPr>
        <p:txBody>
          <a:bodyPr wrap="square">
            <a:spAutoFit/>
          </a:bodyPr>
          <a:lstStyle/>
          <a:p>
            <a:pPr marL="342900" lvl="0" indent="-342900" algn="just">
              <a:spcAft>
                <a:spcPts val="0"/>
              </a:spcAft>
              <a:buFont typeface="+mj-lt"/>
              <a:buAutoNum type="arabicParenR"/>
              <a:tabLst>
                <a:tab pos="457200" algn="l"/>
              </a:tabLst>
            </a:pPr>
            <a:r>
              <a:rPr lang="ru-RU" dirty="0">
                <a:latin typeface="Times New Roman" panose="02020603050405020304" pitchFamily="18" charset="0"/>
                <a:ea typeface="Times New Roman" panose="02020603050405020304" pitchFamily="18" charset="0"/>
              </a:rPr>
              <a:t>помочь ученику почувствовать радость от соприкосновения </a:t>
            </a:r>
            <a:r>
              <a:rPr lang="ru-RU" dirty="0" smtClean="0">
                <a:latin typeface="Times New Roman" panose="02020603050405020304" pitchFamily="18" charset="0"/>
                <a:ea typeface="Times New Roman" panose="02020603050405020304" pitchFamily="18" charset="0"/>
              </a:rPr>
              <a:t>                             с </a:t>
            </a:r>
            <a:r>
              <a:rPr lang="ru-RU" dirty="0">
                <a:latin typeface="Times New Roman" panose="02020603050405020304" pitchFamily="18" charset="0"/>
                <a:ea typeface="Times New Roman" panose="02020603050405020304" pitchFamily="18" charset="0"/>
              </a:rPr>
              <a:t>произведением искусства слова;</a:t>
            </a:r>
          </a:p>
          <a:p>
            <a:pPr marL="342900" lvl="0" indent="-342900" algn="just">
              <a:spcAft>
                <a:spcPts val="0"/>
              </a:spcAft>
              <a:buFont typeface="+mj-lt"/>
              <a:buAutoNum type="arabicParenR"/>
              <a:tabLst>
                <a:tab pos="457200" algn="l"/>
              </a:tabLst>
            </a:pPr>
            <a:r>
              <a:rPr lang="ru-RU" dirty="0">
                <a:latin typeface="Times New Roman" panose="02020603050405020304" pitchFamily="18" charset="0"/>
                <a:ea typeface="Times New Roman" panose="02020603050405020304" pitchFamily="18" charset="0"/>
              </a:rPr>
              <a:t>привить вкус к  чтению художественных текстов и заучиванию наизусть;</a:t>
            </a:r>
          </a:p>
          <a:p>
            <a:pPr marL="342900" lvl="0" indent="-342900" algn="just">
              <a:spcAft>
                <a:spcPts val="0"/>
              </a:spcAft>
              <a:buFont typeface="+mj-lt"/>
              <a:buAutoNum type="arabicParenR"/>
              <a:tabLst>
                <a:tab pos="457200" algn="l"/>
              </a:tabLst>
            </a:pPr>
            <a:r>
              <a:rPr lang="ru-RU" dirty="0">
                <a:latin typeface="Times New Roman" panose="02020603050405020304" pitchFamily="18" charset="0"/>
                <a:ea typeface="Times New Roman" panose="02020603050405020304" pitchFamily="18" charset="0"/>
              </a:rPr>
              <a:t>научить понимать самоценность произведения как художественного целого;</a:t>
            </a:r>
          </a:p>
          <a:p>
            <a:pPr marL="342900" lvl="0" indent="-342900" algn="just">
              <a:spcAft>
                <a:spcPts val="0"/>
              </a:spcAft>
              <a:buFont typeface="+mj-lt"/>
              <a:buAutoNum type="arabicParenR"/>
              <a:tabLst>
                <a:tab pos="457200" algn="l"/>
              </a:tabLst>
            </a:pPr>
            <a:r>
              <a:rPr lang="ru-RU" dirty="0">
                <a:latin typeface="Times New Roman" panose="02020603050405020304" pitchFamily="18" charset="0"/>
                <a:ea typeface="Times New Roman" panose="02020603050405020304" pitchFamily="18" charset="0"/>
              </a:rPr>
              <a:t>помочь осознать воплотившуюся в нем авторскую индивидуальность, историческую и нравственно-художественную самобытность;</a:t>
            </a:r>
          </a:p>
          <a:p>
            <a:pPr marL="342900" lvl="0" indent="-342900" algn="just">
              <a:spcAft>
                <a:spcPts val="0"/>
              </a:spcAft>
              <a:buFont typeface="+mj-lt"/>
              <a:buAutoNum type="arabicParenR"/>
              <a:tabLst>
                <a:tab pos="457200" algn="l"/>
              </a:tabLst>
            </a:pPr>
            <a:r>
              <a:rPr lang="ru-RU" dirty="0">
                <a:latin typeface="Times New Roman" panose="02020603050405020304" pitchFamily="18" charset="0"/>
                <a:ea typeface="Times New Roman" panose="02020603050405020304" pitchFamily="18" charset="0"/>
              </a:rPr>
              <a:t>формировать целостное представление о культуре эпохи изучаемого </a:t>
            </a:r>
            <a:r>
              <a:rPr lang="ru-RU" dirty="0" smtClean="0">
                <a:latin typeface="Times New Roman" panose="02020603050405020304" pitchFamily="18" charset="0"/>
                <a:ea typeface="Times New Roman" panose="02020603050405020304" pitchFamily="18" charset="0"/>
              </a:rPr>
              <a:t>произведения;</a:t>
            </a:r>
          </a:p>
          <a:p>
            <a:pPr marL="342900" lvl="0" indent="-342900" algn="just">
              <a:spcAft>
                <a:spcPts val="0"/>
              </a:spcAft>
              <a:buFont typeface="+mj-lt"/>
              <a:buAutoNum type="arabicParenR"/>
              <a:tabLst>
                <a:tab pos="457200" algn="l"/>
              </a:tabLst>
            </a:pPr>
            <a:r>
              <a:rPr lang="ru-RU" dirty="0" smtClean="0">
                <a:latin typeface="Times New Roman" panose="02020603050405020304" pitchFamily="18" charset="0"/>
                <a:ea typeface="Times New Roman" panose="02020603050405020304" pitchFamily="18" charset="0"/>
              </a:rPr>
              <a:t>стремиться </a:t>
            </a:r>
            <a:r>
              <a:rPr lang="ru-RU" dirty="0">
                <a:latin typeface="Times New Roman" panose="02020603050405020304" pitchFamily="18" charset="0"/>
                <a:ea typeface="Times New Roman" panose="02020603050405020304" pitchFamily="18" charset="0"/>
              </a:rPr>
              <a:t>приблизить школьника к шедеврам русской литературы и стараться сделать все для того, чтобы он увидел в классиках своих вечных спутников, помочь осознать актуальность классических произведений как для современной им эпохи, так и для сегодняшнего </a:t>
            </a:r>
            <a:r>
              <a:rPr lang="ru-RU" dirty="0" smtClean="0">
                <a:latin typeface="Times New Roman" panose="02020603050405020304" pitchFamily="18" charset="0"/>
                <a:ea typeface="Times New Roman" panose="02020603050405020304" pitchFamily="18" charset="0"/>
              </a:rPr>
              <a:t>времени.</a:t>
            </a: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Рисунок 50" descr="F:\ФОТО НА ВЫСТАВКУ Новая папка (2)\DSC_16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71668">
            <a:off x="370000" y="1879597"/>
            <a:ext cx="4288999" cy="2852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Рисунок 49" descr="F:\ФОТО НА ВЫСТАВКУ Новая папка (2)\DSC_1667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74508">
            <a:off x="4171505" y="3189247"/>
            <a:ext cx="4482350" cy="29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538754" y="861089"/>
            <a:ext cx="5931432" cy="646331"/>
          </a:xfrm>
          <a:prstGeom prst="rect">
            <a:avLst/>
          </a:prstGeom>
        </p:spPr>
        <p:txBody>
          <a:bodyPr wrap="none">
            <a:spAutoFit/>
          </a:bodyPr>
          <a:lstStyle/>
          <a:p>
            <a:pPr lvl="0" algn="ctr"/>
            <a:r>
              <a:rPr lang="ru-RU" sz="3600" b="1" dirty="0" smtClean="0">
                <a:solidFill>
                  <a:srgbClr val="C0504D">
                    <a:lumMod val="50000"/>
                  </a:srgbClr>
                </a:solidFill>
                <a:latin typeface="Monotype Corsiva" panose="03010101010201010101" pitchFamily="66" charset="0"/>
                <a:ea typeface="Times New Roman" panose="02020603050405020304" pitchFamily="18" charset="0"/>
              </a:rPr>
              <a:t>Сотрудничество с библиотеками</a:t>
            </a:r>
            <a:endParaRPr lang="ru-RU" sz="3600" b="1" dirty="0">
              <a:solidFill>
                <a:srgbClr val="C0504D">
                  <a:lumMod val="50000"/>
                </a:srgbClr>
              </a:solidFill>
              <a:latin typeface="Monotype Corsiva" panose="03010101010201010101" pitchFamily="66" charset="0"/>
              <a:ea typeface="Times New Roman" panose="02020603050405020304" pitchFamily="18" charset="0"/>
            </a:endParaRPr>
          </a:p>
        </p:txBody>
      </p:sp>
    </p:spTree>
    <p:extLst>
      <p:ext uri="{BB962C8B-B14F-4D97-AF65-F5344CB8AC3E}">
        <p14:creationId xmlns:p14="http://schemas.microsoft.com/office/powerpoint/2010/main" val="2337595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Рисунок 52" descr="F:\ФОТО НА ВЫСТАВКУ Новая папка (2)\15Х20\DSC0329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294" t="896" r="15753" b="14925"/>
          <a:stretch/>
        </p:blipFill>
        <p:spPr bwMode="auto">
          <a:xfrm>
            <a:off x="4499992" y="2204864"/>
            <a:ext cx="4032448"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Рисунок 51" descr="F:\ФОТО НА ВЫСТАВКУ Новая папка (2)\15Х20\DSC0329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01" t="120" r="23669" b="33630"/>
          <a:stretch/>
        </p:blipFill>
        <p:spPr bwMode="auto">
          <a:xfrm>
            <a:off x="467544" y="2636912"/>
            <a:ext cx="3744416" cy="375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784071" y="1196752"/>
            <a:ext cx="7431843" cy="646331"/>
          </a:xfrm>
          <a:prstGeom prst="rect">
            <a:avLst/>
          </a:prstGeom>
        </p:spPr>
        <p:txBody>
          <a:bodyPr wrap="none">
            <a:spAutoFit/>
          </a:bodyPr>
          <a:lstStyle/>
          <a:p>
            <a:pPr lvl="0" algn="ctr"/>
            <a:r>
              <a:rPr lang="ru-RU" sz="3600" b="1" dirty="0" smtClean="0">
                <a:solidFill>
                  <a:srgbClr val="C0504D">
                    <a:lumMod val="50000"/>
                  </a:srgbClr>
                </a:solidFill>
                <a:latin typeface="Monotype Corsiva" panose="03010101010201010101" pitchFamily="66" charset="0"/>
                <a:ea typeface="Times New Roman" panose="02020603050405020304" pitchFamily="18" charset="0"/>
              </a:rPr>
              <a:t>Выпускница студии Быстрова Татьяна </a:t>
            </a:r>
            <a:endParaRPr lang="ru-RU" sz="3600" b="1" dirty="0">
              <a:solidFill>
                <a:srgbClr val="C0504D">
                  <a:lumMod val="50000"/>
                </a:srgbClr>
              </a:solidFill>
              <a:latin typeface="Monotype Corsiva" panose="03010101010201010101" pitchFamily="66" charset="0"/>
              <a:ea typeface="Times New Roman" panose="02020603050405020304" pitchFamily="18" charset="0"/>
            </a:endParaRPr>
          </a:p>
        </p:txBody>
      </p:sp>
    </p:spTree>
    <p:extLst>
      <p:ext uri="{BB962C8B-B14F-4D97-AF65-F5344CB8AC3E}">
        <p14:creationId xmlns:p14="http://schemas.microsoft.com/office/powerpoint/2010/main" val="1422227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Рисунок 56" descr="C:\Documents and Settings\Admin\Мои документы\image (18)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39717"/>
            <a:ext cx="7200800" cy="480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187624" y="908720"/>
            <a:ext cx="6768752" cy="830997"/>
          </a:xfrm>
          <a:prstGeom prst="rect">
            <a:avLst/>
          </a:prstGeom>
        </p:spPr>
        <p:txBody>
          <a:bodyPr wrap="square">
            <a:spAutoFit/>
          </a:bodyPr>
          <a:lstStyle/>
          <a:p>
            <a:pPr lvl="0" algn="ctr"/>
            <a:r>
              <a:rPr lang="ru-RU" sz="2400" b="1" dirty="0" smtClean="0">
                <a:solidFill>
                  <a:srgbClr val="C0504D">
                    <a:lumMod val="50000"/>
                  </a:srgbClr>
                </a:solidFill>
                <a:latin typeface="Monotype Corsiva" panose="03010101010201010101" pitchFamily="66" charset="0"/>
                <a:ea typeface="Times New Roman" panose="02020603050405020304" pitchFamily="18" charset="0"/>
              </a:rPr>
              <a:t>Выпускницы </a:t>
            </a:r>
            <a:r>
              <a:rPr lang="ru-RU" sz="2400" b="1" dirty="0">
                <a:solidFill>
                  <a:srgbClr val="C0504D">
                    <a:lumMod val="50000"/>
                  </a:srgbClr>
                </a:solidFill>
                <a:latin typeface="Monotype Corsiva" panose="03010101010201010101" pitchFamily="66" charset="0"/>
                <a:ea typeface="Times New Roman" panose="02020603050405020304" pitchFamily="18" charset="0"/>
              </a:rPr>
              <a:t>студии </a:t>
            </a:r>
            <a:r>
              <a:rPr lang="ru-RU" sz="2400" b="1" dirty="0" smtClean="0">
                <a:solidFill>
                  <a:srgbClr val="C0504D">
                    <a:lumMod val="50000"/>
                  </a:srgbClr>
                </a:solidFill>
                <a:latin typeface="Monotype Corsiva" panose="03010101010201010101" pitchFamily="66" charset="0"/>
                <a:ea typeface="Times New Roman" panose="02020603050405020304" pitchFamily="18" charset="0"/>
              </a:rPr>
              <a:t>Скиба Яна и </a:t>
            </a:r>
            <a:r>
              <a:rPr lang="ru-RU" sz="2400" b="1" dirty="0" err="1" smtClean="0">
                <a:solidFill>
                  <a:srgbClr val="C0504D">
                    <a:lumMod val="50000"/>
                  </a:srgbClr>
                </a:solidFill>
                <a:latin typeface="Monotype Corsiva" panose="03010101010201010101" pitchFamily="66" charset="0"/>
                <a:ea typeface="Times New Roman" panose="02020603050405020304" pitchFamily="18" charset="0"/>
              </a:rPr>
              <a:t>Гричаная</a:t>
            </a:r>
            <a:r>
              <a:rPr lang="ru-RU" sz="2400" b="1" dirty="0" smtClean="0">
                <a:solidFill>
                  <a:srgbClr val="C0504D">
                    <a:lumMod val="50000"/>
                  </a:srgbClr>
                </a:solidFill>
                <a:latin typeface="Monotype Corsiva" panose="03010101010201010101" pitchFamily="66" charset="0"/>
                <a:ea typeface="Times New Roman" panose="02020603050405020304" pitchFamily="18" charset="0"/>
              </a:rPr>
              <a:t> Виктория </a:t>
            </a:r>
          </a:p>
          <a:p>
            <a:pPr lvl="0" algn="ctr"/>
            <a:r>
              <a:rPr lang="ru-RU" sz="2400" b="1" dirty="0" smtClean="0">
                <a:solidFill>
                  <a:srgbClr val="C0504D">
                    <a:lumMod val="50000"/>
                  </a:srgbClr>
                </a:solidFill>
                <a:latin typeface="Monotype Corsiva" panose="03010101010201010101" pitchFamily="66" charset="0"/>
                <a:ea typeface="Times New Roman" panose="02020603050405020304" pitchFamily="18" charset="0"/>
              </a:rPr>
              <a:t>2017 год</a:t>
            </a:r>
            <a:endParaRPr lang="ru-RU" sz="2400" b="1" dirty="0">
              <a:solidFill>
                <a:srgbClr val="C0504D">
                  <a:lumMod val="50000"/>
                </a:srgbClr>
              </a:solidFill>
              <a:latin typeface="Monotype Corsiva" panose="03010101010201010101" pitchFamily="66" charset="0"/>
              <a:ea typeface="Times New Roman" panose="02020603050405020304" pitchFamily="18" charset="0"/>
            </a:endParaRPr>
          </a:p>
        </p:txBody>
      </p:sp>
    </p:spTree>
    <p:extLst>
      <p:ext uri="{BB962C8B-B14F-4D97-AF65-F5344CB8AC3E}">
        <p14:creationId xmlns:p14="http://schemas.microsoft.com/office/powerpoint/2010/main" val="3889411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03648" y="908720"/>
            <a:ext cx="6606480" cy="5016758"/>
          </a:xfrm>
          <a:prstGeom prst="rect">
            <a:avLst/>
          </a:prstGeom>
        </p:spPr>
        <p:txBody>
          <a:bodyPr wrap="square">
            <a:spAutoFit/>
          </a:bodyPr>
          <a:lstStyle/>
          <a:p>
            <a:pPr indent="449580" algn="just">
              <a:spcAft>
                <a:spcPts val="0"/>
              </a:spcAft>
            </a:pPr>
            <a:r>
              <a:rPr lang="ru-RU" sz="3200" b="1" i="1" u="sng" dirty="0">
                <a:solidFill>
                  <a:schemeClr val="accent2">
                    <a:lumMod val="50000"/>
                  </a:schemeClr>
                </a:solidFill>
                <a:latin typeface="Monotype Corsiva" panose="03010101010201010101" pitchFamily="66" charset="0"/>
                <a:ea typeface="Times New Roman" panose="02020603050405020304" pitchFamily="18" charset="0"/>
              </a:rPr>
              <a:t>Л</a:t>
            </a:r>
            <a:r>
              <a:rPr lang="ru-RU" sz="3200" b="1" u="sng" dirty="0" smtClean="0">
                <a:solidFill>
                  <a:schemeClr val="accent2">
                    <a:lumMod val="50000"/>
                  </a:schemeClr>
                </a:solidFill>
                <a:latin typeface="Monotype Corsiva" panose="03010101010201010101" pitchFamily="66" charset="0"/>
                <a:ea typeface="Times New Roman" panose="02020603050405020304" pitchFamily="18" charset="0"/>
              </a:rPr>
              <a:t>и </a:t>
            </a:r>
            <a:r>
              <a:rPr lang="ru-RU" sz="3200" b="1" u="sng" dirty="0">
                <a:solidFill>
                  <a:schemeClr val="accent2">
                    <a:lumMod val="50000"/>
                  </a:schemeClr>
                </a:solidFill>
                <a:latin typeface="Monotype Corsiva" panose="03010101010201010101" pitchFamily="66" charset="0"/>
                <a:ea typeface="Times New Roman" panose="02020603050405020304" pitchFamily="18" charset="0"/>
              </a:rPr>
              <a:t>т е р а т у р н ы й   т е а т р  -</a:t>
            </a:r>
            <a:r>
              <a:rPr lang="ru-RU" sz="3200" dirty="0">
                <a:solidFill>
                  <a:schemeClr val="accent2">
                    <a:lumMod val="50000"/>
                  </a:schemeClr>
                </a:solidFill>
                <a:latin typeface="Times New Roman" panose="02020603050405020304" pitchFamily="18" charset="0"/>
                <a:ea typeface="Times New Roman" panose="02020603050405020304" pitchFamily="18" charset="0"/>
              </a:rPr>
              <a:t> </a:t>
            </a: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Times New Roman" panose="02020603050405020304" pitchFamily="18" charset="0"/>
              </a:rPr>
              <a:t>это развитие интереса к языку и литературе, а также к искусству вообще, потому что театр – это синтетический вид искусства;</a:t>
            </a: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Times New Roman" panose="02020603050405020304" pitchFamily="18" charset="0"/>
              </a:rPr>
              <a:t>это развитие фантазии, памяти, внимания;</a:t>
            </a: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Times New Roman" panose="02020603050405020304" pitchFamily="18" charset="0"/>
              </a:rPr>
              <a:t>это развитие чувства пространства и времени;</a:t>
            </a: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Times New Roman" panose="02020603050405020304" pitchFamily="18" charset="0"/>
              </a:rPr>
              <a:t>это обогащение внутреннего мира подростка, обогащение мира его эмоций, нравственных чувств, формирование нравственно-эстетических оценок, повышения самостоятельности и обоснованности суждений;</a:t>
            </a: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Times New Roman" panose="02020603050405020304" pitchFamily="18" charset="0"/>
              </a:rPr>
              <a:t>это и подготовка ученика </a:t>
            </a:r>
            <a:r>
              <a:rPr lang="ru-RU" b="1"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как читателя</a:t>
            </a:r>
            <a:r>
              <a:rPr lang="ru-RU" b="1"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 литературного  произведения, а также и как грамотного зрителя;</a:t>
            </a: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Times New Roman" panose="02020603050405020304" pitchFamily="18" charset="0"/>
              </a:rPr>
              <a:t>это развитие творческих способностей школьника;</a:t>
            </a: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Times New Roman" panose="02020603050405020304" pitchFamily="18" charset="0"/>
              </a:rPr>
              <a:t>это выработка правильной, ясной, богато интонированной речи;</a:t>
            </a:r>
          </a:p>
          <a:p>
            <a:pPr marL="342900" lvl="0" indent="-342900" algn="just">
              <a:spcAft>
                <a:spcPts val="0"/>
              </a:spcAft>
              <a:buFont typeface="Symbol" panose="05050102010706020507" pitchFamily="18" charset="2"/>
              <a:buChar char=""/>
            </a:pPr>
            <a:r>
              <a:rPr lang="ru-RU" dirty="0">
                <a:latin typeface="Times New Roman" panose="02020603050405020304" pitchFamily="18" charset="0"/>
                <a:ea typeface="Times New Roman" panose="02020603050405020304" pitchFamily="18" charset="0"/>
              </a:rPr>
              <a:t>это</a:t>
            </a:r>
            <a:r>
              <a:rPr lang="ru-RU" b="1" dirty="0">
                <a:latin typeface="Times New Roman" panose="02020603050405020304" pitchFamily="18" charset="0"/>
                <a:ea typeface="Times New Roman" panose="02020603050405020304" pitchFamily="18" charset="0"/>
              </a:rPr>
              <a:t> </a:t>
            </a:r>
            <a:r>
              <a:rPr lang="ru-RU" dirty="0">
                <a:latin typeface="Times New Roman" panose="02020603050405020304" pitchFamily="18" charset="0"/>
                <a:ea typeface="Times New Roman" panose="02020603050405020304" pitchFamily="18" charset="0"/>
              </a:rPr>
              <a:t>развитие чувства слова, развитие речевой культуры школьников…</a:t>
            </a:r>
            <a:endParaRPr lang="ru-RU"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9684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980728"/>
            <a:ext cx="6750496" cy="5355312"/>
          </a:xfrm>
          <a:prstGeom prst="rect">
            <a:avLst/>
          </a:prstGeom>
        </p:spPr>
        <p:txBody>
          <a:bodyPr wrap="square">
            <a:spAutoFit/>
          </a:bodyPr>
          <a:lstStyle/>
          <a:p>
            <a:pPr algn="just">
              <a:spcAft>
                <a:spcPts val="0"/>
              </a:spcAft>
            </a:pPr>
            <a:r>
              <a:rPr lang="ru-RU" sz="3600" b="1" dirty="0">
                <a:solidFill>
                  <a:schemeClr val="accent2">
                    <a:lumMod val="50000"/>
                  </a:schemeClr>
                </a:solidFill>
                <a:latin typeface="Monotype Corsiva" panose="03010101010201010101" pitchFamily="66" charset="0"/>
                <a:ea typeface="Times New Roman" panose="02020603050405020304" pitchFamily="18" charset="0"/>
              </a:rPr>
              <a:t>ЦЕЛИ И ЗАДАЧИ ПРОГРАММЫ</a:t>
            </a:r>
          </a:p>
          <a:p>
            <a:pPr algn="just">
              <a:spcAft>
                <a:spcPts val="0"/>
              </a:spcAft>
            </a:pPr>
            <a:r>
              <a:rPr lang="ru-RU" dirty="0">
                <a:latin typeface="Times New Roman" panose="02020603050405020304" pitchFamily="18" charset="0"/>
                <a:ea typeface="Times New Roman" panose="02020603050405020304" pitchFamily="18" charset="0"/>
              </a:rPr>
              <a:t>Основные цели: развитие индивидуальных способностей обучающихся, развитие личности,  речевой культуры, расширение кругозора, приобщение к общекультурным ценностям, формирование дружного коллектива.</a:t>
            </a:r>
            <a:endParaRPr lang="ru-RU" sz="1600" dirty="0">
              <a:latin typeface="Times New Roman" panose="02020603050405020304" pitchFamily="18" charset="0"/>
              <a:ea typeface="Times New Roman" panose="02020603050405020304" pitchFamily="18" charset="0"/>
            </a:endParaRPr>
          </a:p>
          <a:p>
            <a:pPr algn="just">
              <a:spcAft>
                <a:spcPts val="0"/>
              </a:spcAft>
            </a:pPr>
            <a:r>
              <a:rPr lang="ru-RU" dirty="0">
                <a:latin typeface="Times New Roman" panose="02020603050405020304" pitchFamily="18" charset="0"/>
                <a:ea typeface="Times New Roman" panose="02020603050405020304" pitchFamily="18" charset="0"/>
              </a:rPr>
              <a:t>Реализация данных целей должна идти через решение следующих задач:</a:t>
            </a:r>
            <a:endParaRPr lang="ru-RU" sz="16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arenR"/>
              <a:tabLst>
                <a:tab pos="678180" algn="l"/>
              </a:tabLst>
            </a:pPr>
            <a:r>
              <a:rPr lang="ru-RU" dirty="0">
                <a:latin typeface="Times New Roman" panose="02020603050405020304" pitchFamily="18" charset="0"/>
                <a:ea typeface="Times New Roman" panose="02020603050405020304" pitchFamily="18" charset="0"/>
              </a:rPr>
              <a:t>формирование интереса подростка к русскому языку, литературе, театру, театральному искусству;</a:t>
            </a:r>
            <a:endParaRPr lang="ru-RU" sz="16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arenR"/>
              <a:tabLst>
                <a:tab pos="678180" algn="l"/>
              </a:tabLst>
            </a:pPr>
            <a:r>
              <a:rPr lang="ru-RU" dirty="0">
                <a:latin typeface="Times New Roman" panose="02020603050405020304" pitchFamily="18" charset="0"/>
                <a:ea typeface="Times New Roman" panose="02020603050405020304" pitchFamily="18" charset="0"/>
              </a:rPr>
              <a:t>воспитание трудолюбия, чувства ответственности и товарищества; </a:t>
            </a:r>
            <a:endParaRPr lang="ru-RU" sz="16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arenR"/>
              <a:tabLst>
                <a:tab pos="678180" algn="l"/>
              </a:tabLst>
            </a:pPr>
            <a:r>
              <a:rPr lang="ru-RU" dirty="0">
                <a:latin typeface="Times New Roman" panose="02020603050405020304" pitchFamily="18" charset="0"/>
                <a:ea typeface="Times New Roman" panose="02020603050405020304" pitchFamily="18" charset="0"/>
              </a:rPr>
              <a:t>формирование основных навыков сценической речи, сценического движения, актерского мастерства,</a:t>
            </a:r>
            <a:endParaRPr lang="ru-RU" sz="16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arenR"/>
              <a:tabLst>
                <a:tab pos="678180" algn="l"/>
              </a:tabLst>
            </a:pPr>
            <a:r>
              <a:rPr lang="ru-RU" dirty="0">
                <a:latin typeface="Times New Roman" panose="02020603050405020304" pitchFamily="18" charset="0"/>
                <a:ea typeface="Times New Roman" panose="02020603050405020304" pitchFamily="18" charset="0"/>
              </a:rPr>
              <a:t>развитие творческих способностей и склонностей подростков, выявление талантов (писательского, режиссерского, дизайнерского);</a:t>
            </a:r>
            <a:endParaRPr lang="ru-RU" sz="16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arenR"/>
              <a:tabLst>
                <a:tab pos="678180" algn="l"/>
              </a:tabLst>
            </a:pPr>
            <a:r>
              <a:rPr lang="ru-RU" dirty="0">
                <a:latin typeface="Times New Roman" panose="02020603050405020304" pitchFamily="18" charset="0"/>
                <a:ea typeface="Times New Roman" panose="02020603050405020304" pitchFamily="18" charset="0"/>
              </a:rPr>
              <a:t>воспитание партнерской этики и зрительской культуры.</a:t>
            </a:r>
            <a:endParaRPr lang="ru-RU" sz="1600" dirty="0">
              <a:latin typeface="Times New Roman" panose="02020603050405020304" pitchFamily="18" charset="0"/>
              <a:ea typeface="Times New Roman" panose="02020603050405020304" pitchFamily="18" charset="0"/>
            </a:endParaRPr>
          </a:p>
          <a:p>
            <a:pPr algn="just">
              <a:spcAft>
                <a:spcPts val="0"/>
              </a:spcAft>
            </a:pPr>
            <a:r>
              <a:rPr lang="ru-RU" dirty="0">
                <a:latin typeface="Times New Roman" panose="02020603050405020304" pitchFamily="18" charset="0"/>
                <a:ea typeface="Times New Roman" panose="02020603050405020304" pitchFamily="18" charset="0"/>
              </a:rPr>
              <a:t> </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0318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7624" y="1268760"/>
            <a:ext cx="6876256" cy="4401205"/>
          </a:xfrm>
          <a:prstGeom prst="rect">
            <a:avLst/>
          </a:prstGeom>
        </p:spPr>
        <p:txBody>
          <a:bodyPr wrap="square">
            <a:spAutoFit/>
          </a:bodyPr>
          <a:lstStyle/>
          <a:p>
            <a:pPr algn="ctr">
              <a:spcAft>
                <a:spcPts val="0"/>
              </a:spcAft>
            </a:pPr>
            <a:r>
              <a:rPr lang="ru-RU" sz="2800" b="1" dirty="0">
                <a:solidFill>
                  <a:schemeClr val="accent2">
                    <a:lumMod val="50000"/>
                  </a:schemeClr>
                </a:solidFill>
                <a:latin typeface="Monotype Corsiva" panose="03010101010201010101" pitchFamily="66" charset="0"/>
                <a:ea typeface="Times New Roman" panose="02020603050405020304" pitchFamily="18" charset="0"/>
              </a:rPr>
              <a:t>ПРЕДПОЛАГАЕМЫЕ  РЕЗУЛЬТАТЫ</a:t>
            </a:r>
          </a:p>
          <a:p>
            <a:pPr indent="449580" algn="just">
              <a:spcAft>
                <a:spcPts val="0"/>
              </a:spcAft>
            </a:pPr>
            <a:r>
              <a:rPr lang="ru-RU" dirty="0">
                <a:latin typeface="Times New Roman" panose="02020603050405020304" pitchFamily="18" charset="0"/>
                <a:ea typeface="Times New Roman" panose="02020603050405020304" pitchFamily="18" charset="0"/>
              </a:rPr>
              <a:t>Если подросток, заинтересовавшись занятиями в литературном театре, осваивает знания и умения, направленные на конкретные цели, то он разовьет внимание и память, избавится от телесных комплексов и зажимов, приобретет друзей, сможет проявить свои таланты, развить свои творческие способности. Желаемый результат работы – это трудолюбие, умение работать в коллективе, применение полученных в театре знаний на занятиях в школе по определенным предметам, умение анализировать литературное произведение, творчество и самореализация.</a:t>
            </a:r>
            <a:endParaRPr lang="ru-RU" sz="1600" dirty="0">
              <a:latin typeface="Times New Roman" panose="02020603050405020304" pitchFamily="18" charset="0"/>
              <a:ea typeface="Times New Roman" panose="02020603050405020304" pitchFamily="18" charset="0"/>
            </a:endParaRPr>
          </a:p>
          <a:p>
            <a:pPr indent="449580" algn="just">
              <a:spcAft>
                <a:spcPts val="0"/>
              </a:spcAft>
            </a:pPr>
            <a:r>
              <a:rPr lang="ru-RU" dirty="0">
                <a:latin typeface="Times New Roman" panose="02020603050405020304" pitchFamily="18" charset="0"/>
                <a:ea typeface="Times New Roman" panose="02020603050405020304" pitchFamily="18" charset="0"/>
              </a:rPr>
              <a:t>Критериями оценки является подготовка спектакля или концертных программ, согласно плану работы. Критериями творческого развития подростка является рост мастерства (по сравнению с самим собой), развитие памяти, внимания, расширение кругозора.</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839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31640" y="764704"/>
            <a:ext cx="6720476" cy="5544616"/>
          </a:xfrm>
          <a:prstGeom prst="rect">
            <a:avLst/>
          </a:prstGeom>
        </p:spPr>
      </p:pic>
    </p:spTree>
    <p:extLst>
      <p:ext uri="{BB962C8B-B14F-4D97-AF65-F5344CB8AC3E}">
        <p14:creationId xmlns:p14="http://schemas.microsoft.com/office/powerpoint/2010/main" val="180775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835696" y="692696"/>
            <a:ext cx="5528716" cy="3857580"/>
          </a:xfrm>
          <a:prstGeom prst="rect">
            <a:avLst/>
          </a:prstGeom>
        </p:spPr>
      </p:pic>
      <p:pic>
        <p:nvPicPr>
          <p:cNvPr id="4" name="Рисунок 3"/>
          <p:cNvPicPr>
            <a:picLocks noChangeAspect="1"/>
          </p:cNvPicPr>
          <p:nvPr/>
        </p:nvPicPr>
        <p:blipFill>
          <a:blip r:embed="rId3"/>
          <a:stretch>
            <a:fillRect/>
          </a:stretch>
        </p:blipFill>
        <p:spPr>
          <a:xfrm>
            <a:off x="467544" y="3426266"/>
            <a:ext cx="4176464" cy="3134019"/>
          </a:xfrm>
          <a:prstGeom prst="rect">
            <a:avLst/>
          </a:prstGeom>
        </p:spPr>
      </p:pic>
    </p:spTree>
    <p:extLst>
      <p:ext uri="{BB962C8B-B14F-4D97-AF65-F5344CB8AC3E}">
        <p14:creationId xmlns:p14="http://schemas.microsoft.com/office/powerpoint/2010/main" val="2913909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9592" y="1196752"/>
            <a:ext cx="7200800" cy="5085253"/>
          </a:xfrm>
          <a:prstGeom prst="rect">
            <a:avLst/>
          </a:prstGeom>
        </p:spPr>
      </p:pic>
    </p:spTree>
    <p:extLst>
      <p:ext uri="{BB962C8B-B14F-4D97-AF65-F5344CB8AC3E}">
        <p14:creationId xmlns:p14="http://schemas.microsoft.com/office/powerpoint/2010/main" val="325133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10" descr="G:\ФОТО НА ВЫСТАВКУ Новая папка (2)\image (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988840"/>
            <a:ext cx="6796786" cy="453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1497643" y="764704"/>
            <a:ext cx="6148714" cy="1569660"/>
          </a:xfrm>
          <a:prstGeom prst="rect">
            <a:avLst/>
          </a:prstGeom>
        </p:spPr>
        <p:txBody>
          <a:bodyPr wrap="square">
            <a:spAutoFit/>
          </a:bodyPr>
          <a:lstStyle/>
          <a:p>
            <a:pPr algn="ctr">
              <a:spcAft>
                <a:spcPts val="0"/>
              </a:spcAft>
            </a:pPr>
            <a:r>
              <a:rPr lang="ru-RU" sz="3200" b="1" dirty="0">
                <a:solidFill>
                  <a:schemeClr val="accent2">
                    <a:lumMod val="50000"/>
                  </a:schemeClr>
                </a:solidFill>
                <a:latin typeface="Monotype Corsiva" panose="03010101010201010101" pitchFamily="66" charset="0"/>
                <a:ea typeface="Times New Roman" panose="02020603050405020304" pitchFamily="18" charset="0"/>
              </a:rPr>
              <a:t>Крымский республиканский конкурс </a:t>
            </a:r>
            <a:r>
              <a:rPr lang="ru-RU" sz="3200" b="1" dirty="0" smtClean="0">
                <a:solidFill>
                  <a:schemeClr val="accent2">
                    <a:lumMod val="50000"/>
                  </a:schemeClr>
                </a:solidFill>
                <a:latin typeface="Monotype Corsiva" panose="03010101010201010101" pitchFamily="66" charset="0"/>
                <a:ea typeface="Times New Roman" panose="02020603050405020304" pitchFamily="18" charset="0"/>
              </a:rPr>
              <a:t>«Мы - наследники </a:t>
            </a:r>
            <a:r>
              <a:rPr lang="ru-RU" sz="3200" b="1" dirty="0">
                <a:solidFill>
                  <a:schemeClr val="accent2">
                    <a:lumMod val="50000"/>
                  </a:schemeClr>
                </a:solidFill>
                <a:latin typeface="Monotype Corsiva" panose="03010101010201010101" pitchFamily="66" charset="0"/>
                <a:ea typeface="Times New Roman" panose="02020603050405020304" pitchFamily="18" charset="0"/>
              </a:rPr>
              <a:t>Победы</a:t>
            </a:r>
            <a:r>
              <a:rPr lang="ru-RU" sz="3200" b="1" dirty="0" smtClean="0">
                <a:solidFill>
                  <a:schemeClr val="accent2">
                    <a:lumMod val="50000"/>
                  </a:schemeClr>
                </a:solidFill>
                <a:latin typeface="Monotype Corsiva" panose="03010101010201010101" pitchFamily="66" charset="0"/>
                <a:ea typeface="Times New Roman" panose="02020603050405020304" pitchFamily="18" charset="0"/>
              </a:rPr>
              <a:t>» 2016</a:t>
            </a:r>
          </a:p>
          <a:p>
            <a:pPr algn="ctr">
              <a:spcAft>
                <a:spcPts val="0"/>
              </a:spcAft>
            </a:pPr>
            <a:endParaRPr lang="ru-RU" sz="3200" dirty="0">
              <a:solidFill>
                <a:schemeClr val="accent2">
                  <a:lumMod val="50000"/>
                </a:schemeClr>
              </a:solidFill>
              <a:latin typeface="Monotype Corsiva" panose="03010101010201010101" pitchFamily="66" charset="0"/>
              <a:ea typeface="Times New Roman" panose="02020603050405020304" pitchFamily="18" charset="0"/>
            </a:endParaRPr>
          </a:p>
        </p:txBody>
      </p:sp>
    </p:spTree>
    <p:extLst>
      <p:ext uri="{BB962C8B-B14F-4D97-AF65-F5344CB8AC3E}">
        <p14:creationId xmlns:p14="http://schemas.microsoft.com/office/powerpoint/2010/main" val="176105541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538</Words>
  <Application>Microsoft Office PowerPoint</Application>
  <PresentationFormat>Экран (4:3)</PresentationFormat>
  <Paragraphs>49</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       Методический совет МБОУ ДО «ЦДЮТ» 31.10.2017  Профессиональный рост педагога дополнительного образования  как одно из условий положительного результата работы детского театрального коллектива             Педагог дополнительного образования                Краснолоб Екатерина Васильевна,                                                                                                                руководитель  литературного театра                                 «АЛЫЙ ПАРУС»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Мельпомена</dc:title>
  <dc:creator>Татьяна Ивановна</dc:creator>
  <cp:lastModifiedBy>Ирэна</cp:lastModifiedBy>
  <cp:revision>18</cp:revision>
  <dcterms:created xsi:type="dcterms:W3CDTF">2015-05-23T04:10:10Z</dcterms:created>
  <dcterms:modified xsi:type="dcterms:W3CDTF">2017-10-31T05:28:37Z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276165</vt:lpwstr>
  </property>
  <property fmtid="{D5CDD505-2E9C-101B-9397-08002B2CF9AE}" pid="3" name="NXPowerLiteSettings">
    <vt:lpwstr>F7000400038000</vt:lpwstr>
  </property>
  <property fmtid="{D5CDD505-2E9C-101B-9397-08002B2CF9AE}" pid="4" name="NXPowerLiteVersion">
    <vt:lpwstr>D6.2.8</vt:lpwstr>
  </property>
</Properties>
</file>