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53"/>
  </p:notesMasterIdLst>
  <p:sldIdLst>
    <p:sldId id="256" r:id="rId3"/>
    <p:sldId id="257" r:id="rId4"/>
    <p:sldId id="311" r:id="rId5"/>
    <p:sldId id="312" r:id="rId6"/>
    <p:sldId id="279" r:id="rId7"/>
    <p:sldId id="285" r:id="rId8"/>
    <p:sldId id="286" r:id="rId9"/>
    <p:sldId id="293" r:id="rId10"/>
    <p:sldId id="294" r:id="rId11"/>
    <p:sldId id="281" r:id="rId12"/>
    <p:sldId id="302" r:id="rId13"/>
    <p:sldId id="303" r:id="rId14"/>
    <p:sldId id="282" r:id="rId15"/>
    <p:sldId id="301" r:id="rId16"/>
    <p:sldId id="297" r:id="rId17"/>
    <p:sldId id="304" r:id="rId18"/>
    <p:sldId id="305" r:id="rId19"/>
    <p:sldId id="306" r:id="rId20"/>
    <p:sldId id="307" r:id="rId21"/>
    <p:sldId id="289" r:id="rId22"/>
    <p:sldId id="283" r:id="rId23"/>
    <p:sldId id="310" r:id="rId24"/>
    <p:sldId id="291" r:id="rId25"/>
    <p:sldId id="313" r:id="rId26"/>
    <p:sldId id="314" r:id="rId27"/>
    <p:sldId id="317" r:id="rId28"/>
    <p:sldId id="315" r:id="rId29"/>
    <p:sldId id="324" r:id="rId30"/>
    <p:sldId id="326" r:id="rId31"/>
    <p:sldId id="340" r:id="rId32"/>
    <p:sldId id="318" r:id="rId33"/>
    <p:sldId id="319" r:id="rId34"/>
    <p:sldId id="320" r:id="rId35"/>
    <p:sldId id="321" r:id="rId36"/>
    <p:sldId id="322" r:id="rId37"/>
    <p:sldId id="323" r:id="rId38"/>
    <p:sldId id="327" r:id="rId39"/>
    <p:sldId id="328" r:id="rId40"/>
    <p:sldId id="329" r:id="rId41"/>
    <p:sldId id="330" r:id="rId42"/>
    <p:sldId id="331" r:id="rId43"/>
    <p:sldId id="338" r:id="rId44"/>
    <p:sldId id="332" r:id="rId45"/>
    <p:sldId id="333" r:id="rId46"/>
    <p:sldId id="334" r:id="rId47"/>
    <p:sldId id="335" r:id="rId48"/>
    <p:sldId id="336" r:id="rId49"/>
    <p:sldId id="337" r:id="rId50"/>
    <p:sldId id="339" r:id="rId51"/>
    <p:sldId id="341" r:id="rId52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1pPr>
    <a:lvl2pPr marL="457089" algn="ctr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2pPr>
    <a:lvl3pPr marL="914177" algn="ctr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3pPr>
    <a:lvl4pPr marL="1371265" algn="ctr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4pPr>
    <a:lvl5pPr marL="1828353" algn="ctr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5pPr>
    <a:lvl6pPr marL="2285442" algn="l" defTabSz="914177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6pPr>
    <a:lvl7pPr marL="2742531" algn="l" defTabSz="914177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7pPr>
    <a:lvl8pPr marL="3199619" algn="l" defTabSz="914177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8pPr>
    <a:lvl9pPr marL="3656707" algn="l" defTabSz="914177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36A0999-4FF9-4FF3-B28C-C57B807B42D6}">
          <p14:sldIdLst>
            <p14:sldId id="256"/>
            <p14:sldId id="257"/>
            <p14:sldId id="311"/>
            <p14:sldId id="312"/>
            <p14:sldId id="279"/>
            <p14:sldId id="285"/>
            <p14:sldId id="286"/>
            <p14:sldId id="293"/>
            <p14:sldId id="294"/>
            <p14:sldId id="281"/>
            <p14:sldId id="302"/>
            <p14:sldId id="303"/>
            <p14:sldId id="282"/>
            <p14:sldId id="301"/>
            <p14:sldId id="297"/>
            <p14:sldId id="304"/>
            <p14:sldId id="305"/>
          </p14:sldIdLst>
        </p14:section>
        <p14:section name="Раздел без заголовка" id="{AB352DAF-9B20-4761-81A8-485AFDE824C6}">
          <p14:sldIdLst>
            <p14:sldId id="306"/>
            <p14:sldId id="307"/>
            <p14:sldId id="289"/>
            <p14:sldId id="283"/>
            <p14:sldId id="310"/>
            <p14:sldId id="291"/>
            <p14:sldId id="313"/>
          </p14:sldIdLst>
        </p14:section>
        <p14:section name="Раздел без заголовка" id="{D9567E69-E9A4-477A-BDDA-F833A7C756DB}">
          <p14:sldIdLst>
            <p14:sldId id="314"/>
            <p14:sldId id="317"/>
            <p14:sldId id="315"/>
            <p14:sldId id="324"/>
            <p14:sldId id="326"/>
            <p14:sldId id="340"/>
            <p14:sldId id="318"/>
            <p14:sldId id="319"/>
            <p14:sldId id="320"/>
            <p14:sldId id="321"/>
            <p14:sldId id="322"/>
            <p14:sldId id="323"/>
            <p14:sldId id="327"/>
            <p14:sldId id="328"/>
            <p14:sldId id="329"/>
            <p14:sldId id="330"/>
            <p14:sldId id="331"/>
            <p14:sldId id="338"/>
            <p14:sldId id="332"/>
            <p14:sldId id="333"/>
            <p14:sldId id="334"/>
            <p14:sldId id="335"/>
            <p14:sldId id="336"/>
            <p14:sldId id="337"/>
            <p14:sldId id="339"/>
            <p14:sldId id="34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5A5B"/>
    <a:srgbClr val="B3D3EA"/>
    <a:srgbClr val="78ADCD"/>
    <a:srgbClr val="247274"/>
    <a:srgbClr val="1376BA"/>
    <a:srgbClr val="1C86C0"/>
    <a:srgbClr val="00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86" autoAdjust="0"/>
    <p:restoredTop sz="95596" autoAdjust="0"/>
  </p:normalViewPr>
  <p:slideViewPr>
    <p:cSldViewPr>
      <p:cViewPr varScale="1">
        <p:scale>
          <a:sx n="95" d="100"/>
          <a:sy n="95" d="100"/>
        </p:scale>
        <p:origin x="96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aseline="0"/>
            </a:lvl1pPr>
          </a:lstStyle>
          <a:p>
            <a:endParaRPr lang="en-US" altLang="ru-RU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endParaRPr lang="en-US" altLang="ru-RU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aseline="0"/>
            </a:lvl1pPr>
          </a:lstStyle>
          <a:p>
            <a:endParaRPr lang="en-US" altLang="ru-RU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fld id="{001A002D-37BE-4054-8EFD-0B3576BD5A0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028972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089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177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265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353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5442" algn="l" defTabSz="914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31" algn="l" defTabSz="914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19" algn="l" defTabSz="914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707" algn="l" defTabSz="914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6BED1F-4E60-48EB-8A1E-68C7CB346726}" type="slidenum">
              <a:rPr lang="en-US" altLang="ru-RU"/>
              <a:pPr/>
              <a:t>1</a:t>
            </a:fld>
            <a:endParaRPr lang="en-US" altLang="ru-RU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07044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502B4C-9B22-4880-9A59-21F0C8881173}" type="slidenum">
              <a:rPr lang="en-US" altLang="ru-RU"/>
              <a:pPr/>
              <a:t>12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7663080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502B4C-9B22-4880-9A59-21F0C8881173}" type="slidenum">
              <a:rPr lang="en-US" altLang="ru-RU"/>
              <a:pPr/>
              <a:t>13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26330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502B4C-9B22-4880-9A59-21F0C8881173}" type="slidenum">
              <a:rPr lang="en-US" altLang="ru-RU"/>
              <a:pPr/>
              <a:t>14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23895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502B4C-9B22-4880-9A59-21F0C8881173}" type="slidenum">
              <a:rPr lang="en-US" altLang="ru-RU"/>
              <a:pPr/>
              <a:t>16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98734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502B4C-9B22-4880-9A59-21F0C8881173}" type="slidenum">
              <a:rPr lang="en-US" altLang="ru-RU"/>
              <a:pPr/>
              <a:t>17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64648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502B4C-9B22-4880-9A59-21F0C8881173}" type="slidenum">
              <a:rPr lang="en-US" altLang="ru-RU"/>
              <a:pPr/>
              <a:t>18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2599162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502B4C-9B22-4880-9A59-21F0C8881173}" type="slidenum">
              <a:rPr lang="en-US" altLang="ru-RU"/>
              <a:pPr/>
              <a:t>19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040069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EE8118-A9C4-4C3A-86EF-69F2F5303221}" type="slidenum">
              <a:rPr lang="en-US" altLang="ru-RU"/>
              <a:pPr/>
              <a:t>20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32948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EE8118-A9C4-4C3A-86EF-69F2F5303221}" type="slidenum">
              <a:rPr lang="en-US" altLang="ru-RU"/>
              <a:pPr/>
              <a:t>21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03363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EE8118-A9C4-4C3A-86EF-69F2F5303221}" type="slidenum">
              <a:rPr lang="en-US" altLang="ru-RU"/>
              <a:pPr/>
              <a:t>22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1674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12FD28-E27E-4D6A-8258-0F26D23DDD11}" type="slidenum">
              <a:rPr lang="en-US" altLang="ru-RU"/>
              <a:pPr/>
              <a:t>2</a:t>
            </a:fld>
            <a:endParaRPr lang="en-US" altLang="ru-RU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876591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EE8118-A9C4-4C3A-86EF-69F2F5303221}" type="slidenum">
              <a:rPr lang="en-US" altLang="ru-RU"/>
              <a:pPr/>
              <a:t>23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1261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502B4C-9B22-4880-9A59-21F0C8881173}" type="slidenum">
              <a:rPr lang="en-US" altLang="ru-RU"/>
              <a:pPr/>
              <a:t>5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3737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EE8118-A9C4-4C3A-86EF-69F2F5303221}" type="slidenum">
              <a:rPr lang="en-US" altLang="ru-RU"/>
              <a:pPr/>
              <a:t>6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4947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EE8118-A9C4-4C3A-86EF-69F2F5303221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94668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EE8118-A9C4-4C3A-86EF-69F2F5303221}" type="slidenum">
              <a:rPr lang="en-US" altLang="ru-RU"/>
              <a:pPr/>
              <a:t>8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0978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EE8118-A9C4-4C3A-86EF-69F2F5303221}" type="slidenum">
              <a:rPr lang="en-US" altLang="ru-RU"/>
              <a:pPr/>
              <a:t>9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8753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502B4C-9B22-4880-9A59-21F0C8881173}" type="slidenum">
              <a:rPr lang="en-US" altLang="ru-RU"/>
              <a:pPr/>
              <a:t>10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40768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502B4C-9B22-4880-9A59-21F0C8881173}" type="slidenum">
              <a:rPr lang="en-US" altLang="ru-RU"/>
              <a:pPr/>
              <a:t>11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7047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6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0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FDED-9193-4AE2-AFB5-90313E7DAD55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1961-C90D-4009-9C20-616E0E94966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3132291"/>
            <a:ext cx="7175351" cy="1793167"/>
          </a:xfrm>
          <a:effectLst/>
        </p:spPr>
        <p:txBody>
          <a:bodyPr>
            <a:noAutofit/>
          </a:bodyPr>
          <a:lstStyle>
            <a:lvl1pPr marL="639924" indent="-457089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FDED-9193-4AE2-AFB5-90313E7DAD55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1961-C90D-4009-9C20-616E0E9496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8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731520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FDED-9193-4AE2-AFB5-90313E7DAD55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1961-C90D-4009-9C20-616E0E9496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"/>
            <a:ext cx="9144000" cy="311517"/>
          </a:xfrm>
          <a:custGeom>
            <a:avLst/>
            <a:gdLst/>
            <a:ahLst/>
            <a:cxnLst/>
            <a:rect l="l" t="t" r="r" b="b"/>
            <a:pathLst>
              <a:path w="20104100" h="513715">
                <a:moveTo>
                  <a:pt x="0" y="513701"/>
                </a:moveTo>
                <a:lnTo>
                  <a:pt x="20104099" y="513701"/>
                </a:lnTo>
                <a:lnTo>
                  <a:pt x="20104099" y="0"/>
                </a:lnTo>
                <a:lnTo>
                  <a:pt x="0" y="0"/>
                </a:lnTo>
                <a:lnTo>
                  <a:pt x="0" y="513701"/>
                </a:lnTo>
                <a:close/>
              </a:path>
            </a:pathLst>
          </a:custGeom>
          <a:solidFill>
            <a:srgbClr val="294791"/>
          </a:solidFill>
        </p:spPr>
        <p:txBody>
          <a:bodyPr wrap="square" lIns="0" tIns="0" rIns="0" bIns="0" rtlCol="0"/>
          <a:lstStyle/>
          <a:p>
            <a:pPr algn="l" defTabSz="465590" fontAlgn="auto">
              <a:spcBef>
                <a:spcPts val="0"/>
              </a:spcBef>
              <a:spcAft>
                <a:spcPts val="0"/>
              </a:spcAft>
            </a:pPr>
            <a:endParaRPr sz="900" baseline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0" y="6546360"/>
            <a:ext cx="9144000" cy="311517"/>
          </a:xfrm>
          <a:custGeom>
            <a:avLst/>
            <a:gdLst/>
            <a:ahLst/>
            <a:cxnLst/>
            <a:rect l="l" t="t" r="r" b="b"/>
            <a:pathLst>
              <a:path w="20104100" h="513715">
                <a:moveTo>
                  <a:pt x="0" y="513125"/>
                </a:moveTo>
                <a:lnTo>
                  <a:pt x="20104099" y="513125"/>
                </a:lnTo>
                <a:lnTo>
                  <a:pt x="20104099" y="0"/>
                </a:lnTo>
                <a:lnTo>
                  <a:pt x="0" y="0"/>
                </a:lnTo>
                <a:lnTo>
                  <a:pt x="0" y="513125"/>
                </a:lnTo>
                <a:close/>
              </a:path>
            </a:pathLst>
          </a:custGeom>
          <a:solidFill>
            <a:srgbClr val="294791"/>
          </a:solidFill>
        </p:spPr>
        <p:txBody>
          <a:bodyPr wrap="square" lIns="0" tIns="0" rIns="0" bIns="0" rtlCol="0"/>
          <a:lstStyle/>
          <a:p>
            <a:pPr algn="l" defTabSz="465590" fontAlgn="auto">
              <a:spcBef>
                <a:spcPts val="0"/>
              </a:spcBef>
              <a:spcAft>
                <a:spcPts val="0"/>
              </a:spcAft>
            </a:pPr>
            <a:endParaRPr sz="900" baseline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8540068" y="476078"/>
            <a:ext cx="392811" cy="5477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defTabSz="465590" fontAlgn="auto">
              <a:spcBef>
                <a:spcPts val="0"/>
              </a:spcBef>
              <a:spcAft>
                <a:spcPts val="0"/>
              </a:spcAft>
            </a:pPr>
            <a:endParaRPr sz="900" baseline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477584" y="1152313"/>
            <a:ext cx="2969466" cy="49732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defTabSz="465590" fontAlgn="auto">
              <a:spcBef>
                <a:spcPts val="0"/>
              </a:spcBef>
              <a:spcAft>
                <a:spcPts val="0"/>
              </a:spcAft>
            </a:pPr>
            <a:endParaRPr sz="900" baseline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475812" y="495519"/>
            <a:ext cx="2973100" cy="5632725"/>
          </a:xfrm>
          <a:custGeom>
            <a:avLst/>
            <a:gdLst/>
            <a:ahLst/>
            <a:cxnLst/>
            <a:rect l="l" t="t" r="r" b="b"/>
            <a:pathLst>
              <a:path w="6536690" h="9288780">
                <a:moveTo>
                  <a:pt x="0" y="9288303"/>
                </a:moveTo>
                <a:lnTo>
                  <a:pt x="6536554" y="9288303"/>
                </a:lnTo>
                <a:lnTo>
                  <a:pt x="6536554" y="0"/>
                </a:lnTo>
                <a:lnTo>
                  <a:pt x="0" y="0"/>
                </a:lnTo>
                <a:lnTo>
                  <a:pt x="0" y="9288303"/>
                </a:lnTo>
                <a:close/>
              </a:path>
            </a:pathLst>
          </a:custGeom>
          <a:ln w="7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algn="l" defTabSz="465590" fontAlgn="auto">
              <a:spcBef>
                <a:spcPts val="0"/>
              </a:spcBef>
              <a:spcAft>
                <a:spcPts val="0"/>
              </a:spcAft>
            </a:pPr>
            <a:endParaRPr sz="900" baseline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26200" y="1996663"/>
            <a:ext cx="7291600" cy="12003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1"/>
            <a:ext cx="64008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4622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4622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6377941"/>
            <a:ext cx="2103120" cy="24622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0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90972" y="334731"/>
            <a:ext cx="5962056" cy="615553"/>
          </a:xfrm>
        </p:spPr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Impact"/>
                <a:cs typeface="Impac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128902" y="2848837"/>
            <a:ext cx="5546763" cy="261610"/>
          </a:xfrm>
        </p:spPr>
        <p:txBody>
          <a:bodyPr lIns="0" tIns="0" rIns="0" bIns="0"/>
          <a:lstStyle>
            <a:lvl1pPr>
              <a:defRPr sz="1700" b="1" i="0">
                <a:solidFill>
                  <a:srgbClr val="006FC0"/>
                </a:solidFill>
                <a:latin typeface="Liberation Sans Narrow"/>
                <a:cs typeface="Liberation Sans Narrow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4622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4622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6377941"/>
            <a:ext cx="2103120" cy="24622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8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90972" y="334731"/>
            <a:ext cx="5962056" cy="615553"/>
          </a:xfrm>
        </p:spPr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Impact"/>
                <a:cs typeface="Impac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1"/>
            <a:ext cx="397764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1"/>
            <a:ext cx="397764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4622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4622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1" y="6377941"/>
            <a:ext cx="2103120" cy="24622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28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90972" y="334731"/>
            <a:ext cx="5962056" cy="615553"/>
          </a:xfrm>
        </p:spPr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Impact"/>
                <a:cs typeface="Impac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4622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4622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1" y="6377941"/>
            <a:ext cx="2103120" cy="24622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885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4622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4622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1" y="6377941"/>
            <a:ext cx="2103120" cy="24622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01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2740523"/>
            <a:ext cx="6858000" cy="769441"/>
          </a:xfrm>
        </p:spPr>
        <p:txBody>
          <a:bodyPr anchor="b"/>
          <a:lstStyle>
            <a:lvl1pPr algn="ctr">
              <a:defRPr sz="5000">
                <a:solidFill>
                  <a:srgbClr val="29479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40"/>
            <a:ext cx="6858000" cy="307777"/>
          </a:xfrm>
        </p:spPr>
        <p:txBody>
          <a:bodyPr/>
          <a:lstStyle>
            <a:lvl1pPr marL="0" indent="0" algn="ctr">
              <a:buNone/>
              <a:defRPr sz="2000"/>
            </a:lvl1pPr>
            <a:lvl2pPr marL="383879" indent="0" algn="ctr">
              <a:buNone/>
              <a:defRPr sz="1700"/>
            </a:lvl2pPr>
            <a:lvl3pPr marL="767759" indent="0" algn="ctr">
              <a:buNone/>
              <a:defRPr sz="1500"/>
            </a:lvl3pPr>
            <a:lvl4pPr marL="1151637" indent="0" algn="ctr">
              <a:buNone/>
              <a:defRPr sz="1300"/>
            </a:lvl4pPr>
            <a:lvl5pPr marL="1535516" indent="0" algn="ctr">
              <a:buNone/>
              <a:defRPr sz="1300"/>
            </a:lvl5pPr>
            <a:lvl6pPr marL="1919395" indent="0" algn="ctr">
              <a:buNone/>
              <a:defRPr sz="1300"/>
            </a:lvl6pPr>
            <a:lvl7pPr marL="2303275" indent="0" algn="ctr">
              <a:buNone/>
              <a:defRPr sz="1300"/>
            </a:lvl7pPr>
            <a:lvl8pPr marL="2687154" indent="0" algn="ctr">
              <a:buNone/>
              <a:defRPr sz="1300"/>
            </a:lvl8pPr>
            <a:lvl9pPr marL="3071033" indent="0" algn="ctr">
              <a:buNone/>
              <a:defRPr sz="13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77942"/>
            <a:ext cx="2103120" cy="246221"/>
          </a:xfrm>
        </p:spPr>
        <p:txBody>
          <a:bodyPr/>
          <a:lstStyle/>
          <a:p>
            <a:fld id="{076A87D0-25C5-4526-9442-D26397EAE49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08960" y="6377942"/>
            <a:ext cx="2926080" cy="246221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83681" y="6377942"/>
            <a:ext cx="2103120" cy="2462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CB9B150-16F9-4654-A9FF-3F04349E5D0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62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FDED-9193-4AE2-AFB5-90313E7DAD55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1961-C90D-4009-9C20-616E0E94966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9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0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6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7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FDED-9193-4AE2-AFB5-90313E7DAD55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1961-C90D-4009-9C20-616E0E9496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FDED-9193-4AE2-AFB5-90313E7DAD55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1961-C90D-4009-9C20-616E0E94966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1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089" indent="0">
              <a:buNone/>
              <a:defRPr sz="2000" b="1"/>
            </a:lvl2pPr>
            <a:lvl3pPr marL="914177" indent="0">
              <a:buNone/>
              <a:defRPr sz="1800" b="1"/>
            </a:lvl3pPr>
            <a:lvl4pPr marL="1371265" indent="0">
              <a:buNone/>
              <a:defRPr sz="1600" b="1"/>
            </a:lvl4pPr>
            <a:lvl5pPr marL="1828353" indent="0">
              <a:buNone/>
              <a:defRPr sz="1600" b="1"/>
            </a:lvl5pPr>
            <a:lvl6pPr marL="2285442" indent="0">
              <a:buNone/>
              <a:defRPr sz="1600" b="1"/>
            </a:lvl6pPr>
            <a:lvl7pPr marL="2742531" indent="0">
              <a:buNone/>
              <a:defRPr sz="1600" b="1"/>
            </a:lvl7pPr>
            <a:lvl8pPr marL="3199619" indent="0">
              <a:buNone/>
              <a:defRPr sz="1600" b="1"/>
            </a:lvl8pPr>
            <a:lvl9pPr marL="365670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1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089" indent="0">
              <a:buNone/>
              <a:defRPr sz="2000" b="1"/>
            </a:lvl2pPr>
            <a:lvl3pPr marL="914177" indent="0">
              <a:buNone/>
              <a:defRPr sz="1800" b="1"/>
            </a:lvl3pPr>
            <a:lvl4pPr marL="1371265" indent="0">
              <a:buNone/>
              <a:defRPr sz="1600" b="1"/>
            </a:lvl4pPr>
            <a:lvl5pPr marL="1828353" indent="0">
              <a:buNone/>
              <a:defRPr sz="1600" b="1"/>
            </a:lvl5pPr>
            <a:lvl6pPr marL="2285442" indent="0">
              <a:buNone/>
              <a:defRPr sz="1600" b="1"/>
            </a:lvl6pPr>
            <a:lvl7pPr marL="2742531" indent="0">
              <a:buNone/>
              <a:defRPr sz="1600" b="1"/>
            </a:lvl7pPr>
            <a:lvl8pPr marL="3199619" indent="0">
              <a:buNone/>
              <a:defRPr sz="1600" b="1"/>
            </a:lvl8pPr>
            <a:lvl9pPr marL="3656707" indent="0">
              <a:buNone/>
              <a:defRPr sz="1600" b="1"/>
            </a:lvl9pPr>
          </a:lstStyle>
          <a:p>
            <a:pPr marL="0" lvl="0" indent="0" algn="ctr" defTabSz="914177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FDED-9193-4AE2-AFB5-90313E7DAD55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1961-C90D-4009-9C20-616E0E94966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FDED-9193-4AE2-AFB5-90313E7DAD55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1961-C90D-4009-9C20-616E0E9496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FDED-9193-4AE2-AFB5-90313E7DAD55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1961-C90D-4009-9C20-616E0E9496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2209801"/>
            <a:ext cx="3636085" cy="1258493"/>
          </a:xfrm>
          <a:effectLst/>
        </p:spPr>
        <p:txBody>
          <a:bodyPr anchor="b">
            <a:noAutofit/>
          </a:bodyPr>
          <a:lstStyle>
            <a:lvl1pPr marL="228544" indent="-228544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089" indent="0">
              <a:buNone/>
              <a:defRPr sz="1200"/>
            </a:lvl2pPr>
            <a:lvl3pPr marL="914177" indent="0">
              <a:buNone/>
              <a:defRPr sz="1000"/>
            </a:lvl3pPr>
            <a:lvl4pPr marL="1371265" indent="0">
              <a:buNone/>
              <a:defRPr sz="900"/>
            </a:lvl4pPr>
            <a:lvl5pPr marL="1828353" indent="0">
              <a:buNone/>
              <a:defRPr sz="900"/>
            </a:lvl5pPr>
            <a:lvl6pPr marL="2285442" indent="0">
              <a:buNone/>
              <a:defRPr sz="900"/>
            </a:lvl6pPr>
            <a:lvl7pPr marL="2742531" indent="0">
              <a:buNone/>
              <a:defRPr sz="900"/>
            </a:lvl7pPr>
            <a:lvl8pPr marL="3199619" indent="0">
              <a:buNone/>
              <a:defRPr sz="900"/>
            </a:lvl8pPr>
            <a:lvl9pPr marL="365670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FDED-9193-4AE2-AFB5-90313E7DAD55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1961-C90D-4009-9C20-616E0E9496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089" indent="0">
              <a:buNone/>
              <a:defRPr sz="2800"/>
            </a:lvl2pPr>
            <a:lvl3pPr marL="914177" indent="0">
              <a:buNone/>
              <a:defRPr sz="2400"/>
            </a:lvl3pPr>
            <a:lvl4pPr marL="1371265" indent="0">
              <a:buNone/>
              <a:defRPr sz="2000"/>
            </a:lvl4pPr>
            <a:lvl5pPr marL="1828353" indent="0">
              <a:buNone/>
              <a:defRPr sz="2000"/>
            </a:lvl5pPr>
            <a:lvl6pPr marL="2285442" indent="0">
              <a:buNone/>
              <a:defRPr sz="2000"/>
            </a:lvl6pPr>
            <a:lvl7pPr marL="2742531" indent="0">
              <a:buNone/>
              <a:defRPr sz="2000"/>
            </a:lvl7pPr>
            <a:lvl8pPr marL="3199619" indent="0">
              <a:buNone/>
              <a:defRPr sz="2000"/>
            </a:lvl8pPr>
            <a:lvl9pPr marL="3656707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35" indent="-182835">
              <a:buFont typeface="Georgia" pitchFamily="18" charset="0"/>
              <a:buChar char="*"/>
              <a:defRPr sz="1600"/>
            </a:lvl1pPr>
            <a:lvl2pPr marL="457089" indent="0">
              <a:buNone/>
              <a:defRPr sz="1200"/>
            </a:lvl2pPr>
            <a:lvl3pPr marL="914177" indent="0">
              <a:buNone/>
              <a:defRPr sz="1000"/>
            </a:lvl3pPr>
            <a:lvl4pPr marL="1371265" indent="0">
              <a:buNone/>
              <a:defRPr sz="900"/>
            </a:lvl4pPr>
            <a:lvl5pPr marL="1828353" indent="0">
              <a:buNone/>
              <a:defRPr sz="900"/>
            </a:lvl5pPr>
            <a:lvl6pPr marL="2285442" indent="0">
              <a:buNone/>
              <a:defRPr sz="900"/>
            </a:lvl6pPr>
            <a:lvl7pPr marL="2742531" indent="0">
              <a:buNone/>
              <a:defRPr sz="900"/>
            </a:lvl7pPr>
            <a:lvl8pPr marL="3199619" indent="0">
              <a:buNone/>
              <a:defRPr sz="900"/>
            </a:lvl8pPr>
            <a:lvl9pPr marL="365670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FDED-9193-4AE2-AFB5-90313E7DAD55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1961-C90D-4009-9C20-616E0E94966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4372168"/>
            <a:ext cx="6512511" cy="1143000"/>
          </a:xfrm>
          <a:prstGeom prst="rect">
            <a:avLst/>
          </a:prstGeom>
          <a:effectLst/>
        </p:spPr>
        <p:txBody>
          <a:bodyPr vert="horz" lIns="91418" tIns="45709" rIns="91418" bIns="45709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18" tIns="45709" rIns="91418" bIns="457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1"/>
            <a:ext cx="2514600" cy="365125"/>
          </a:xfrm>
          <a:prstGeom prst="rect">
            <a:avLst/>
          </a:prstGeom>
        </p:spPr>
        <p:txBody>
          <a:bodyPr vert="horz" lIns="91418" tIns="45709" rIns="91418" bIns="45709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C30FDED-9193-4AE2-AFB5-90313E7DAD55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1"/>
            <a:ext cx="3352801" cy="365125"/>
          </a:xfrm>
          <a:prstGeom prst="rect">
            <a:avLst/>
          </a:prstGeom>
        </p:spPr>
        <p:txBody>
          <a:bodyPr vert="horz" lIns="91418" tIns="45709" rIns="91418" bIns="45709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1"/>
            <a:ext cx="1828800" cy="365125"/>
          </a:xfrm>
          <a:prstGeom prst="rect">
            <a:avLst/>
          </a:prstGeom>
        </p:spPr>
        <p:txBody>
          <a:bodyPr vert="horz" lIns="91418" tIns="45709" rIns="91418" bIns="45709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5111961-C90D-4009-9C20-616E0E94966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19962" indent="-319962" algn="r" defTabSz="914177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44" indent="-182835" algn="l" defTabSz="9141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506" indent="-182835" algn="l" defTabSz="9141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759" indent="-182835" algn="l" defTabSz="9141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012" indent="-182835" algn="l" defTabSz="9141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549" indent="-182835" algn="l" defTabSz="9141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3802" indent="-182835" algn="l" defTabSz="9141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480" indent="-182835" algn="l" defTabSz="9141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442" indent="-182835" algn="l" defTabSz="9141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120" indent="-182835" algn="l" defTabSz="9141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9" algn="l" defTabSz="914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7" algn="l" defTabSz="914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65" algn="l" defTabSz="914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53" algn="l" defTabSz="914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42" algn="l" defTabSz="914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31" algn="l" defTabSz="914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19" algn="l" defTabSz="914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07" algn="l" defTabSz="914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"/>
            <a:ext cx="9144000" cy="311517"/>
          </a:xfrm>
          <a:custGeom>
            <a:avLst/>
            <a:gdLst/>
            <a:ahLst/>
            <a:cxnLst/>
            <a:rect l="l" t="t" r="r" b="b"/>
            <a:pathLst>
              <a:path w="20104100" h="513715">
                <a:moveTo>
                  <a:pt x="0" y="513701"/>
                </a:moveTo>
                <a:lnTo>
                  <a:pt x="20104099" y="513701"/>
                </a:lnTo>
                <a:lnTo>
                  <a:pt x="20104099" y="0"/>
                </a:lnTo>
                <a:lnTo>
                  <a:pt x="0" y="0"/>
                </a:lnTo>
                <a:lnTo>
                  <a:pt x="0" y="513701"/>
                </a:lnTo>
                <a:close/>
              </a:path>
            </a:pathLst>
          </a:custGeom>
          <a:solidFill>
            <a:srgbClr val="294791"/>
          </a:solidFill>
        </p:spPr>
        <p:txBody>
          <a:bodyPr wrap="square" lIns="0" tIns="0" rIns="0" bIns="0" rtlCol="0"/>
          <a:lstStyle/>
          <a:p>
            <a:pPr algn="l" defTabSz="465590" fontAlgn="auto">
              <a:spcBef>
                <a:spcPts val="0"/>
              </a:spcBef>
              <a:spcAft>
                <a:spcPts val="0"/>
              </a:spcAft>
            </a:pPr>
            <a:endParaRPr sz="900" baseline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0" y="6546360"/>
            <a:ext cx="9144000" cy="311517"/>
          </a:xfrm>
          <a:custGeom>
            <a:avLst/>
            <a:gdLst/>
            <a:ahLst/>
            <a:cxnLst/>
            <a:rect l="l" t="t" r="r" b="b"/>
            <a:pathLst>
              <a:path w="20104100" h="513715">
                <a:moveTo>
                  <a:pt x="0" y="513125"/>
                </a:moveTo>
                <a:lnTo>
                  <a:pt x="20104099" y="513125"/>
                </a:lnTo>
                <a:lnTo>
                  <a:pt x="20104099" y="0"/>
                </a:lnTo>
                <a:lnTo>
                  <a:pt x="0" y="0"/>
                </a:lnTo>
                <a:lnTo>
                  <a:pt x="0" y="513125"/>
                </a:lnTo>
                <a:close/>
              </a:path>
            </a:pathLst>
          </a:custGeom>
          <a:solidFill>
            <a:srgbClr val="294791"/>
          </a:solidFill>
        </p:spPr>
        <p:txBody>
          <a:bodyPr wrap="square" lIns="0" tIns="0" rIns="0" bIns="0" rtlCol="0"/>
          <a:lstStyle/>
          <a:p>
            <a:pPr algn="l" defTabSz="465590" fontAlgn="auto">
              <a:spcBef>
                <a:spcPts val="0"/>
              </a:spcBef>
              <a:spcAft>
                <a:spcPts val="0"/>
              </a:spcAft>
            </a:pPr>
            <a:endParaRPr sz="900" baseline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8540068" y="476078"/>
            <a:ext cx="392811" cy="5477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defTabSz="465590" fontAlgn="auto">
              <a:spcBef>
                <a:spcPts val="0"/>
              </a:spcBef>
              <a:spcAft>
                <a:spcPts val="0"/>
              </a:spcAft>
            </a:pPr>
            <a:endParaRPr sz="900" baseline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90972" y="334731"/>
            <a:ext cx="5962056" cy="12003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800" b="0" i="0">
                <a:solidFill>
                  <a:schemeClr val="bg1"/>
                </a:solidFill>
                <a:latin typeface="Impact"/>
                <a:cs typeface="Impac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128902" y="2848837"/>
            <a:ext cx="5546763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1" i="0">
                <a:solidFill>
                  <a:srgbClr val="006FC0"/>
                </a:solidFill>
                <a:latin typeface="Liberation Sans Narrow"/>
                <a:cs typeface="Liberation Sans Narrow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65590" fontAlgn="auto">
              <a:spcBef>
                <a:spcPts val="0"/>
              </a:spcBef>
              <a:spcAft>
                <a:spcPts val="0"/>
              </a:spcAft>
            </a:pPr>
            <a:endParaRPr lang="ru-RU" sz="900" baseline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65590"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900" baseline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65590" fontAlgn="auto">
                <a:spcBef>
                  <a:spcPts val="0"/>
                </a:spcBef>
                <a:spcAft>
                  <a:spcPts val="0"/>
                </a:spcAft>
              </a:pPr>
              <a:t>8/21/2020</a:t>
            </a:fld>
            <a:endParaRPr lang="en-US" sz="900" baseline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6377941"/>
            <a:ext cx="2103120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65590"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z="900" baseline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655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z="900" baseline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9084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</p:sldLayoutIdLst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32795">
        <a:defRPr>
          <a:latin typeface="+mn-lt"/>
          <a:ea typeface="+mn-ea"/>
          <a:cs typeface="+mn-cs"/>
        </a:defRPr>
      </a:lvl2pPr>
      <a:lvl3pPr marL="465590">
        <a:defRPr>
          <a:latin typeface="+mn-lt"/>
          <a:ea typeface="+mn-ea"/>
          <a:cs typeface="+mn-cs"/>
        </a:defRPr>
      </a:lvl3pPr>
      <a:lvl4pPr marL="698385">
        <a:defRPr>
          <a:latin typeface="+mn-lt"/>
          <a:ea typeface="+mn-ea"/>
          <a:cs typeface="+mn-cs"/>
        </a:defRPr>
      </a:lvl4pPr>
      <a:lvl5pPr marL="931181">
        <a:defRPr>
          <a:latin typeface="+mn-lt"/>
          <a:ea typeface="+mn-ea"/>
          <a:cs typeface="+mn-cs"/>
        </a:defRPr>
      </a:lvl5pPr>
      <a:lvl6pPr marL="1163976">
        <a:defRPr>
          <a:latin typeface="+mn-lt"/>
          <a:ea typeface="+mn-ea"/>
          <a:cs typeface="+mn-cs"/>
        </a:defRPr>
      </a:lvl6pPr>
      <a:lvl7pPr marL="1396771">
        <a:defRPr>
          <a:latin typeface="+mn-lt"/>
          <a:ea typeface="+mn-ea"/>
          <a:cs typeface="+mn-cs"/>
        </a:defRPr>
      </a:lvl7pPr>
      <a:lvl8pPr marL="1629566">
        <a:defRPr>
          <a:latin typeface="+mn-lt"/>
          <a:ea typeface="+mn-ea"/>
          <a:cs typeface="+mn-cs"/>
        </a:defRPr>
      </a:lvl8pPr>
      <a:lvl9pPr marL="18623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32795">
        <a:defRPr>
          <a:latin typeface="+mn-lt"/>
          <a:ea typeface="+mn-ea"/>
          <a:cs typeface="+mn-cs"/>
        </a:defRPr>
      </a:lvl2pPr>
      <a:lvl3pPr marL="465590">
        <a:defRPr>
          <a:latin typeface="+mn-lt"/>
          <a:ea typeface="+mn-ea"/>
          <a:cs typeface="+mn-cs"/>
        </a:defRPr>
      </a:lvl3pPr>
      <a:lvl4pPr marL="698385">
        <a:defRPr>
          <a:latin typeface="+mn-lt"/>
          <a:ea typeface="+mn-ea"/>
          <a:cs typeface="+mn-cs"/>
        </a:defRPr>
      </a:lvl4pPr>
      <a:lvl5pPr marL="931181">
        <a:defRPr>
          <a:latin typeface="+mn-lt"/>
          <a:ea typeface="+mn-ea"/>
          <a:cs typeface="+mn-cs"/>
        </a:defRPr>
      </a:lvl5pPr>
      <a:lvl6pPr marL="1163976">
        <a:defRPr>
          <a:latin typeface="+mn-lt"/>
          <a:ea typeface="+mn-ea"/>
          <a:cs typeface="+mn-cs"/>
        </a:defRPr>
      </a:lvl6pPr>
      <a:lvl7pPr marL="1396771">
        <a:defRPr>
          <a:latin typeface="+mn-lt"/>
          <a:ea typeface="+mn-ea"/>
          <a:cs typeface="+mn-cs"/>
        </a:defRPr>
      </a:lvl7pPr>
      <a:lvl8pPr marL="1629566">
        <a:defRPr>
          <a:latin typeface="+mn-lt"/>
          <a:ea typeface="+mn-ea"/>
          <a:cs typeface="+mn-cs"/>
        </a:defRPr>
      </a:lvl8pPr>
      <a:lvl9pPr marL="186236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onsultant.ru/document/cons_doc_LAW_338893/6e9652deb6a477cea1f7b0acf8b4a2daa2024cb2/#dst10171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onsultant.ru/document/cons_doc_LAW_338893/6e9652deb6a477cea1f7b0acf8b4a2daa2024cb2/#dst10171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://eljur.ru/vebinary-dlya-uchitelej-i-administratorov-elektronnogo-zhurnala#webinar24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rippo.ru/index.php/v-pomoshch-uchitelyu/v-pomosh-ychitelu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rippo.ru/index.php/istoriya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563888" y="5661248"/>
            <a:ext cx="5334000" cy="685800"/>
          </a:xfrm>
        </p:spPr>
        <p:txBody>
          <a:bodyPr/>
          <a:lstStyle/>
          <a:p>
            <a:r>
              <a:rPr lang="ru-RU" altLang="ru-RU" b="1" dirty="0" smtClean="0">
                <a:solidFill>
                  <a:schemeClr val="accent2"/>
                </a:solidFill>
              </a:rPr>
              <a:t>21.08.2020 года</a:t>
            </a:r>
            <a:endParaRPr lang="en-US" altLang="ru-RU" b="1" dirty="0">
              <a:solidFill>
                <a:schemeClr val="accent2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195736" y="2132856"/>
            <a:ext cx="6264696" cy="704850"/>
          </a:xfrm>
        </p:spPr>
        <p:txBody>
          <a:bodyPr>
            <a:noAutofit/>
          </a:bodyPr>
          <a:lstStyle/>
          <a:p>
            <a:r>
              <a:rPr lang="ru-RU" altLang="ru-RU" sz="2400" dirty="0"/>
              <a:t>Инструктивно-методический семинар </a:t>
            </a:r>
            <a:br>
              <a:rPr lang="ru-RU" altLang="ru-RU" sz="2400" dirty="0"/>
            </a:br>
            <a:r>
              <a:rPr lang="ru-RU" altLang="ru-RU" sz="2400" dirty="0"/>
              <a:t>«Об особенностях преподавания истории, обществознания, ОДНКНР  в общеобразовательных организациях Симферопольского района в 2020/2021 учебном году»</a:t>
            </a:r>
            <a:endParaRPr lang="en-US" alt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6084168" y="836712"/>
            <a:ext cx="2376264" cy="379569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r>
              <a:rPr lang="ru-RU" sz="2800" b="1" dirty="0">
                <a:solidFill>
                  <a:schemeClr val="tx1">
                    <a:lumMod val="75000"/>
                  </a:schemeClr>
                </a:solidFill>
              </a:rPr>
              <a:t>МБОУ ДО «ЦДЮТ»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28600"/>
            <a:ext cx="6934200" cy="715963"/>
          </a:xfrm>
        </p:spPr>
        <p:txBody>
          <a:bodyPr/>
          <a:lstStyle/>
          <a:p>
            <a:pPr algn="ctr"/>
            <a:r>
              <a:rPr lang="ru-RU" altLang="ru-RU" sz="2400" dirty="0">
                <a:solidFill>
                  <a:srgbClr val="247274"/>
                </a:solidFill>
              </a:rPr>
              <a:t>Учебно-методическое обеспечение преподавания истории</a:t>
            </a:r>
            <a:endParaRPr lang="en-US" altLang="ru-RU" sz="2400" dirty="0">
              <a:solidFill>
                <a:srgbClr val="247274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981200" y="980728"/>
            <a:ext cx="6934200" cy="4734272"/>
          </a:xfrm>
        </p:spPr>
        <p:txBody>
          <a:bodyPr>
            <a:normAutofit fontScale="92500" lnSpcReduction="10000"/>
          </a:bodyPr>
          <a:lstStyle/>
          <a:p>
            <a:pPr indent="0" algn="ctr">
              <a:spcAft>
                <a:spcPts val="0"/>
              </a:spcAft>
              <a:buNone/>
            </a:pP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/>
              </a:rPr>
              <a:t>Федеральный перечень учебников</a:t>
            </a:r>
          </a:p>
          <a:p>
            <a:pPr marL="285680" indent="-285680" algn="just">
              <a:spcAft>
                <a:spcPts val="0"/>
              </a:spcAft>
              <a:buFontTx/>
              <a:buChar char="-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Calibri"/>
                <a:ea typeface="Times New Roman"/>
                <a:cs typeface="Times New Roman"/>
              </a:rPr>
              <a:t>Приказ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Times New Roman"/>
                <a:cs typeface="Times New Roman"/>
              </a:rPr>
              <a:t>Минпросвещения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Calibri"/>
                <a:ea typeface="Times New Roman"/>
                <a:cs typeface="Times New Roman"/>
              </a:rPr>
              <a:t> России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Times New Roman"/>
                <a:cs typeface="Times New Roman"/>
              </a:rPr>
              <a:t>от 28.12.2018 N345</a:t>
            </a:r>
            <a:b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Times New Roman"/>
                <a:cs typeface="Times New Roman"/>
              </a:rPr>
            </a:b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Calibri"/>
                <a:ea typeface="Times New Roman"/>
                <a:cs typeface="Times New Roman"/>
              </a:rPr>
              <a:t>«О федеральном перечне учебников, рекомендуемых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образования»</a:t>
            </a:r>
          </a:p>
          <a:p>
            <a:pPr marL="285680" indent="-285680" algn="just">
              <a:spcAft>
                <a:spcPts val="0"/>
              </a:spcAft>
              <a:buFontTx/>
              <a:buChar char="-"/>
            </a:pPr>
            <a:endParaRPr lang="ru-RU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Times New Roman"/>
            </a:endParaRPr>
          </a:p>
          <a:p>
            <a:pPr marL="285680" indent="-285680" algn="just">
              <a:spcAft>
                <a:spcPts val="0"/>
              </a:spcAft>
              <a:buFontTx/>
              <a:buChar char="-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Приказ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Минпросвещения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 России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от 08.05.2019 N233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/>
            </a:r>
            <a:br>
              <a:rPr lang="ru-RU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</a:b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«О внесении изменений в федеральный перечень учебников, рекомендуемых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образования, утвержденный приказом Министерства просвещения Российской Федерации от 28 декабря 2018 г. N 345»</a:t>
            </a:r>
          </a:p>
          <a:p>
            <a:pPr marL="285680" indent="-285680" algn="just">
              <a:spcAft>
                <a:spcPts val="0"/>
              </a:spcAft>
              <a:buFontTx/>
              <a:buChar char="-"/>
            </a:pPr>
            <a:endParaRPr lang="ru-RU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Times New Roman"/>
            </a:endParaRPr>
          </a:p>
          <a:p>
            <a:pPr marL="285680" indent="-285680" algn="just">
              <a:spcAft>
                <a:spcPts val="0"/>
              </a:spcAft>
              <a:buFontTx/>
              <a:buChar char="-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Приказ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Минпросвещения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 России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от 22.11.2019 N632</a:t>
            </a:r>
            <a:b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</a:b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«О внесении изменений в федеральный перечень учебников, рекомендуемых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образования, сформированный приказом Министерства просвещения Российской Федерации от 28 декабря 2018 г. N 345»</a:t>
            </a:r>
          </a:p>
          <a:p>
            <a:pPr algn="just">
              <a:spcAft>
                <a:spcPts val="0"/>
              </a:spcAft>
            </a:pPr>
            <a:endParaRPr lang="ru-RU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Times New Roman"/>
            </a:endParaRPr>
          </a:p>
          <a:p>
            <a:pPr>
              <a:lnSpc>
                <a:spcPct val="80000"/>
              </a:lnSpc>
            </a:pPr>
            <a:endParaRPr lang="en-US" altLang="ru-RU" sz="2000" dirty="0">
              <a:solidFill>
                <a:srgbClr val="247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80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28600"/>
            <a:ext cx="6934200" cy="715963"/>
          </a:xfrm>
        </p:spPr>
        <p:txBody>
          <a:bodyPr/>
          <a:lstStyle/>
          <a:p>
            <a:pPr algn="ctr"/>
            <a:endParaRPr lang="en-US" altLang="ru-RU" sz="2400" dirty="0">
              <a:solidFill>
                <a:srgbClr val="247274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981200" y="980728"/>
            <a:ext cx="6934200" cy="473427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altLang="ru-RU" sz="2000" dirty="0">
              <a:solidFill>
                <a:srgbClr val="247274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344009"/>
              </p:ext>
            </p:extLst>
          </p:nvPr>
        </p:nvGraphicFramePr>
        <p:xfrm>
          <a:off x="35496" y="2"/>
          <a:ext cx="9108505" cy="67389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201"/>
                <a:gridCol w="2808312"/>
                <a:gridCol w="648072"/>
                <a:gridCol w="2232248"/>
                <a:gridCol w="1619672"/>
              </a:tblGrid>
              <a:tr h="7315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линии УМК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Автор/авторский коллектив УМК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Классы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издания УМК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Примечание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</a:tr>
              <a:tr h="327648">
                <a:tc grid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Основное общее образование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7648">
                <a:tc grid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1.2.3.1  История России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529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История России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Андреев И.Н.–Волобуев О.В.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6–9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ООО </a:t>
                      </a:r>
                      <a:r>
                        <a:rPr lang="ru-RU" sz="1600" u="non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ДРОФА</a:t>
                      </a:r>
                      <a:endParaRPr lang="ru-RU" sz="1600" u="non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</a:tr>
              <a:tr h="7315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История России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Арсентьев Н.М., Данилов А.А. и др. под ред. </a:t>
                      </a:r>
                      <a:r>
                        <a:rPr lang="ru-RU" sz="1600" dirty="0" err="1">
                          <a:effectLst/>
                        </a:rPr>
                        <a:t>Торкунова</a:t>
                      </a:r>
                      <a:r>
                        <a:rPr lang="ru-RU" sz="1600" dirty="0">
                          <a:effectLst/>
                        </a:rPr>
                        <a:t> А.В.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6–9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АО Издательство «Просвещение»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</a:tr>
              <a:tr h="7315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История России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Пчелов</a:t>
                      </a:r>
                      <a:r>
                        <a:rPr lang="ru-RU" sz="1600" dirty="0">
                          <a:effectLst/>
                        </a:rPr>
                        <a:t> Е.В., Лукин П.В. и др.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под ред. Петрова Ю.А.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6–9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ООО «Русское слово-учебник»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</a:tr>
              <a:tr h="327648">
                <a:tc grid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1.2.3.2  Всеобщая история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10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Всеобщая история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Под ред. Искендерова А.А.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Под ред. Сванидзе А.А.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линия УМК  А. А. Вигасина – О.С. Сороко-Цюпы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5, 7–9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АО «Издательство «Просвещение»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</a:tr>
              <a:tr h="65529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Всеобщая история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Под ред. Карпова С.П.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5–9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ООО «Русское слово-учебник»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</a:tr>
              <a:tr h="9402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Всеобщая история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Под ред. Пудовиной Е.И.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Линия УМК «Сферы 1-11»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5–9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АО «Издательство «Просвещение»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</a:tr>
            </a:tbl>
          </a:graphicData>
        </a:graphic>
      </p:graphicFrame>
      <p:sp>
        <p:nvSpPr>
          <p:cNvPr id="3" name="AutoShape 1"/>
          <p:cNvSpPr>
            <a:spLocks/>
          </p:cNvSpPr>
          <p:nvPr/>
        </p:nvSpPr>
        <p:spPr bwMode="auto">
          <a:xfrm>
            <a:off x="2909888" y="3165475"/>
            <a:ext cx="90487" cy="319088"/>
          </a:xfrm>
          <a:prstGeom prst="rightBrace">
            <a:avLst>
              <a:gd name="adj1" fmla="val 29386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34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28600"/>
            <a:ext cx="6934200" cy="715963"/>
          </a:xfrm>
        </p:spPr>
        <p:txBody>
          <a:bodyPr/>
          <a:lstStyle/>
          <a:p>
            <a:endParaRPr lang="en-US" altLang="ru-RU" sz="4000" dirty="0">
              <a:solidFill>
                <a:srgbClr val="247274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981200" y="1447800"/>
            <a:ext cx="6934200" cy="42672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altLang="ru-RU" sz="2000" dirty="0">
              <a:solidFill>
                <a:srgbClr val="247274"/>
              </a:solidFill>
            </a:endParaRPr>
          </a:p>
        </p:txBody>
      </p:sp>
      <p:sp>
        <p:nvSpPr>
          <p:cNvPr id="3" name="AutoShape 1"/>
          <p:cNvSpPr>
            <a:spLocks/>
          </p:cNvSpPr>
          <p:nvPr/>
        </p:nvSpPr>
        <p:spPr bwMode="auto">
          <a:xfrm>
            <a:off x="5421314" y="2406650"/>
            <a:ext cx="90487" cy="319088"/>
          </a:xfrm>
          <a:prstGeom prst="rightBrace">
            <a:avLst>
              <a:gd name="adj1" fmla="val 29386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578225" y="2428369"/>
            <a:ext cx="729643" cy="36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18" tIns="45709" rIns="91418" bIns="45709" numCol="1" anchor="ctr" anchorCtr="0" compatLnSpc="1">
            <a:prstTxWarp prst="textNoShape">
              <a:avLst/>
            </a:prstTxWarp>
            <a:spAutoFit/>
          </a:bodyPr>
          <a:lstStyle>
            <a:lvl1pPr indent="539750"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indent="539618" defTabSz="914177"/>
            <a:endParaRPr lang="ru-RU" altLang="ru-RU" sz="1800" baseline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220632"/>
              </p:ext>
            </p:extLst>
          </p:nvPr>
        </p:nvGraphicFramePr>
        <p:xfrm>
          <a:off x="29344" y="0"/>
          <a:ext cx="9114657" cy="69653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6263"/>
                <a:gridCol w="2733839"/>
                <a:gridCol w="758352"/>
                <a:gridCol w="1460426"/>
                <a:gridCol w="2555777"/>
              </a:tblGrid>
              <a:tr h="69573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линии УМК 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Автор/авторский коллектив УМК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Классы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издания УМК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Примечание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</a:tr>
              <a:tr h="231913">
                <a:tc grid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Среднее общее </a:t>
                      </a:r>
                      <a:r>
                        <a:rPr lang="ru-RU" sz="1400" dirty="0">
                          <a:effectLst/>
                        </a:rPr>
                        <a:t>образование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1913">
                <a:tc grid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1.3.3.1  История России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191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История России (базовый и углубленный уровень)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(в 3-х частях)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Горинов</a:t>
                      </a:r>
                      <a:r>
                        <a:rPr lang="ru-RU" sz="1400" dirty="0">
                          <a:effectLst/>
                        </a:rPr>
                        <a:t> М.М., Данилов А.А., </a:t>
                      </a:r>
                      <a:r>
                        <a:rPr lang="ru-RU" sz="1400" dirty="0" err="1">
                          <a:effectLst/>
                        </a:rPr>
                        <a:t>Моруков</a:t>
                      </a:r>
                      <a:r>
                        <a:rPr lang="ru-RU" sz="1400" dirty="0">
                          <a:effectLst/>
                        </a:rPr>
                        <a:t> М.Ю. и др. под ред. </a:t>
                      </a:r>
                      <a:r>
                        <a:rPr lang="ru-RU" sz="1400" dirty="0" err="1">
                          <a:effectLst/>
                        </a:rPr>
                        <a:t>Торкунова</a:t>
                      </a:r>
                      <a:r>
                        <a:rPr lang="ru-RU" sz="1400" dirty="0">
                          <a:effectLst/>
                        </a:rPr>
                        <a:t> А.В.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АО «Издательство «Просвещение»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ред. Приказа 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 от 08.05.2019 № 233.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 учебниках гриф «базовый и углубленный уровень» стал печататься только с 2019 г.; более ранние издания без грифа, но в ФПУ прописаны уровни изучения истории по данному учебнику!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</a:tr>
              <a:tr h="143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История. История России 1914 г. – начало XXI в. </a:t>
                      </a:r>
                      <a:r>
                        <a:rPr lang="ru-RU" sz="1200" dirty="0">
                          <a:effectLst/>
                        </a:rPr>
                        <a:t>(базовый и углубленный уровни)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(в 2 частях)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Никонов В.А., Девятов С.В.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 ред. Карпова С.П.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ООО «Русское слово-учебник»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</a:tr>
              <a:tr h="8945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История России: начало XX – начало XXI века </a:t>
                      </a:r>
                      <a:r>
                        <a:rPr lang="ru-RU" sz="1200" dirty="0">
                          <a:effectLst/>
                        </a:rPr>
                        <a:t>(базовый уровень)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Волобуев О.В.,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Карпачев С.П.,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Клоков В.А.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ООО «ДРОФА»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Введен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  <a:hlinkClick r:id="rId4"/>
                        </a:rPr>
                        <a:t>Приказом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 от 22.11.2019 № 632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</a:tr>
              <a:tr h="11595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История России (базовый, углубленный уровни)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(в 2 частях)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Измозик В.С., Журавлева О.Н., Рудник С.Н.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 общ. ред. Тишкова В.А.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ООО Издательский центр «ВЕНТАНА-ГРАФ»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Это учебное пособие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Введено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u="sng" dirty="0">
                          <a:effectLst/>
                          <a:hlinkClick r:id="rId4"/>
                        </a:rPr>
                        <a:t>Приказом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 от 22.11.2019 № 632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463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28600"/>
            <a:ext cx="6934200" cy="715963"/>
          </a:xfrm>
        </p:spPr>
        <p:txBody>
          <a:bodyPr/>
          <a:lstStyle/>
          <a:p>
            <a:endParaRPr lang="en-US" altLang="ru-RU" sz="4000" dirty="0">
              <a:solidFill>
                <a:srgbClr val="247274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981200" y="1447800"/>
            <a:ext cx="6934200" cy="42672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altLang="ru-RU" sz="2000" dirty="0">
              <a:solidFill>
                <a:srgbClr val="247274"/>
              </a:solidFill>
            </a:endParaRPr>
          </a:p>
        </p:txBody>
      </p:sp>
      <p:sp>
        <p:nvSpPr>
          <p:cNvPr id="3" name="AutoShape 1"/>
          <p:cNvSpPr>
            <a:spLocks/>
          </p:cNvSpPr>
          <p:nvPr/>
        </p:nvSpPr>
        <p:spPr bwMode="auto">
          <a:xfrm>
            <a:off x="5421314" y="2406650"/>
            <a:ext cx="90487" cy="319088"/>
          </a:xfrm>
          <a:prstGeom prst="rightBrace">
            <a:avLst>
              <a:gd name="adj1" fmla="val 29386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578225" y="2428369"/>
            <a:ext cx="729643" cy="36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18" tIns="45709" rIns="91418" bIns="45709" numCol="1" anchor="ctr" anchorCtr="0" compatLnSpc="1">
            <a:prstTxWarp prst="textNoShape">
              <a:avLst/>
            </a:prstTxWarp>
            <a:spAutoFit/>
          </a:bodyPr>
          <a:lstStyle>
            <a:lvl1pPr indent="539750"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indent="539618" defTabSz="914177"/>
            <a:endParaRPr lang="ru-RU" altLang="ru-RU" sz="1800" baseline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9392091"/>
              </p:ext>
            </p:extLst>
          </p:nvPr>
        </p:nvGraphicFramePr>
        <p:xfrm>
          <a:off x="29344" y="1"/>
          <a:ext cx="9114657" cy="6857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6352"/>
                <a:gridCol w="2448272"/>
                <a:gridCol w="743416"/>
                <a:gridCol w="1488832"/>
                <a:gridCol w="2627785"/>
              </a:tblGrid>
              <a:tr h="6873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линии УМК 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Автор/авторский коллектив УМК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Классы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издания УМК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Примечание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</a:tr>
              <a:tr h="229106">
                <a:tc grid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Среднее общее </a:t>
                      </a:r>
                      <a:r>
                        <a:rPr lang="ru-RU" sz="1400" dirty="0">
                          <a:effectLst/>
                        </a:rPr>
                        <a:t>образование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106">
                <a:tc grid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1.3.3.1  История России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619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История России (базовый, углубленный уровни)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(в 2 частях)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Ч. 1 Журавлева О.Н.,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Пашкова Т.Н.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 общ. ред. Тишкова В.А.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Ч. 2 Рудник С.Н.,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Журавлева О.Н.,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Кузин Д.В.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 общ. ред. Тишкова В.А.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ООО Издательский центр «ВЕНТАНА-ГРАФ»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Введен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u="sng" dirty="0">
                          <a:effectLst/>
                          <a:hlinkClick r:id="rId4"/>
                        </a:rPr>
                        <a:t>Приказом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 от 22.11.2019 № 632.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Охватывает период с древнейших времен до </a:t>
                      </a:r>
                      <a:r>
                        <a:rPr lang="ru-RU" sz="1400" dirty="0" smtClean="0">
                          <a:effectLst/>
                        </a:rPr>
                        <a:t>1914 г</a:t>
                      </a:r>
                      <a:r>
                        <a:rPr lang="ru-RU" sz="1400" dirty="0">
                          <a:effectLst/>
                        </a:rPr>
                        <a:t>. Может быть использован для изучения на углубленном уровне курса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«История. Россия до 1914г.»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</a:tr>
              <a:tr h="11455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 России: начало XX - начало XXI в. Углубленный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уровень: 10 класс.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 2 ч.: учебник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Волобуев О.В.,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Карпачев С.П.,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Клоков В.А. и др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ООО «ДРОФА»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Введен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u="sng" dirty="0">
                          <a:effectLst/>
                          <a:hlinkClick r:id="rId4"/>
                        </a:rPr>
                        <a:t>Приказом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 от 22.11.2019 № 632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</a:tr>
              <a:tr h="25049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История России. Углубленный уровень: 11 класс.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2 ч.: учебник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Волобуев О.В.,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Андреев И.Л.,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Ляшенко Л.М. и др.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ООО «ДРОФА»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Введен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u="sng" dirty="0">
                          <a:effectLst/>
                          <a:hlinkClick r:id="rId4"/>
                        </a:rPr>
                        <a:t>Приказом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 от 22.11.2019 № 632.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Охватывает период с древнейших времен до 1914 г. Может быть использован для изучения на углубленном уровне курса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«История. Россия до 1914 г.»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192" marR="3019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09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28600"/>
            <a:ext cx="6934200" cy="715963"/>
          </a:xfrm>
        </p:spPr>
        <p:txBody>
          <a:bodyPr/>
          <a:lstStyle/>
          <a:p>
            <a:endParaRPr lang="en-US" altLang="ru-RU" sz="4000" dirty="0">
              <a:solidFill>
                <a:srgbClr val="247274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981200" y="1447800"/>
            <a:ext cx="6934200" cy="42672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altLang="ru-RU" sz="2000" dirty="0">
              <a:solidFill>
                <a:srgbClr val="247274"/>
              </a:solidFill>
            </a:endParaRPr>
          </a:p>
        </p:txBody>
      </p:sp>
      <p:sp>
        <p:nvSpPr>
          <p:cNvPr id="3" name="AutoShape 1"/>
          <p:cNvSpPr>
            <a:spLocks/>
          </p:cNvSpPr>
          <p:nvPr/>
        </p:nvSpPr>
        <p:spPr bwMode="auto">
          <a:xfrm>
            <a:off x="5421314" y="2406650"/>
            <a:ext cx="90487" cy="319088"/>
          </a:xfrm>
          <a:prstGeom prst="rightBrace">
            <a:avLst>
              <a:gd name="adj1" fmla="val 29386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363060"/>
              </p:ext>
            </p:extLst>
          </p:nvPr>
        </p:nvGraphicFramePr>
        <p:xfrm>
          <a:off x="0" y="2"/>
          <a:ext cx="9144000" cy="6857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1663"/>
                <a:gridCol w="2415387"/>
                <a:gridCol w="916625"/>
                <a:gridCol w="2446677"/>
                <a:gridCol w="1403648"/>
              </a:tblGrid>
              <a:tr h="83553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линии УМК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Автор/авторский коллектив УМК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Классы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издания УМК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Примечание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770" marR="53770" marT="0" marB="0"/>
                </a:tc>
              </a:tr>
              <a:tr h="266427">
                <a:tc gridSpan="5">
                  <a:txBody>
                    <a:bodyPr/>
                    <a:lstStyle/>
                    <a:p>
                      <a:pPr marL="39370" marR="39370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1.3.3.1  Всеобщая история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960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История. Всеобщая история. Новейшая история (базовый и углубленный уровни)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Сороко</a:t>
                      </a:r>
                      <a:r>
                        <a:rPr lang="ru-RU" sz="1600" dirty="0">
                          <a:effectLst/>
                        </a:rPr>
                        <a:t>-Цюпа О.С.,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Сороко</a:t>
                      </a:r>
                      <a:r>
                        <a:rPr lang="ru-RU" sz="1600" dirty="0">
                          <a:effectLst/>
                        </a:rPr>
                        <a:t>-Цюпа А.О. под ред. </a:t>
                      </a:r>
                      <a:r>
                        <a:rPr lang="ru-RU" sz="1600" dirty="0" err="1">
                          <a:effectLst/>
                        </a:rPr>
                        <a:t>Искендерова</a:t>
                      </a:r>
                      <a:r>
                        <a:rPr lang="ru-RU" sz="1600" dirty="0">
                          <a:effectLst/>
                        </a:rPr>
                        <a:t> А.А.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АО «Издательство «Просвещение»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</a:tr>
              <a:tr h="13321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Всеобщая история. Новейшее время (базовый </a:t>
                      </a:r>
                      <a:r>
                        <a:rPr lang="ru-RU" sz="1400" dirty="0" smtClean="0">
                          <a:effectLst/>
                        </a:rPr>
                        <a:t>уровень)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Белоусов Л.С., Смирнов В.П., Мейер М.С.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Линия УМК «Сферы 1-11»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АО «Издательство «Просвещение»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</a:tr>
              <a:tr h="16318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История. Всеобщая история. Новейшая история. 1914 г. – начало XXI в. (базовый и углубленный уровни) в 2 ч.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Загладин Н.В., Белоусов Л.С.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под ред. Карпова С.П.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10–11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ООО «Русское слово-учебник»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</a:tr>
              <a:tr h="13960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Всеобщая история. Новейшая история (базовый и углубленный уровни)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Шубин А.В.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Шубин А.В.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ООО «ДРОФА»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006" marR="5000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695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251520" y="1"/>
            <a:ext cx="8492490" cy="980728"/>
          </a:xfrm>
        </p:spPr>
        <p:txBody>
          <a:bodyPr/>
          <a:lstStyle/>
          <a:p>
            <a:pPr marL="432858" marR="270378" indent="448725" algn="ctr">
              <a:tabLst>
                <a:tab pos="6298029" algn="l"/>
              </a:tabLst>
            </a:pP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ea typeface="Times New Roman"/>
              </a:rPr>
              <a:t>Учебно-методическое обеспечение преподавания истории</a:t>
            </a:r>
            <a:r>
              <a:rPr lang="ru-RU" sz="2800" dirty="0">
                <a:ea typeface="Times New Roman"/>
              </a:rPr>
              <a:t/>
            </a:r>
            <a:br>
              <a:rPr lang="ru-RU" sz="2800" dirty="0">
                <a:ea typeface="Times New Roman"/>
              </a:rPr>
            </a:b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5" name="Объект 2"/>
          <p:cNvSpPr>
            <a:spLocks noGrp="1"/>
          </p:cNvSpPr>
          <p:nvPr>
            <p:ph sz="quarter" idx="13"/>
          </p:nvPr>
        </p:nvSpPr>
        <p:spPr bwMode="auto">
          <a:xfrm>
            <a:off x="365760" y="1743488"/>
            <a:ext cx="8610600" cy="483257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dirty="0" smtClean="0"/>
              <a:t> </a:t>
            </a:r>
            <a:endParaRPr dirty="0"/>
          </a:p>
          <a:p>
            <a:pPr marL="0" indent="0">
              <a:buNone/>
              <a:defRPr/>
            </a:pPr>
            <a:endParaRPr lang="ru-RU" dirty="0"/>
          </a:p>
          <a:p>
            <a:pPr marL="0" indent="0">
              <a:buNone/>
              <a:defRPr/>
            </a:pPr>
            <a:endParaRPr lang="ru-RU" dirty="0"/>
          </a:p>
          <a:p>
            <a:pPr marL="0" indent="0">
              <a:buNone/>
              <a:defRPr/>
            </a:pPr>
            <a:endParaRPr lang="ru-RU" dirty="0"/>
          </a:p>
          <a:p>
            <a:pPr marL="0" indent="0">
              <a:buNone/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4" b="19558"/>
          <a:stretch/>
        </p:blipFill>
        <p:spPr bwMode="auto">
          <a:xfrm>
            <a:off x="434464" y="1006328"/>
            <a:ext cx="8496944" cy="3646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3"/>
          <p:cNvPicPr/>
          <p:nvPr/>
        </p:nvPicPr>
        <p:blipFill>
          <a:blip r:embed="rId3"/>
          <a:stretch/>
        </p:blipFill>
        <p:spPr bwMode="auto">
          <a:xfrm>
            <a:off x="4283968" y="4835659"/>
            <a:ext cx="1512168" cy="2038096"/>
          </a:xfrm>
          <a:prstGeom prst="rect">
            <a:avLst/>
          </a:prstGeom>
        </p:spPr>
      </p:pic>
      <p:pic>
        <p:nvPicPr>
          <p:cNvPr id="8" name="Рисунок 5"/>
          <p:cNvPicPr/>
          <p:nvPr/>
        </p:nvPicPr>
        <p:blipFill>
          <a:blip r:embed="rId4"/>
          <a:stretch/>
        </p:blipFill>
        <p:spPr bwMode="auto">
          <a:xfrm>
            <a:off x="2039638" y="4769611"/>
            <a:ext cx="1620203" cy="210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4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3" y="404665"/>
            <a:ext cx="7412757" cy="715963"/>
          </a:xfrm>
        </p:spPr>
        <p:txBody>
          <a:bodyPr/>
          <a:lstStyle/>
          <a:p>
            <a:pPr algn="ctr"/>
            <a:r>
              <a:rPr lang="ru-RU" altLang="ru-RU" sz="2800" dirty="0">
                <a:solidFill>
                  <a:srgbClr val="449197">
                    <a:lumMod val="75000"/>
                  </a:srgbClr>
                </a:solidFill>
              </a:rPr>
              <a:t>Рабочие программы, </a:t>
            </a:r>
            <a:br>
              <a:rPr lang="ru-RU" altLang="ru-RU" sz="2800" dirty="0">
                <a:solidFill>
                  <a:srgbClr val="449197">
                    <a:lumMod val="75000"/>
                  </a:srgbClr>
                </a:solidFill>
              </a:rPr>
            </a:br>
            <a:r>
              <a:rPr lang="ru-RU" altLang="ru-RU" sz="2800" dirty="0">
                <a:solidFill>
                  <a:srgbClr val="449197">
                    <a:lumMod val="75000"/>
                  </a:srgbClr>
                </a:solidFill>
              </a:rPr>
              <a:t>календарно-тематическое планирование</a:t>
            </a:r>
            <a:endParaRPr lang="en-US" altLang="ru-RU" sz="2800" dirty="0">
              <a:solidFill>
                <a:srgbClr val="247274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907704" y="2132856"/>
            <a:ext cx="6934200" cy="426720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2000" dirty="0"/>
              <a:t>В 5–9-х классах - название учебного предмета «История России. Всеобщая история»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000" dirty="0"/>
              <a:t>В 10-х и 11-х классах - название учебного предмета «История».</a:t>
            </a:r>
            <a:endParaRPr lang="ru-RU" altLang="ru-RU" sz="20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ru-RU" altLang="ru-RU" sz="20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2000" b="1" dirty="0">
                <a:solidFill>
                  <a:srgbClr val="C00000"/>
                </a:solidFill>
              </a:rPr>
              <a:t>! </a:t>
            </a:r>
            <a:r>
              <a:rPr lang="ru-RU" altLang="ru-RU" sz="2000" dirty="0"/>
              <a:t>Рекомендовано следующее распределение учебного времени (учебных часов) в 6–11-х классах между курсами «Всеобщая история» и «История России»: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2000" dirty="0"/>
              <a:t>на курс «Всеобщая история» отводится 30 – 40% объема учебного времени, на курс «История России» – 60 – 70%.</a:t>
            </a:r>
          </a:p>
          <a:p>
            <a:pPr marL="0" indent="0">
              <a:lnSpc>
                <a:spcPct val="80000"/>
              </a:lnSpc>
              <a:buNone/>
            </a:pPr>
            <a:endParaRPr lang="ru-RU" altLang="ru-RU" sz="2000" dirty="0"/>
          </a:p>
          <a:p>
            <a:pPr marL="0" indent="0">
              <a:buNone/>
            </a:pPr>
            <a:r>
              <a:rPr lang="ru-RU" sz="2000" dirty="0"/>
              <a:t>Содержательная часть рабочих программ должна соответствовать </a:t>
            </a:r>
            <a:r>
              <a:rPr lang="ru-RU" sz="2000" b="1" dirty="0"/>
              <a:t>Историко-культурному стандарту</a:t>
            </a:r>
          </a:p>
          <a:p>
            <a:pPr marL="0" indent="0">
              <a:buNone/>
            </a:pPr>
            <a:r>
              <a:rPr lang="ru-RU" sz="2000" b="1" dirty="0"/>
              <a:t>Обязательным является изучение вопросов региональной истории (истории Крыма). </a:t>
            </a:r>
            <a:endParaRPr lang="ru-RU" sz="2000" dirty="0"/>
          </a:p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</a:rPr>
              <a:t>! Рекомендовано синхронно-параллельное изучение курсов «Всеобщей истории» и «Истории России»        ***</a:t>
            </a:r>
            <a:endParaRPr lang="ru-RU" sz="2000" dirty="0">
              <a:solidFill>
                <a:srgbClr val="C0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ru-RU" altLang="ru-RU" sz="2000" dirty="0"/>
          </a:p>
          <a:p>
            <a:pPr marL="456978" indent="-456978">
              <a:lnSpc>
                <a:spcPct val="80000"/>
              </a:lnSpc>
              <a:buAutoNum type="arabicParenR"/>
            </a:pPr>
            <a:endParaRPr lang="ru-RU" altLang="ru-RU" sz="2000" dirty="0">
              <a:solidFill>
                <a:schemeClr val="accent2">
                  <a:lumMod val="75000"/>
                </a:schemeClr>
              </a:solidFill>
            </a:endParaRPr>
          </a:p>
          <a:p>
            <a:pPr marL="456978" indent="-456978">
              <a:lnSpc>
                <a:spcPct val="80000"/>
              </a:lnSpc>
              <a:buAutoNum type="arabicParenR"/>
            </a:pPr>
            <a:endParaRPr lang="ru-RU" altLang="ru-RU" sz="20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en-US" altLang="ru-RU" sz="2000" dirty="0">
              <a:solidFill>
                <a:srgbClr val="247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79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3" y="22528"/>
            <a:ext cx="7412757" cy="715963"/>
          </a:xfrm>
        </p:spPr>
        <p:txBody>
          <a:bodyPr/>
          <a:lstStyle/>
          <a:p>
            <a:pPr algn="ctr"/>
            <a:r>
              <a:rPr lang="ru-RU" altLang="ru-RU" sz="2400" dirty="0">
                <a:solidFill>
                  <a:srgbClr val="449197">
                    <a:lumMod val="75000"/>
                  </a:srgbClr>
                </a:solidFill>
              </a:rPr>
              <a:t>Рабочие программы, </a:t>
            </a:r>
            <a:br>
              <a:rPr lang="ru-RU" altLang="ru-RU" sz="2400" dirty="0">
                <a:solidFill>
                  <a:srgbClr val="449197">
                    <a:lumMod val="75000"/>
                  </a:srgbClr>
                </a:solidFill>
              </a:rPr>
            </a:br>
            <a:r>
              <a:rPr lang="ru-RU" altLang="ru-RU" sz="2400" dirty="0">
                <a:solidFill>
                  <a:srgbClr val="449197">
                    <a:lumMod val="75000"/>
                  </a:srgbClr>
                </a:solidFill>
              </a:rPr>
              <a:t>календарно-тематическое планирование</a:t>
            </a:r>
            <a:endParaRPr lang="en-US" altLang="ru-RU" sz="2400" dirty="0">
              <a:solidFill>
                <a:srgbClr val="247274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907704" y="836712"/>
            <a:ext cx="6934200" cy="864096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r>
              <a:rPr lang="ru-RU" altLang="ru-RU" sz="2000" b="1" dirty="0">
                <a:solidFill>
                  <a:schemeClr val="accent2">
                    <a:lumMod val="75000"/>
                  </a:schemeClr>
                </a:solidFill>
              </a:rPr>
              <a:t>Структура рабочей программы</a:t>
            </a:r>
          </a:p>
          <a:p>
            <a:pPr marL="456978" indent="-456978">
              <a:lnSpc>
                <a:spcPct val="80000"/>
              </a:lnSpc>
              <a:buAutoNum type="arabicParenR"/>
            </a:pPr>
            <a:endParaRPr lang="ru-RU" altLang="ru-RU" sz="2000" dirty="0">
              <a:solidFill>
                <a:schemeClr val="accent2">
                  <a:lumMod val="75000"/>
                </a:schemeClr>
              </a:solidFill>
            </a:endParaRPr>
          </a:p>
          <a:p>
            <a:pPr marL="456978" indent="-456978">
              <a:lnSpc>
                <a:spcPct val="80000"/>
              </a:lnSpc>
              <a:buAutoNum type="arabicParenR"/>
            </a:pPr>
            <a:endParaRPr lang="ru-RU" altLang="ru-RU" sz="20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en-US" altLang="ru-RU" sz="2000" dirty="0">
              <a:solidFill>
                <a:srgbClr val="247274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392256"/>
              </p:ext>
            </p:extLst>
          </p:nvPr>
        </p:nvGraphicFramePr>
        <p:xfrm>
          <a:off x="1907704" y="1268761"/>
          <a:ext cx="7092280" cy="3480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3904"/>
                <a:gridCol w="3428376"/>
              </a:tblGrid>
              <a:tr h="36868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5-10-е классы</a:t>
                      </a:r>
                      <a:r>
                        <a:rPr lang="ru-RU" sz="1800" baseline="0" dirty="0" smtClean="0"/>
                        <a:t> ФГОС ООО, СОО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11-е классы </a:t>
                      </a:r>
                      <a:r>
                        <a:rPr lang="ru-RU" sz="1800" dirty="0" err="1" smtClean="0"/>
                        <a:t>ФкГОС</a:t>
                      </a:r>
                      <a:endParaRPr lang="ru-RU" sz="1800" dirty="0"/>
                    </a:p>
                  </a:txBody>
                  <a:tcPr/>
                </a:tc>
              </a:tr>
              <a:tr h="3115056">
                <a:tc>
                  <a:txBody>
                    <a:bodyPr/>
                    <a:lstStyle/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ru-RU" altLang="ru-RU" sz="1800" dirty="0" smtClean="0">
                          <a:solidFill>
                            <a:srgbClr val="105A5B"/>
                          </a:solidFill>
                        </a:rPr>
                        <a:t>1)</a:t>
                      </a:r>
                      <a:r>
                        <a:rPr lang="ru-RU" altLang="ru-RU" sz="1800" baseline="0" dirty="0" smtClean="0">
                          <a:solidFill>
                            <a:srgbClr val="105A5B"/>
                          </a:solidFill>
                        </a:rPr>
                        <a:t> </a:t>
                      </a:r>
                      <a:r>
                        <a:rPr lang="ru-RU" altLang="ru-RU" sz="1800" dirty="0" smtClean="0">
                          <a:solidFill>
                            <a:srgbClr val="105A5B"/>
                          </a:solidFill>
                        </a:rPr>
                        <a:t>Планируемые результаты освоения учебного предмета, курса</a:t>
                      </a: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ru-RU" altLang="ru-RU" sz="1800" i="1" dirty="0" smtClean="0">
                          <a:solidFill>
                            <a:srgbClr val="C00000"/>
                          </a:solidFill>
                        </a:rPr>
                        <a:t>(обучающийся сможет/ выпускник научится, выпускник получит возможность научиться</a:t>
                      </a:r>
                      <a:endParaRPr lang="ru-RU" altLang="ru-RU" sz="1800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ru-RU" altLang="ru-RU" sz="1800" dirty="0" smtClean="0">
                          <a:solidFill>
                            <a:srgbClr val="105A5B"/>
                          </a:solidFill>
                        </a:rPr>
                        <a:t>2) Содержание учебного предмета, курса</a:t>
                      </a: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ru-RU" altLang="ru-RU" sz="1800" dirty="0" smtClean="0">
                          <a:solidFill>
                            <a:srgbClr val="105A5B"/>
                          </a:solidFill>
                        </a:rPr>
                        <a:t>3) Тематическое планирование с указанием количества часов, отводимых на освоение каждой темы</a:t>
                      </a: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ru-RU" altLang="ru-RU" sz="1400" i="1" dirty="0" smtClean="0">
                          <a:solidFill>
                            <a:srgbClr val="105A5B"/>
                          </a:solidFill>
                        </a:rPr>
                        <a:t>      (ФГОС СОО, с.42)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ru-RU" altLang="ru-RU" sz="1800" dirty="0" smtClean="0">
                          <a:solidFill>
                            <a:srgbClr val="105A5B"/>
                          </a:solidFill>
                        </a:rPr>
                        <a:t>1) Требования к</a:t>
                      </a:r>
                      <a:r>
                        <a:rPr lang="ru-RU" altLang="ru-RU" sz="1800" baseline="0" dirty="0" smtClean="0">
                          <a:solidFill>
                            <a:srgbClr val="105A5B"/>
                          </a:solidFill>
                        </a:rPr>
                        <a:t> уровню подготовки выпускников</a:t>
                      </a:r>
                    </a:p>
                    <a:p>
                      <a:pPr marL="0" indent="0" algn="ctr">
                        <a:lnSpc>
                          <a:spcPct val="80000"/>
                        </a:lnSpc>
                        <a:buNone/>
                      </a:pPr>
                      <a:r>
                        <a:rPr lang="ru-RU" altLang="ru-RU" sz="1800" i="1" baseline="0" dirty="0" smtClean="0">
                          <a:solidFill>
                            <a:srgbClr val="C00000"/>
                          </a:solidFill>
                        </a:rPr>
                        <a:t>(знать/уметь)</a:t>
                      </a:r>
                      <a:endParaRPr lang="ru-RU" altLang="ru-RU" sz="1800" i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ru-RU" altLang="ru-RU" sz="1800" dirty="0" smtClean="0">
                          <a:solidFill>
                            <a:srgbClr val="105A5B"/>
                          </a:solidFill>
                        </a:rPr>
                        <a:t>2) Содержание учебного предмета, курса</a:t>
                      </a: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ru-RU" altLang="ru-RU" sz="1800" dirty="0" smtClean="0">
                          <a:solidFill>
                            <a:srgbClr val="105A5B"/>
                          </a:solidFill>
                        </a:rPr>
                        <a:t>3) Тематическое планирование с указанием количества часов, отводимых на освоение каждой темы</a:t>
                      </a: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ru-RU" altLang="ru-RU" sz="1400" i="1" dirty="0" smtClean="0">
                          <a:solidFill>
                            <a:srgbClr val="105A5B"/>
                          </a:solidFill>
                        </a:rPr>
                        <a:t>      </a:t>
                      </a:r>
                      <a:endParaRPr lang="ru-RU" altLang="ru-RU" sz="1400" i="1" dirty="0">
                        <a:solidFill>
                          <a:srgbClr val="105A5B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91680" y="4653137"/>
            <a:ext cx="7308304" cy="206208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just"/>
            <a:r>
              <a:rPr lang="ru-RU" b="1" u="sng" dirty="0" smtClean="0">
                <a:solidFill>
                  <a:srgbClr val="105A5B"/>
                </a:solidFill>
              </a:rPr>
              <a:t>ПООП СОО (</a:t>
            </a:r>
            <a:r>
              <a:rPr lang="ru-RU" u="sng" dirty="0" smtClean="0">
                <a:solidFill>
                  <a:srgbClr val="105A5B"/>
                </a:solidFill>
              </a:rPr>
              <a:t>с.11-12): </a:t>
            </a:r>
            <a:r>
              <a:rPr lang="ru-RU" dirty="0" smtClean="0">
                <a:solidFill>
                  <a:srgbClr val="105A5B"/>
                </a:solidFill>
              </a:rPr>
              <a:t>появление </a:t>
            </a:r>
            <a:r>
              <a:rPr lang="ru-RU" dirty="0">
                <a:solidFill>
                  <a:srgbClr val="105A5B"/>
                </a:solidFill>
              </a:rPr>
              <a:t>новых групп предметных результатов базового и углубленного уровней: </a:t>
            </a:r>
            <a:endParaRPr lang="ru-RU" dirty="0" smtClean="0">
              <a:solidFill>
                <a:srgbClr val="105A5B"/>
              </a:solidFill>
            </a:endParaRPr>
          </a:p>
          <a:p>
            <a:pPr algn="just"/>
            <a:endParaRPr lang="ru-RU" dirty="0">
              <a:solidFill>
                <a:srgbClr val="105A5B"/>
              </a:solidFill>
            </a:endParaRPr>
          </a:p>
          <a:p>
            <a:pPr algn="just"/>
            <a:r>
              <a:rPr lang="ru-RU" dirty="0">
                <a:solidFill>
                  <a:srgbClr val="105A5B"/>
                </a:solidFill>
              </a:rPr>
              <a:t>«Выпускник научится – </a:t>
            </a:r>
            <a:r>
              <a:rPr lang="ru-RU" u="sng" dirty="0">
                <a:solidFill>
                  <a:srgbClr val="105A5B"/>
                </a:solidFill>
              </a:rPr>
              <a:t>базовый уровень»</a:t>
            </a:r>
            <a:endParaRPr lang="ru-RU" dirty="0">
              <a:solidFill>
                <a:srgbClr val="105A5B"/>
              </a:solidFill>
            </a:endParaRPr>
          </a:p>
          <a:p>
            <a:pPr algn="just"/>
            <a:r>
              <a:rPr lang="ru-RU" dirty="0">
                <a:solidFill>
                  <a:srgbClr val="105A5B"/>
                </a:solidFill>
              </a:rPr>
              <a:t>«Выпускник научится – </a:t>
            </a:r>
            <a:r>
              <a:rPr lang="ru-RU" u="sng" dirty="0">
                <a:solidFill>
                  <a:srgbClr val="105A5B"/>
                </a:solidFill>
              </a:rPr>
              <a:t>углубленный уровень»</a:t>
            </a:r>
            <a:endParaRPr lang="ru-RU" dirty="0">
              <a:solidFill>
                <a:srgbClr val="105A5B"/>
              </a:solidFill>
            </a:endParaRPr>
          </a:p>
          <a:p>
            <a:pPr algn="just"/>
            <a:endParaRPr lang="ru-RU" dirty="0" smtClean="0">
              <a:solidFill>
                <a:srgbClr val="105A5B"/>
              </a:solidFill>
            </a:endParaRPr>
          </a:p>
          <a:p>
            <a:pPr algn="just"/>
            <a:r>
              <a:rPr lang="ru-RU" dirty="0" smtClean="0">
                <a:solidFill>
                  <a:srgbClr val="105A5B"/>
                </a:solidFill>
              </a:rPr>
              <a:t>«</a:t>
            </a:r>
            <a:r>
              <a:rPr lang="ru-RU" dirty="0">
                <a:solidFill>
                  <a:srgbClr val="105A5B"/>
                </a:solidFill>
              </a:rPr>
              <a:t>Выпускник получит возможность научиться – </a:t>
            </a:r>
            <a:r>
              <a:rPr lang="ru-RU" u="sng" dirty="0">
                <a:solidFill>
                  <a:srgbClr val="105A5B"/>
                </a:solidFill>
              </a:rPr>
              <a:t>базовый уровень»</a:t>
            </a:r>
            <a:endParaRPr lang="ru-RU" dirty="0">
              <a:solidFill>
                <a:srgbClr val="105A5B"/>
              </a:solidFill>
            </a:endParaRPr>
          </a:p>
          <a:p>
            <a:pPr algn="just"/>
            <a:r>
              <a:rPr lang="ru-RU" dirty="0">
                <a:solidFill>
                  <a:srgbClr val="105A5B"/>
                </a:solidFill>
              </a:rPr>
              <a:t>«Выпускник получит возможность  научиться – </a:t>
            </a:r>
            <a:r>
              <a:rPr lang="ru-RU" u="sng" dirty="0">
                <a:solidFill>
                  <a:srgbClr val="105A5B"/>
                </a:solidFill>
              </a:rPr>
              <a:t>углубленный уровень</a:t>
            </a:r>
            <a:r>
              <a:rPr lang="ru-RU" u="sng" dirty="0" smtClean="0">
                <a:solidFill>
                  <a:srgbClr val="105A5B"/>
                </a:solidFill>
              </a:rPr>
              <a:t>»</a:t>
            </a:r>
            <a:endParaRPr lang="ru-RU" dirty="0">
              <a:solidFill>
                <a:srgbClr val="105A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38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3" y="22528"/>
            <a:ext cx="7412757" cy="715963"/>
          </a:xfrm>
        </p:spPr>
        <p:txBody>
          <a:bodyPr/>
          <a:lstStyle/>
          <a:p>
            <a:pPr algn="ctr"/>
            <a:r>
              <a:rPr lang="ru-RU" sz="2000" dirty="0"/>
              <a:t>Автоматизированная информационная система «Электронный журнал для школы» (</a:t>
            </a:r>
            <a:r>
              <a:rPr lang="ru-RU" sz="2000" dirty="0" err="1"/>
              <a:t>ЭлЖур</a:t>
            </a:r>
            <a:r>
              <a:rPr lang="ru-RU" sz="2000" dirty="0"/>
              <a:t>)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5522" y="1196753"/>
            <a:ext cx="7150815" cy="17337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18" tIns="45709" rIns="91418" bIns="45709" rtlCol="0">
            <a:spAutoFit/>
          </a:bodyPr>
          <a:lstStyle/>
          <a:p>
            <a:pPr algn="l"/>
            <a:r>
              <a:rPr lang="ru-RU" sz="3200" b="1" dirty="0"/>
              <a:t>Приказ управления образования администрации </a:t>
            </a:r>
          </a:p>
          <a:p>
            <a:pPr algn="l"/>
            <a:r>
              <a:rPr lang="ru-RU" sz="3200" b="1" dirty="0"/>
              <a:t>Симферопольского района от 29.06.2020г. №353 </a:t>
            </a:r>
          </a:p>
          <a:p>
            <a:pPr algn="l"/>
            <a:r>
              <a:rPr lang="ru-RU" sz="3200" dirty="0"/>
              <a:t>«О введении  в общеобразовательных учреждениях Симферопольского района журналов успеваемости обучающихся в электронном виде»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0454" y="3429001"/>
            <a:ext cx="8418010" cy="17337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18" tIns="45709" rIns="91418" bIns="45709" rtlCol="0">
            <a:spAutoFit/>
          </a:bodyPr>
          <a:lstStyle/>
          <a:p>
            <a:pPr algn="l"/>
            <a:r>
              <a:rPr lang="ru-RU" sz="3200" b="1" dirty="0"/>
              <a:t>Методические рекомендации  по введению в общеобразовательных  организациях  Республики Крым журналов успеваемости обучающихся в электронном виде </a:t>
            </a:r>
          </a:p>
          <a:p>
            <a:pPr algn="l"/>
            <a:r>
              <a:rPr lang="ru-RU" sz="3200" dirty="0"/>
              <a:t> (Письмо Министерства образования, науки и молодежи   Республики Крым от 18.06.2020 № 01-14/1960</a:t>
            </a:r>
          </a:p>
        </p:txBody>
      </p:sp>
    </p:spTree>
    <p:extLst>
      <p:ext uri="{BB962C8B-B14F-4D97-AF65-F5344CB8AC3E}">
        <p14:creationId xmlns:p14="http://schemas.microsoft.com/office/powerpoint/2010/main" val="168208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3" y="22528"/>
            <a:ext cx="7412757" cy="715963"/>
          </a:xfrm>
        </p:spPr>
        <p:txBody>
          <a:bodyPr/>
          <a:lstStyle/>
          <a:p>
            <a:pPr algn="ctr"/>
            <a:r>
              <a:rPr lang="ru-RU" sz="2000" dirty="0"/>
              <a:t>Автоматизированная информационная система «Электронный журнал для школы» (</a:t>
            </a:r>
            <a:r>
              <a:rPr lang="ru-RU" sz="2000" dirty="0" err="1"/>
              <a:t>ЭлЖур</a:t>
            </a:r>
            <a:r>
              <a:rPr lang="ru-RU" sz="2000" dirty="0"/>
              <a:t>)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99792" y="980728"/>
            <a:ext cx="5328592" cy="5016736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!</a:t>
            </a:r>
            <a:r>
              <a:rPr lang="ru-RU" dirty="0" smtClean="0">
                <a:solidFill>
                  <a:srgbClr val="105A5B"/>
                </a:solidFill>
              </a:rPr>
              <a:t> Рекомендовано </a:t>
            </a:r>
            <a:r>
              <a:rPr lang="ru-RU" dirty="0">
                <a:solidFill>
                  <a:srgbClr val="105A5B"/>
                </a:solidFill>
              </a:rPr>
              <a:t>познакомиться с материалами </a:t>
            </a:r>
            <a:r>
              <a:rPr lang="ru-RU" dirty="0" err="1">
                <a:solidFill>
                  <a:srgbClr val="105A5B"/>
                </a:solidFill>
              </a:rPr>
              <a:t>вебинара</a:t>
            </a:r>
            <a:r>
              <a:rPr lang="ru-RU" dirty="0">
                <a:solidFill>
                  <a:srgbClr val="105A5B"/>
                </a:solidFill>
              </a:rPr>
              <a:t> для учителей «Возможности </a:t>
            </a:r>
            <a:r>
              <a:rPr lang="ru-RU" dirty="0" err="1">
                <a:solidFill>
                  <a:srgbClr val="105A5B"/>
                </a:solidFill>
              </a:rPr>
              <a:t>ЭлЖур</a:t>
            </a:r>
            <a:r>
              <a:rPr lang="ru-RU" dirty="0">
                <a:solidFill>
                  <a:srgbClr val="105A5B"/>
                </a:solidFill>
              </a:rPr>
              <a:t> для педагогов 2016–2017. Режим доступа: </a:t>
            </a:r>
            <a:r>
              <a:rPr lang="ru-RU" u="sng" dirty="0">
                <a:hlinkClick r:id="rId4"/>
              </a:rPr>
              <a:t>http://</a:t>
            </a:r>
            <a:r>
              <a:rPr lang="ru-RU" u="sng" dirty="0" smtClean="0">
                <a:hlinkClick r:id="rId4"/>
              </a:rPr>
              <a:t>eljur.ru/vebinary-dlya-uchitelej-i-administratorov-elektronnogo-zhurnala#webinar24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41" b="6012"/>
          <a:stretch/>
        </p:blipFill>
        <p:spPr bwMode="auto">
          <a:xfrm>
            <a:off x="1979712" y="2394233"/>
            <a:ext cx="6984776" cy="4259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200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type="title"/>
          </p:nvPr>
        </p:nvSpPr>
        <p:spPr>
          <a:xfrm>
            <a:off x="611560" y="476672"/>
            <a:ext cx="7560840" cy="715962"/>
          </a:xfrm>
        </p:spPr>
        <p:txBody>
          <a:bodyPr/>
          <a:lstStyle/>
          <a:p>
            <a:pPr algn="just"/>
            <a:r>
              <a:rPr lang="ru-RU" altLang="ru-RU" sz="1800" u="sng" dirty="0">
                <a:solidFill>
                  <a:srgbClr val="247274"/>
                </a:solidFill>
              </a:rPr>
              <a:t>Цель: </a:t>
            </a:r>
            <a:r>
              <a:rPr lang="ru-RU" altLang="ru-RU" sz="1800" dirty="0">
                <a:solidFill>
                  <a:srgbClr val="247274"/>
                </a:solidFill>
              </a:rPr>
              <a:t>совершенствование качества преподавания социально-гуманитарных дисциплин в 2020/2021 учебном году в общеобразовательных организациях Симферопольского района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39552" y="1628800"/>
            <a:ext cx="8136904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/>
              <a:t>Задачи:</a:t>
            </a:r>
            <a:endParaRPr lang="ru-RU" sz="1800" dirty="0"/>
          </a:p>
          <a:p>
            <a:pPr lvl="0" algn="just"/>
            <a:r>
              <a:rPr lang="ru-RU" sz="1800" dirty="0"/>
              <a:t>Ознакомить учителей образовательных учреждений района, преподающих предметы социально-гуманитарного цикла, с изменениями в преподавании истории, обществознания, ОДНКНР в 2020/2021 учебном году</a:t>
            </a:r>
          </a:p>
          <a:p>
            <a:pPr lvl="0" algn="just"/>
            <a:r>
              <a:rPr lang="ru-RU" sz="1800" dirty="0"/>
              <a:t>Ознакомить и выработать методические рекомендации по использованию электронных ресурсов в урочной деятельности, при подготовке к ГИА и ВПР по истории и обществознанию в условиях дистанционного обучения</a:t>
            </a:r>
          </a:p>
          <a:p>
            <a:pPr lvl="0" algn="just"/>
            <a:r>
              <a:rPr lang="ru-RU" sz="1800" dirty="0"/>
              <a:t>Представить методические рекомендации по работе учителей учебных предметов социально-гуманитарного цикла с автоматизированной информационной системой «Электронный журнал для школы» (АИС </a:t>
            </a:r>
            <a:r>
              <a:rPr lang="ru-RU" sz="1800" dirty="0" err="1"/>
              <a:t>ЭлЖур</a:t>
            </a:r>
            <a:r>
              <a:rPr lang="ru-RU" sz="1800" dirty="0"/>
              <a:t>)</a:t>
            </a:r>
          </a:p>
          <a:p>
            <a:pPr lvl="0" algn="just"/>
            <a:r>
              <a:rPr lang="ru-RU" sz="1800" dirty="0"/>
              <a:t>Ознакомить с планом работы районного методического объединения учителей социально-гуманитарных дисциплин на 2020/2021 учебный год. </a:t>
            </a:r>
          </a:p>
          <a:p>
            <a:pPr>
              <a:lnSpc>
                <a:spcPct val="80000"/>
              </a:lnSpc>
            </a:pPr>
            <a:endParaRPr lang="en-US" altLang="ru-RU" sz="1800" dirty="0">
              <a:solidFill>
                <a:srgbClr val="247274"/>
              </a:solidFill>
              <a:latin typeface="Verdana" pitchFamily="34" charset="0"/>
              <a:ea typeface="굴림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188640"/>
            <a:ext cx="6984776" cy="1080120"/>
          </a:xfrm>
        </p:spPr>
        <p:txBody>
          <a:bodyPr/>
          <a:lstStyle/>
          <a:p>
            <a:pPr algn="ctr"/>
            <a:r>
              <a:rPr lang="ru-RU" sz="2800" dirty="0"/>
              <a:t>Организация работы </a:t>
            </a:r>
            <a:br>
              <a:rPr lang="ru-RU" sz="2800" dirty="0"/>
            </a:br>
            <a:r>
              <a:rPr lang="ru-RU" sz="2800" dirty="0"/>
              <a:t>по индивидуальным проектам </a:t>
            </a:r>
            <a:br>
              <a:rPr lang="ru-RU" sz="2800" dirty="0"/>
            </a:br>
            <a:r>
              <a:rPr lang="ru-RU" sz="2800" dirty="0"/>
              <a:t>для обучающихся 10–11-х классов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251520" y="1844825"/>
            <a:ext cx="8872205" cy="4824536"/>
          </a:xfrm>
        </p:spPr>
        <p:txBody>
          <a:bodyPr/>
          <a:lstStyle/>
          <a:p>
            <a:pPr marL="0" indent="0">
              <a:buNone/>
            </a:pPr>
            <a:r>
              <a:rPr lang="ru-RU" sz="1400" dirty="0"/>
              <a:t>В соответствии с ФГОС СОО курс «Индивидуальный проект» является обязательной частью учебного плана среднего общего образования. </a:t>
            </a:r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r>
              <a:rPr lang="ru-RU" sz="1400" dirty="0"/>
              <a:t>Индивидуальный проект (далее – ИП) выполняется обучающимся самостоятельно под руководством </a:t>
            </a:r>
            <a:r>
              <a:rPr lang="ru-RU" sz="1400" dirty="0" err="1"/>
              <a:t>тьютора</a:t>
            </a:r>
            <a:r>
              <a:rPr lang="ru-RU" sz="1400" dirty="0"/>
              <a:t>. </a:t>
            </a:r>
          </a:p>
          <a:p>
            <a:pPr marL="0" indent="0">
              <a:buNone/>
            </a:pPr>
            <a:r>
              <a:rPr lang="ru-RU" sz="1400" dirty="0"/>
              <a:t>Сроки реализации ИП: 1–2 года. </a:t>
            </a:r>
          </a:p>
          <a:p>
            <a:pPr marL="0" indent="0">
              <a:buNone/>
            </a:pPr>
            <a:r>
              <a:rPr lang="ru-RU" sz="1400" dirty="0"/>
              <a:t>ИП выполняется в рамках одного или нескольких учебных предметов. </a:t>
            </a:r>
          </a:p>
          <a:p>
            <a:pPr marL="0" indent="0">
              <a:buNone/>
            </a:pPr>
            <a:r>
              <a:rPr lang="ru-RU" sz="1400" dirty="0"/>
              <a:t>На выполнение ИП (учебное исследование или учебный проект) учебный план общеобразовательной организации отводит необходимое количество часов.</a:t>
            </a:r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r>
              <a:rPr lang="ru-RU" sz="1400" dirty="0"/>
              <a:t>ИП может выполняться по одному из направлений: социальное, бизнес-проектирование, исследовательское, инженерно-конструкторское, информационное, творческое. </a:t>
            </a:r>
          </a:p>
          <a:p>
            <a:pPr marL="0" indent="0">
              <a:buNone/>
            </a:pPr>
            <a:endParaRPr lang="ru-RU" sz="1400" b="1" dirty="0"/>
          </a:p>
          <a:p>
            <a:pPr marL="0" indent="0">
              <a:buNone/>
            </a:pPr>
            <a:r>
              <a:rPr lang="ru-RU" sz="1400" b="1" dirty="0">
                <a:solidFill>
                  <a:srgbClr val="C00000"/>
                </a:solidFill>
              </a:rPr>
              <a:t>! Рекомендовано </a:t>
            </a:r>
            <a:r>
              <a:rPr lang="ru-RU" sz="1400" dirty="0"/>
              <a:t>познакомиться с «Методическими рекомендациями по преподаванию учебного курса «Индивидуальный проект» на уровне среднего общего образования (ФГОС)  в общеобразовательных организаций Республики Крым», автор Шостак Е.Н., методист центра подготовки руководящих кадров, школоведения и аттестации ГБОУ ДПО РК КРИППО. Режим доступа: </a:t>
            </a:r>
            <a:r>
              <a:rPr lang="ru-RU" sz="1800" u="sng" dirty="0">
                <a:hlinkClick r:id="rId3"/>
              </a:rPr>
              <a:t>https://www.krippo.ru/index.php/v-pomoshch-uchitelyu/v-pomosh-ychitelu</a:t>
            </a:r>
            <a:r>
              <a:rPr lang="ru-RU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00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88640"/>
            <a:ext cx="6934200" cy="715962"/>
          </a:xfrm>
        </p:spPr>
        <p:txBody>
          <a:bodyPr/>
          <a:lstStyle/>
          <a:p>
            <a:pPr algn="ctr"/>
            <a:r>
              <a:rPr lang="ru-RU" altLang="ru-RU" sz="2400" dirty="0" err="1">
                <a:solidFill>
                  <a:schemeClr val="accent2">
                    <a:lumMod val="75000"/>
                  </a:schemeClr>
                </a:solidFill>
              </a:rPr>
              <a:t>Дистант</a:t>
            </a:r>
            <a:r>
              <a:rPr lang="ru-RU" altLang="ru-RU" sz="2400" dirty="0">
                <a:solidFill>
                  <a:schemeClr val="accent2">
                    <a:lumMod val="75000"/>
                  </a:schemeClr>
                </a:solidFill>
              </a:rPr>
              <a:t>!!! Работам вместе!</a:t>
            </a:r>
            <a:endParaRPr lang="en-US" alt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835696" y="836712"/>
            <a:ext cx="6934200" cy="42672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altLang="ru-RU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7" r="13935" b="10866"/>
          <a:stretch/>
        </p:blipFill>
        <p:spPr bwMode="auto">
          <a:xfrm>
            <a:off x="539552" y="1052737"/>
            <a:ext cx="8094633" cy="4433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5301209"/>
            <a:ext cx="7380312" cy="666827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just"/>
            <a:endParaRPr lang="ru-RU" sz="1400" dirty="0">
              <a:solidFill>
                <a:schemeClr val="accent2">
                  <a:lumMod val="75000"/>
                </a:schemeClr>
              </a:solidFill>
            </a:endParaRPr>
          </a:p>
          <a:p>
            <a:pPr marL="285680" indent="-285680" algn="just">
              <a:buFontTx/>
              <a:buChar char="-"/>
            </a:pP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Методические рекомендации по организации изучения/повторения сложных вопросов истории</a:t>
            </a:r>
          </a:p>
          <a:p>
            <a:pPr marL="285680" indent="-285680" algn="just">
              <a:buFontTx/>
              <a:buChar char="-"/>
            </a:pP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Методические рекомендации по реализации образовательных программ основного общего, среднего общего образования по истории с применением электронного обучения и дистанционных образовательных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217670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88640"/>
            <a:ext cx="6934200" cy="715962"/>
          </a:xfrm>
        </p:spPr>
        <p:txBody>
          <a:bodyPr/>
          <a:lstStyle/>
          <a:p>
            <a:pPr algn="ctr"/>
            <a:r>
              <a:rPr lang="ru-RU" altLang="ru-RU" sz="2400" dirty="0">
                <a:solidFill>
                  <a:schemeClr val="accent2">
                    <a:lumMod val="75000"/>
                  </a:schemeClr>
                </a:solidFill>
              </a:rPr>
              <a:t>ГИА-Карта Республики Крым</a:t>
            </a:r>
            <a:endParaRPr lang="en-US" alt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835696" y="836712"/>
            <a:ext cx="6934200" cy="42672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altLang="ru-RU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7" r="6003" b="6250"/>
          <a:stretch/>
        </p:blipFill>
        <p:spPr bwMode="auto">
          <a:xfrm>
            <a:off x="222490" y="1534016"/>
            <a:ext cx="8309950" cy="4832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649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548680"/>
            <a:ext cx="6984776" cy="1080120"/>
          </a:xfrm>
        </p:spPr>
        <p:txBody>
          <a:bodyPr/>
          <a:lstStyle/>
          <a:p>
            <a:pPr algn="ctr"/>
            <a:r>
              <a:rPr lang="ru-RU" sz="2000" dirty="0"/>
              <a:t>Создание мультимедийных интерактивных упражнений с помощью </a:t>
            </a:r>
            <a:r>
              <a:rPr lang="ru-RU" sz="2000" dirty="0" err="1"/>
              <a:t>web</a:t>
            </a:r>
            <a:r>
              <a:rPr lang="ru-RU" sz="2000" dirty="0"/>
              <a:t>-сервиса </a:t>
            </a:r>
            <a:r>
              <a:rPr lang="ru-RU" sz="2000" i="1" dirty="0"/>
              <a:t>LearningApps.org</a:t>
            </a:r>
            <a:br>
              <a:rPr lang="ru-RU" sz="2000" i="1" dirty="0"/>
            </a:br>
            <a:r>
              <a:rPr lang="ru-RU" sz="2000" i="1" dirty="0"/>
              <a:t/>
            </a:r>
            <a:br>
              <a:rPr lang="ru-RU" sz="2000" i="1" dirty="0"/>
            </a:br>
            <a:endParaRPr lang="en-US" altLang="ru-RU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6" r="14055" b="4427"/>
          <a:stretch/>
        </p:blipFill>
        <p:spPr bwMode="auto">
          <a:xfrm>
            <a:off x="1475656" y="2082767"/>
            <a:ext cx="6408712" cy="4657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932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412776"/>
            <a:ext cx="7776864" cy="1143000"/>
          </a:xfrm>
        </p:spPr>
        <p:txBody>
          <a:bodyPr/>
          <a:lstStyle/>
          <a:p>
            <a:pPr algn="ctr"/>
            <a:r>
              <a:rPr lang="ru-RU" dirty="0" smtClean="0"/>
              <a:t>Особенности преподавания предмета «Обществознание»</a:t>
            </a:r>
            <a:endParaRPr lang="ru-RU" dirty="0"/>
          </a:p>
        </p:txBody>
      </p:sp>
      <p:pic>
        <p:nvPicPr>
          <p:cNvPr id="1026" name="Picture 2" descr="https://people.ucalgary.ca/~savagel/images/study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183918"/>
            <a:ext cx="232488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50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980728"/>
            <a:ext cx="7992888" cy="3705592"/>
          </a:xfrm>
        </p:spPr>
        <p:txBody>
          <a:bodyPr>
            <a:noAutofit/>
          </a:bodyPr>
          <a:lstStyle/>
          <a:p>
            <a:pPr marL="45709" indent="0" algn="ctr">
              <a:buNone/>
            </a:pPr>
            <a:r>
              <a:rPr lang="ru-RU" sz="2800" b="1" dirty="0"/>
              <a:t>Название учебного предмета </a:t>
            </a:r>
          </a:p>
          <a:p>
            <a:r>
              <a:rPr lang="ru-RU" sz="2800" dirty="0"/>
              <a:t>в 6-10 классах – «Обществознание» </a:t>
            </a:r>
          </a:p>
          <a:p>
            <a:pPr marL="45709" indent="0">
              <a:buNone/>
            </a:pPr>
            <a:r>
              <a:rPr lang="ru-RU" sz="2800" dirty="0"/>
              <a:t>(в соответствии с ФГОС ООО, ФГОС СОО) </a:t>
            </a:r>
          </a:p>
          <a:p>
            <a:r>
              <a:rPr lang="ru-RU" sz="2800" dirty="0"/>
              <a:t>в 11 классе «Обществознание (включая экономику и право)» </a:t>
            </a:r>
          </a:p>
          <a:p>
            <a:pPr marL="45709" indent="0">
              <a:buNone/>
            </a:pPr>
            <a:r>
              <a:rPr lang="ru-RU" sz="2800" dirty="0"/>
              <a:t>(в соответствии с </a:t>
            </a:r>
            <a:r>
              <a:rPr lang="ru-RU" sz="2800" dirty="0" err="1"/>
              <a:t>Фк</a:t>
            </a:r>
            <a:r>
              <a:rPr lang="ru-RU" sz="2800" dirty="0"/>
              <a:t> ГОС)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3093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04664"/>
            <a:ext cx="7992888" cy="6120680"/>
          </a:xfrm>
        </p:spPr>
        <p:txBody>
          <a:bodyPr>
            <a:normAutofit fontScale="92500" lnSpcReduction="10000"/>
          </a:bodyPr>
          <a:lstStyle/>
          <a:p>
            <a:pPr mar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200" b="1" u="sng" baseline="-25000" dirty="0">
                <a:solidFill>
                  <a:srgbClr val="4E67C8">
                    <a:lumMod val="75000"/>
                  </a:srgbClr>
                </a:solidFill>
                <a:latin typeface="Arial" charset="0"/>
              </a:rPr>
              <a:t>Место учебного предмета «Обществознание»</a:t>
            </a: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3600" b="1" u="sng" baseline="-25000" dirty="0">
              <a:solidFill>
                <a:srgbClr val="4E67C8">
                  <a:lumMod val="75000"/>
                </a:srgbClr>
              </a:solidFill>
              <a:latin typeface="Arial" charset="0"/>
            </a:endParaRPr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600" b="1" baseline="-25000" dirty="0">
                <a:solidFill>
                  <a:srgbClr val="105A5B"/>
                </a:solidFill>
                <a:latin typeface="Arial" charset="0"/>
              </a:rPr>
              <a:t>«Обществознание» </a:t>
            </a:r>
            <a:r>
              <a:rPr lang="ru-RU" altLang="ru-RU" sz="3600" baseline="-25000" dirty="0">
                <a:solidFill>
                  <a:srgbClr val="4E67C8">
                    <a:lumMod val="75000"/>
                  </a:srgbClr>
                </a:solidFill>
                <a:latin typeface="Arial" charset="0"/>
              </a:rPr>
              <a:t>изучается на уровне основного общего образования в качестве обязательного учебного предмета  в 6 по 9 класс в объеме 1 час в неделю (34 ч. в год). </a:t>
            </a:r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600" baseline="-25000" dirty="0">
                <a:solidFill>
                  <a:srgbClr val="4E67C8">
                    <a:lumMod val="75000"/>
                  </a:srgbClr>
                </a:solidFill>
                <a:latin typeface="Arial" charset="0"/>
              </a:rPr>
              <a:t>В 11 классе в соответствии с </a:t>
            </a:r>
            <a:r>
              <a:rPr lang="ru-RU" altLang="ru-RU" sz="3600" baseline="-25000" dirty="0" err="1">
                <a:solidFill>
                  <a:srgbClr val="4E67C8">
                    <a:lumMod val="75000"/>
                  </a:srgbClr>
                </a:solidFill>
                <a:latin typeface="Arial" charset="0"/>
              </a:rPr>
              <a:t>Фк</a:t>
            </a:r>
            <a:r>
              <a:rPr lang="ru-RU" altLang="ru-RU" sz="3600" baseline="-25000" dirty="0">
                <a:solidFill>
                  <a:srgbClr val="4E67C8">
                    <a:lumMod val="75000"/>
                  </a:srgbClr>
                </a:solidFill>
                <a:latin typeface="Arial" charset="0"/>
              </a:rPr>
              <a:t> ГОС интегрированный учебный предмет </a:t>
            </a:r>
            <a:r>
              <a:rPr lang="ru-RU" altLang="ru-RU" sz="3600" b="1" baseline="-25000" dirty="0">
                <a:solidFill>
                  <a:srgbClr val="105A5B"/>
                </a:solidFill>
                <a:latin typeface="Arial" charset="0"/>
              </a:rPr>
              <a:t>«Обществознание (включая экономику и право)» </a:t>
            </a:r>
            <a:r>
              <a:rPr lang="ru-RU" altLang="ru-RU" sz="3600" baseline="-25000" dirty="0">
                <a:solidFill>
                  <a:srgbClr val="4E67C8">
                    <a:lumMod val="75000"/>
                  </a:srgbClr>
                </a:solidFill>
                <a:latin typeface="Arial" charset="0"/>
              </a:rPr>
              <a:t>является учебным предметом федерального компонента и изучается </a:t>
            </a:r>
            <a:r>
              <a:rPr lang="ru-RU" altLang="ru-RU" sz="3600" b="1" baseline="-25000" dirty="0">
                <a:solidFill>
                  <a:srgbClr val="4E67C8">
                    <a:lumMod val="75000"/>
                  </a:srgbClr>
                </a:solidFill>
                <a:latin typeface="Arial" charset="0"/>
              </a:rPr>
              <a:t>обязательно.</a:t>
            </a:r>
            <a:r>
              <a:rPr lang="ru-RU" altLang="ru-RU" sz="3600" baseline="-25000" dirty="0">
                <a:solidFill>
                  <a:srgbClr val="4E67C8">
                    <a:lumMod val="75000"/>
                  </a:srgbClr>
                </a:solidFill>
                <a:latin typeface="Arial" charset="0"/>
              </a:rPr>
              <a:t> При этом обязательные разделы «Экономика» и «Право» могут преподаваться как в составе данного предмета, так и в качестве самостоятельных учебных предметов. </a:t>
            </a:r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600" baseline="-25000" dirty="0">
                <a:solidFill>
                  <a:srgbClr val="4E67C8">
                    <a:lumMod val="75000"/>
                  </a:srgbClr>
                </a:solidFill>
                <a:latin typeface="Arial" charset="0"/>
              </a:rPr>
              <a:t>1 вариант – «Обществознание(включая экономику и право)» – 2 часа в неделю (68 ч. в год)</a:t>
            </a:r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600" baseline="-25000" dirty="0">
                <a:solidFill>
                  <a:srgbClr val="4E67C8">
                    <a:lumMod val="75000"/>
                  </a:srgbClr>
                </a:solidFill>
                <a:latin typeface="Arial" charset="0"/>
              </a:rPr>
              <a:t>2 вариант – «Обществознание» – 1 час в неделю (34 ч. в год), «Экономика» – 0,5 ч. в неделю (17 ч. в год), «Право» - 0,5 ч. в неделю (17 ч. в год). В этом случае на каждый предмет составляется отдельная рабочая программа.</a:t>
            </a:r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3600" baseline="-25000" dirty="0">
              <a:solidFill>
                <a:srgbClr val="4E67C8">
                  <a:lumMod val="75000"/>
                </a:srgbClr>
              </a:solidFill>
              <a:latin typeface="Arial" charset="0"/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072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332656"/>
            <a:ext cx="7992888" cy="5976664"/>
          </a:xfrm>
        </p:spPr>
        <p:txBody>
          <a:bodyPr>
            <a:normAutofit lnSpcReduction="10000"/>
          </a:bodyPr>
          <a:lstStyle/>
          <a:p>
            <a:pPr mar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600" b="1" baseline="-25000" dirty="0">
                <a:solidFill>
                  <a:prstClr val="black"/>
                </a:solidFill>
                <a:latin typeface="Arial" charset="0"/>
              </a:rPr>
              <a:t>Особенности преподавания предмета «Обществознание» </a:t>
            </a: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600" b="1" baseline="-25000" dirty="0">
                <a:solidFill>
                  <a:prstClr val="black"/>
                </a:solidFill>
                <a:latin typeface="Arial" charset="0"/>
              </a:rPr>
              <a:t>в 10 классе в соответствии с ФГОС СОО</a:t>
            </a:r>
          </a:p>
          <a:p>
            <a:endParaRPr lang="ru-RU" sz="2400" dirty="0"/>
          </a:p>
          <a:p>
            <a:r>
              <a:rPr lang="ru-RU" sz="2400" dirty="0"/>
              <a:t>В 2020/2021 учебном году в 10  классе изучение «Обществознания» будет осуществляться только на </a:t>
            </a:r>
            <a:r>
              <a:rPr lang="ru-RU" sz="2400" b="1" dirty="0"/>
              <a:t>базовом уровне (2 часа в неделю).</a:t>
            </a:r>
          </a:p>
          <a:p>
            <a:r>
              <a:rPr lang="ru-RU" sz="2400" dirty="0"/>
              <a:t>В соответствии с ФГОС СОО учебный предмет «Обществознание» в 10 классе изучается 2 часа в неделю на базовом уровне в </a:t>
            </a:r>
            <a:r>
              <a:rPr lang="ru-RU" sz="2400" b="1" dirty="0"/>
              <a:t>гуманитарном </a:t>
            </a:r>
            <a:r>
              <a:rPr lang="ru-RU" sz="2400" dirty="0"/>
              <a:t>и </a:t>
            </a:r>
            <a:r>
              <a:rPr lang="ru-RU" sz="2400" b="1" dirty="0"/>
              <a:t>универсальном </a:t>
            </a:r>
            <a:r>
              <a:rPr lang="ru-RU" sz="2400" dirty="0"/>
              <a:t>профилях. </a:t>
            </a:r>
          </a:p>
          <a:p>
            <a:r>
              <a:rPr lang="ru-RU" sz="2400" dirty="0"/>
              <a:t> «Экономика» и «Право» могут изучаться как самостоятельные учебные предметы в зависимости от выбранного профиля: на базовом уровне 0,5 часов в неделю (17ч. в год), на углубленном – 2 часа в неделю (68 ч. в год).  </a:t>
            </a:r>
          </a:p>
        </p:txBody>
      </p:sp>
    </p:spTree>
    <p:extLst>
      <p:ext uri="{BB962C8B-B14F-4D97-AF65-F5344CB8AC3E}">
        <p14:creationId xmlns:p14="http://schemas.microsoft.com/office/powerpoint/2010/main" val="74010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87625" y="332656"/>
            <a:ext cx="6400800" cy="897280"/>
          </a:xfrm>
        </p:spPr>
        <p:txBody>
          <a:bodyPr/>
          <a:lstStyle/>
          <a:p>
            <a:pPr marL="45709" indent="0" algn="ctr">
              <a:buNone/>
            </a:pPr>
            <a:r>
              <a:rPr lang="ru-RU" altLang="ru-RU" sz="2400" b="1" dirty="0">
                <a:solidFill>
                  <a:srgbClr val="247274"/>
                </a:solidFill>
                <a:effectLst>
                  <a:reflection blurRad="6350" stA="55000" endA="300" endPos="45500" dir="5400000" sy="-100000" algn="bl" rotWithShape="0"/>
                </a:effectLst>
                <a:ea typeface="+mj-ea"/>
                <a:cs typeface="+mj-cs"/>
              </a:rPr>
              <a:t>Учебно-методическое обеспечение преподавания обществознания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412776"/>
            <a:ext cx="8712969" cy="48965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291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220" y="692696"/>
            <a:ext cx="9043987" cy="4896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defTabSz="465476" fontAlgn="auto">
              <a:spcBef>
                <a:spcPts val="0"/>
              </a:spcBef>
              <a:spcAft>
                <a:spcPts val="0"/>
              </a:spcAft>
            </a:pPr>
            <a:endParaRPr sz="900" baseline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242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8424936" cy="4569688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3900" dirty="0"/>
              <a:t>В 2020/2021 учебном году изучение учебных предметов «История» и «Обществознание» осуществляется </a:t>
            </a:r>
          </a:p>
          <a:p>
            <a:pPr marL="45709" indent="0" algn="just">
              <a:buNone/>
            </a:pPr>
            <a:r>
              <a:rPr lang="ru-RU" sz="3900" dirty="0"/>
              <a:t>в 5-9 классах – на основе ФГОС ООО</a:t>
            </a:r>
          </a:p>
          <a:p>
            <a:pPr marL="45709" indent="0" algn="just">
              <a:buClr>
                <a:srgbClr val="F14124">
                  <a:lumMod val="75000"/>
                </a:srgbClr>
              </a:buClr>
              <a:buNone/>
            </a:pPr>
            <a:r>
              <a:rPr lang="ru-RU" sz="3900" dirty="0"/>
              <a:t>в 10 классах – </a:t>
            </a:r>
            <a:r>
              <a:rPr lang="ru-RU" sz="39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на основе </a:t>
            </a:r>
            <a:r>
              <a:rPr lang="ru-RU" sz="3900" dirty="0"/>
              <a:t>ФГОС СОО</a:t>
            </a:r>
          </a:p>
          <a:p>
            <a:pPr marL="45709" indent="0" algn="just">
              <a:buClr>
                <a:srgbClr val="F14124">
                  <a:lumMod val="75000"/>
                </a:srgbClr>
              </a:buClr>
              <a:buNone/>
            </a:pPr>
            <a:r>
              <a:rPr lang="ru-RU" sz="3900" dirty="0"/>
              <a:t>в 11 классах – </a:t>
            </a:r>
            <a:r>
              <a:rPr lang="ru-RU" sz="39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на основе </a:t>
            </a:r>
            <a:r>
              <a:rPr lang="ru-RU" sz="3900" dirty="0" err="1"/>
              <a:t>ФкГОС</a:t>
            </a:r>
            <a:r>
              <a:rPr lang="ru-RU" sz="3900" dirty="0"/>
              <a:t> СОО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431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252" y="600075"/>
            <a:ext cx="9207252" cy="56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000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052736"/>
            <a:ext cx="8064896" cy="3129528"/>
          </a:xfrm>
        </p:spPr>
        <p:txBody>
          <a:bodyPr>
            <a:noAutofit/>
          </a:bodyPr>
          <a:lstStyle/>
          <a:p>
            <a:r>
              <a:rPr lang="ru-RU" sz="2800" dirty="0"/>
              <a:t>В связи со сложной эпидемиологической ситуацией в 2020 г. Рабочая программа по  обществознанию в первой четверти нового учебного года нуждается в корректировке. Целью корректировки является организация повторения программного содержания по предмету </a:t>
            </a:r>
            <a:r>
              <a:rPr lang="ru-RU" sz="2800" dirty="0" smtClean="0"/>
              <a:t>«Обществознание</a:t>
            </a:r>
            <a:r>
              <a:rPr lang="ru-RU" sz="2800" dirty="0"/>
              <a:t>» с учетом необходимости повторения  тем,  которые рассматривались в четвертой четверти 2019/2020 учебного года.</a:t>
            </a:r>
          </a:p>
        </p:txBody>
      </p:sp>
    </p:spTree>
    <p:extLst>
      <p:ext uri="{BB962C8B-B14F-4D97-AF65-F5344CB8AC3E}">
        <p14:creationId xmlns:p14="http://schemas.microsoft.com/office/powerpoint/2010/main" val="329610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731520"/>
            <a:ext cx="8064896" cy="5577800"/>
          </a:xfrm>
        </p:spPr>
        <p:txBody>
          <a:bodyPr>
            <a:normAutofit/>
          </a:bodyPr>
          <a:lstStyle/>
          <a:p>
            <a:pPr marL="45709" indent="0" algn="ctr">
              <a:buNone/>
            </a:pPr>
            <a:r>
              <a:rPr lang="ru-RU" b="1" dirty="0" smtClean="0">
                <a:solidFill>
                  <a:srgbClr val="105A5B"/>
                </a:solidFill>
              </a:rPr>
              <a:t>Региональный компонент при изучении «Обществознания»</a:t>
            </a:r>
          </a:p>
          <a:p>
            <a:r>
              <a:rPr lang="ru-RU" dirty="0">
                <a:solidFill>
                  <a:schemeClr val="tx1"/>
                </a:solidFill>
              </a:rPr>
              <a:t>При изучении предмета «Обществознание» необходимо учитывать также национальные, региональные и этнокультурные особенности Республики Крым и образовательной </a:t>
            </a:r>
            <a:r>
              <a:rPr lang="ru-RU" dirty="0" smtClean="0">
                <a:solidFill>
                  <a:schemeClr val="tx1"/>
                </a:solidFill>
              </a:rPr>
              <a:t>организации.</a:t>
            </a:r>
          </a:p>
          <a:p>
            <a:r>
              <a:rPr lang="ru-RU" dirty="0">
                <a:solidFill>
                  <a:schemeClr val="tx1"/>
                </a:solidFill>
              </a:rPr>
              <a:t>Варианты реализации содержания региональных особенностей: фрагментарное включение материалов в урок в виде сообщений, практико-ориентированных задач, расчетных задач с производственной направленностью, проекты, уроки-диспуты, уроки-исследования, экскурсии и </a:t>
            </a:r>
            <a:r>
              <a:rPr lang="ru-RU" dirty="0" smtClean="0">
                <a:solidFill>
                  <a:schemeClr val="tx1"/>
                </a:solidFill>
              </a:rPr>
              <a:t>др.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95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7776864" cy="5577800"/>
          </a:xfrm>
        </p:spPr>
        <p:txBody>
          <a:bodyPr>
            <a:normAutofit/>
          </a:bodyPr>
          <a:lstStyle/>
          <a:p>
            <a:pPr marL="45709" indent="0" algn="ctr">
              <a:buNone/>
            </a:pPr>
            <a:r>
              <a:rPr lang="ru-RU" b="1" dirty="0" smtClean="0">
                <a:solidFill>
                  <a:srgbClr val="105A5B"/>
                </a:solidFill>
              </a:rPr>
              <a:t>Примерные темы уроков регионального компонента</a:t>
            </a:r>
          </a:p>
          <a:p>
            <a:pPr marL="45709" indent="0">
              <a:buNone/>
            </a:pPr>
            <a:endParaRPr lang="ru-RU" b="1" dirty="0" smtClean="0">
              <a:solidFill>
                <a:srgbClr val="105A5B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«Взаимодействие природы и общества в условиях Республики Крым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dirty="0">
                <a:solidFill>
                  <a:schemeClr val="tx1"/>
                </a:solidFill>
              </a:rPr>
              <a:t>Экологические и демографические проблемы Республики Крым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dirty="0">
                <a:solidFill>
                  <a:schemeClr val="tx1"/>
                </a:solidFill>
              </a:rPr>
              <a:t>Достижения и проблемы культуры Республики Крым</a:t>
            </a:r>
            <a:r>
              <a:rPr lang="ru-RU" dirty="0" smtClean="0">
                <a:solidFill>
                  <a:schemeClr val="tx1"/>
                </a:solidFill>
              </a:rPr>
              <a:t>»,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«Экономика Республики Крым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«Человек на рынке труда. Рынок труда в Республике Крым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«Состояние правовой культуры в Республике Крым</a:t>
            </a:r>
            <a:r>
              <a:rPr lang="ru-RU" dirty="0" smtClean="0">
                <a:solidFill>
                  <a:schemeClr val="tx1"/>
                </a:solidFill>
              </a:rPr>
              <a:t>»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dirty="0">
                <a:solidFill>
                  <a:schemeClr val="tx1"/>
                </a:solidFill>
              </a:rPr>
              <a:t>Правосудие в Республике Крым».</a:t>
            </a:r>
          </a:p>
        </p:txBody>
      </p:sp>
    </p:spTree>
    <p:extLst>
      <p:ext uri="{BB962C8B-B14F-4D97-AF65-F5344CB8AC3E}">
        <p14:creationId xmlns:p14="http://schemas.microsoft.com/office/powerpoint/2010/main" val="222278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404664"/>
            <a:ext cx="8424936" cy="6120680"/>
          </a:xfrm>
        </p:spPr>
        <p:txBody>
          <a:bodyPr>
            <a:normAutofit/>
          </a:bodyPr>
          <a:lstStyle/>
          <a:p>
            <a:pPr marL="45709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b="1" dirty="0">
                <a:solidFill>
                  <a:srgbClr val="105A5B"/>
                </a:solidFill>
              </a:rPr>
              <a:t>Примерные темы уроков </a:t>
            </a:r>
            <a:endParaRPr lang="ru-RU" b="1" dirty="0" smtClean="0">
              <a:solidFill>
                <a:srgbClr val="105A5B"/>
              </a:solidFill>
            </a:endParaRPr>
          </a:p>
          <a:p>
            <a:pPr marL="45709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b="1" dirty="0" smtClean="0">
                <a:solidFill>
                  <a:srgbClr val="105A5B"/>
                </a:solidFill>
              </a:rPr>
              <a:t>по финансовой грамотности</a:t>
            </a:r>
          </a:p>
          <a:p>
            <a:pPr marL="45709" indent="0" algn="ctr">
              <a:buClr>
                <a:srgbClr val="F14124">
                  <a:lumMod val="75000"/>
                </a:srgbClr>
              </a:buClr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45709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b="1" dirty="0" smtClean="0">
                <a:solidFill>
                  <a:schemeClr val="tx1"/>
                </a:solidFill>
              </a:rPr>
              <a:t>7-9 классы:</a:t>
            </a:r>
          </a:p>
          <a:p>
            <a:pPr>
              <a:buClr>
                <a:srgbClr val="F14124">
                  <a:lumMod val="75000"/>
                </a:srgbClr>
              </a:buClr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«Карманные деньги: за и против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</a:p>
          <a:p>
            <a:pPr>
              <a:buClr>
                <a:srgbClr val="F14124">
                  <a:lumMod val="75000"/>
                </a:srgbClr>
              </a:buClr>
            </a:pPr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dirty="0">
                <a:solidFill>
                  <a:schemeClr val="tx1"/>
                </a:solidFill>
              </a:rPr>
              <a:t>Бюджет моей семьи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</a:p>
          <a:p>
            <a:pPr>
              <a:buClr>
                <a:srgbClr val="F14124">
                  <a:lumMod val="75000"/>
                </a:srgbClr>
              </a:buClr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«Бюджет государства и семьи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</a:p>
          <a:p>
            <a:pPr>
              <a:buClr>
                <a:srgbClr val="F14124">
                  <a:lumMod val="75000"/>
                </a:srgbClr>
              </a:buClr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«Государственный бюджет Российской Федерации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</a:p>
          <a:p>
            <a:pPr>
              <a:buClr>
                <a:srgbClr val="F14124">
                  <a:lumMod val="75000"/>
                </a:srgbClr>
              </a:buClr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«Банковская система </a:t>
            </a:r>
            <a:r>
              <a:rPr lang="ru-RU" dirty="0" smtClean="0">
                <a:solidFill>
                  <a:schemeClr val="tx1"/>
                </a:solidFill>
              </a:rPr>
              <a:t>России» </a:t>
            </a:r>
          </a:p>
          <a:p>
            <a:pPr>
              <a:buClr>
                <a:srgbClr val="F14124">
                  <a:lumMod val="75000"/>
                </a:srgbClr>
              </a:buClr>
            </a:pPr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dirty="0">
                <a:solidFill>
                  <a:schemeClr val="tx1"/>
                </a:solidFill>
              </a:rPr>
              <a:t>Пенсионные программы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</a:p>
          <a:p>
            <a:pPr>
              <a:buClr>
                <a:srgbClr val="F14124">
                  <a:lumMod val="75000"/>
                </a:srgbClr>
              </a:buClr>
            </a:pP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374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764704"/>
            <a:ext cx="7749480" cy="5361776"/>
          </a:xfrm>
        </p:spPr>
        <p:txBody>
          <a:bodyPr>
            <a:normAutofit/>
          </a:bodyPr>
          <a:lstStyle/>
          <a:p>
            <a:pPr marL="45709" indent="0" algn="ctr">
              <a:buNone/>
            </a:pPr>
            <a:r>
              <a:rPr lang="ru-RU" b="1" dirty="0"/>
              <a:t>10-11 </a:t>
            </a:r>
            <a:r>
              <a:rPr lang="ru-RU" b="1" dirty="0" smtClean="0"/>
              <a:t>классы: </a:t>
            </a:r>
          </a:p>
          <a:p>
            <a:r>
              <a:rPr lang="ru-RU" dirty="0" smtClean="0"/>
              <a:t>«</a:t>
            </a:r>
            <a:r>
              <a:rPr lang="ru-RU" dirty="0"/>
              <a:t>Электронные деньги</a:t>
            </a:r>
            <a:r>
              <a:rPr lang="ru-RU" dirty="0" smtClean="0"/>
              <a:t>»</a:t>
            </a:r>
          </a:p>
          <a:p>
            <a:r>
              <a:rPr lang="ru-RU" dirty="0" smtClean="0"/>
              <a:t> </a:t>
            </a:r>
            <a:r>
              <a:rPr lang="ru-RU" dirty="0"/>
              <a:t>«Бюджетная система Российской Федерации. Доходы и расходы: навыки планирования</a:t>
            </a:r>
            <a:r>
              <a:rPr lang="ru-RU" dirty="0" smtClean="0"/>
              <a:t>»</a:t>
            </a:r>
          </a:p>
          <a:p>
            <a:r>
              <a:rPr lang="ru-RU" dirty="0" smtClean="0"/>
              <a:t> </a:t>
            </a:r>
            <a:r>
              <a:rPr lang="ru-RU" dirty="0"/>
              <a:t>«Формирование государственного бюджета в Российской Федерации и его исполнение</a:t>
            </a:r>
            <a:r>
              <a:rPr lang="ru-RU" dirty="0" smtClean="0"/>
              <a:t>»</a:t>
            </a:r>
          </a:p>
          <a:p>
            <a:r>
              <a:rPr lang="ru-RU" dirty="0" smtClean="0"/>
              <a:t>«</a:t>
            </a:r>
            <a:r>
              <a:rPr lang="ru-RU" dirty="0"/>
              <a:t>Кредитование: его роль в современной экономике домохозяйств, фирм и государств. Плюсы и минусы (риски) кредитования граждан</a:t>
            </a:r>
            <a:r>
              <a:rPr lang="ru-RU" dirty="0" smtClean="0"/>
              <a:t>»</a:t>
            </a:r>
          </a:p>
          <a:p>
            <a:r>
              <a:rPr lang="ru-RU" dirty="0" smtClean="0"/>
              <a:t>«</a:t>
            </a:r>
            <a:r>
              <a:rPr lang="ru-RU" dirty="0"/>
              <a:t>Потребительское кредитование. Ипотечный кредит</a:t>
            </a:r>
            <a:r>
              <a:rPr lang="ru-RU" dirty="0" smtClean="0"/>
              <a:t>»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767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1268760"/>
            <a:ext cx="7461448" cy="2625472"/>
          </a:xfrm>
        </p:spPr>
        <p:txBody>
          <a:bodyPr/>
          <a:lstStyle/>
          <a:p>
            <a:pPr marL="45709" indent="0" algn="ctr">
              <a:spcAft>
                <a:spcPts val="0"/>
              </a:spcAft>
              <a:buNone/>
              <a:tabLst>
                <a:tab pos="837996" algn="l"/>
              </a:tabLst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</a:rPr>
              <a:t>ПЛАН</a:t>
            </a:r>
            <a:endParaRPr lang="ru-RU" sz="2400" dirty="0">
              <a:latin typeface="Times New Roman"/>
              <a:ea typeface="Calibri"/>
            </a:endParaRPr>
          </a:p>
          <a:p>
            <a:pPr marL="45709" indent="0" algn="ctr">
              <a:spcAft>
                <a:spcPts val="0"/>
              </a:spcAft>
              <a:buNone/>
              <a:tabLst>
                <a:tab pos="837996" algn="l"/>
              </a:tabLst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</a:rPr>
              <a:t>методической работы </a:t>
            </a:r>
            <a:endParaRPr lang="ru-RU" sz="2400" dirty="0">
              <a:latin typeface="Times New Roman"/>
              <a:ea typeface="Calibri"/>
            </a:endParaRPr>
          </a:p>
          <a:p>
            <a:pPr marL="45709" indent="0" algn="ctr">
              <a:spcAft>
                <a:spcPts val="0"/>
              </a:spcAft>
              <a:buNone/>
              <a:tabLst>
                <a:tab pos="837996" algn="l"/>
              </a:tabLst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</a:rPr>
              <a:t>по предметам социально-гуманитарного цикла (история, обществознание, ОДНКНР)</a:t>
            </a:r>
            <a:endParaRPr lang="ru-RU" sz="2400" dirty="0">
              <a:latin typeface="Times New Roman"/>
              <a:ea typeface="Calibri"/>
            </a:endParaRPr>
          </a:p>
          <a:p>
            <a:pPr marL="45709" indent="0" algn="ctr">
              <a:spcAft>
                <a:spcPts val="0"/>
              </a:spcAft>
              <a:buNone/>
              <a:tabLst>
                <a:tab pos="837996" algn="l"/>
              </a:tabLst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</a:rPr>
              <a:t>на 2020/2021 учебный год</a:t>
            </a:r>
            <a:endParaRPr lang="ru-RU" sz="2400" dirty="0">
              <a:latin typeface="Times New Roman"/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20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731521"/>
            <a:ext cx="7560840" cy="5217760"/>
          </a:xfrm>
        </p:spPr>
        <p:txBody>
          <a:bodyPr>
            <a:normAutofit/>
          </a:bodyPr>
          <a:lstStyle/>
          <a:p>
            <a:pPr marL="45709" indent="0" algn="ctr">
              <a:lnSpc>
                <a:spcPct val="115000"/>
              </a:lnSpc>
              <a:spcAft>
                <a:spcPts val="0"/>
              </a:spcAft>
              <a:buNone/>
              <a:tabLst>
                <a:tab pos="837996" algn="l"/>
              </a:tabLst>
            </a:pPr>
            <a:r>
              <a:rPr lang="ru-RU" sz="2400" b="1" dirty="0">
                <a:latin typeface="Times New Roman"/>
                <a:ea typeface="Calibri"/>
              </a:rPr>
              <a:t>Методическая проблема района:</a:t>
            </a:r>
            <a:endParaRPr lang="ru-RU" sz="2000" dirty="0">
              <a:latin typeface="Times New Roman"/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latin typeface="Times New Roman"/>
                <a:ea typeface="Calibri"/>
              </a:rPr>
              <a:t>"Создание условий для повышения качества образования в сфере реализации Национального проекта "Образование" (2019-2024гг)</a:t>
            </a:r>
            <a:endParaRPr lang="ru-RU" sz="2000" dirty="0">
              <a:latin typeface="Times New Roman"/>
              <a:ea typeface="Calibri"/>
            </a:endParaRPr>
          </a:p>
          <a:p>
            <a:pPr marL="45709" indent="0" algn="ctr">
              <a:lnSpc>
                <a:spcPct val="115000"/>
              </a:lnSpc>
              <a:spcAft>
                <a:spcPts val="0"/>
              </a:spcAft>
              <a:buNone/>
              <a:tabLst>
                <a:tab pos="837996" algn="l"/>
              </a:tabLst>
            </a:pPr>
            <a:r>
              <a:rPr lang="ru-RU" sz="2400" b="1" dirty="0">
                <a:latin typeface="Times New Roman"/>
                <a:ea typeface="Calibri"/>
              </a:rPr>
              <a:t> </a:t>
            </a:r>
            <a:endParaRPr lang="ru-RU" sz="2000" dirty="0">
              <a:latin typeface="Times New Roman"/>
              <a:ea typeface="Calibri"/>
            </a:endParaRPr>
          </a:p>
          <a:p>
            <a:pPr marL="45709" indent="0" algn="ctr">
              <a:lnSpc>
                <a:spcPct val="115000"/>
              </a:lnSpc>
              <a:spcAft>
                <a:spcPts val="0"/>
              </a:spcAft>
              <a:buNone/>
              <a:tabLst>
                <a:tab pos="837996" algn="l"/>
              </a:tabLst>
            </a:pPr>
            <a:r>
              <a:rPr lang="ru-RU" sz="2400" b="1" dirty="0">
                <a:solidFill>
                  <a:srgbClr val="833C0B"/>
                </a:solidFill>
                <a:latin typeface="Times New Roman"/>
                <a:ea typeface="Calibri"/>
              </a:rPr>
              <a:t>Методическая проблема РМО:</a:t>
            </a:r>
            <a:endParaRPr lang="ru-RU" sz="2000" dirty="0">
              <a:latin typeface="Times New Roman"/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837996" algn="l"/>
              </a:tabLst>
            </a:pPr>
            <a:r>
              <a:rPr lang="ru-RU" sz="2400" dirty="0">
                <a:solidFill>
                  <a:srgbClr val="800000"/>
                </a:solidFill>
                <a:latin typeface="Times New Roman"/>
                <a:ea typeface="Calibri"/>
              </a:rPr>
              <a:t>«Обеспечение качества преподавания предметов социально-гуманитарного цикла на основе способностей и возможностей обучающихся через повышение профессионального мастерства педагогов».</a:t>
            </a:r>
            <a:endParaRPr lang="ru-RU" sz="2000" dirty="0">
              <a:latin typeface="Times New Roman"/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332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0"/>
            <a:ext cx="8496944" cy="6669360"/>
          </a:xfrm>
        </p:spPr>
        <p:txBody>
          <a:bodyPr>
            <a:normAutofit fontScale="62500" lnSpcReduction="20000"/>
          </a:bodyPr>
          <a:lstStyle/>
          <a:p>
            <a:pPr marL="45709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b="1" dirty="0">
                <a:latin typeface="Times New Roman"/>
                <a:ea typeface="Calibri"/>
              </a:rPr>
              <a:t>Цель:</a:t>
            </a:r>
            <a:endParaRPr lang="ru-RU" sz="2000" dirty="0">
              <a:latin typeface="Times New Roman"/>
              <a:ea typeface="Calibri"/>
            </a:endParaRPr>
          </a:p>
          <a:p>
            <a:pPr marL="45709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i="1" dirty="0">
                <a:latin typeface="Times New Roman"/>
                <a:ea typeface="Calibri"/>
              </a:rPr>
              <a:t>развитие школьного социально-гуманитарного образования, обеспечение качества преподавания в связи с новыми подходами к преподаванию социально-гуманитарных дисциплин в условиях ФГОС ООО и СОО.</a:t>
            </a:r>
            <a:endParaRPr lang="ru-RU" sz="2000" dirty="0">
              <a:latin typeface="Times New Roman"/>
              <a:ea typeface="Calibri"/>
            </a:endParaRPr>
          </a:p>
          <a:p>
            <a:pPr marL="45709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>
                <a:latin typeface="Times New Roman"/>
                <a:ea typeface="Calibri"/>
              </a:rPr>
              <a:t> </a:t>
            </a:r>
            <a:endParaRPr lang="ru-RU" sz="2000" dirty="0">
              <a:latin typeface="Times New Roman"/>
              <a:ea typeface="Calibri"/>
            </a:endParaRPr>
          </a:p>
          <a:p>
            <a:pPr marL="45709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b="1" dirty="0">
                <a:latin typeface="Times New Roman"/>
                <a:ea typeface="Calibri"/>
              </a:rPr>
              <a:t>Задачи </a:t>
            </a:r>
            <a:r>
              <a:rPr lang="ru-RU" sz="2400" dirty="0">
                <a:latin typeface="Times New Roman"/>
                <a:ea typeface="Calibri"/>
              </a:rPr>
              <a:t>методической работы в 2020/2021 учебном году:</a:t>
            </a:r>
            <a:endParaRPr lang="ru-RU" sz="2000" dirty="0">
              <a:latin typeface="Times New Roman"/>
              <a:ea typeface="Calibri"/>
            </a:endParaRPr>
          </a:p>
          <a:p>
            <a:pPr marL="342816" indent="-342816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Calibri"/>
              </a:rPr>
              <a:t>обеспечить выполнение государственного Стандарта основного общего образования (ООО) и среднего общего образования (СОО) по предметам социально-гуманитарного цикла;</a:t>
            </a:r>
            <a:endParaRPr lang="ru-RU" sz="2000" dirty="0">
              <a:latin typeface="Times New Roman"/>
              <a:ea typeface="Calibri"/>
            </a:endParaRPr>
          </a:p>
          <a:p>
            <a:pPr marL="342816" indent="-342816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Calibri"/>
              </a:rPr>
              <a:t>создать условия для повышения профессионального уровня педагогических работников с учетом выявления дефицитов компетенций на основе требований профессионального стандарта «Педагог»;</a:t>
            </a:r>
            <a:endParaRPr lang="ru-RU" sz="2000" dirty="0">
              <a:latin typeface="Times New Roman"/>
              <a:ea typeface="Calibri"/>
            </a:endParaRPr>
          </a:p>
          <a:p>
            <a:pPr marL="342816" indent="-342816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Calibri"/>
              </a:rPr>
              <a:t>определить пути обновления содержания предметного образования, форм и методов работы учителей на всех уровнях образовательной модели с учетом современной парадигмы образования;</a:t>
            </a:r>
            <a:endParaRPr lang="ru-RU" sz="2000" dirty="0">
              <a:latin typeface="Times New Roman"/>
              <a:ea typeface="Calibri"/>
            </a:endParaRPr>
          </a:p>
          <a:p>
            <a:pPr marL="342816" indent="-342816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Calibri"/>
              </a:rPr>
              <a:t>способствовать разработке новых технологий, новых подходов в преподавании предметов социально-гуманитарного цикла, моделирование мотивации достижения успеха;</a:t>
            </a:r>
            <a:endParaRPr lang="ru-RU" sz="2000" dirty="0">
              <a:latin typeface="Times New Roman"/>
              <a:ea typeface="Calibri"/>
            </a:endParaRPr>
          </a:p>
          <a:p>
            <a:pPr marL="342816" indent="-342816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Calibri"/>
              </a:rPr>
              <a:t>способствовать координации, повышению эффективного сетевого профессионального взаимодействия педагогов образовательных учреждений;</a:t>
            </a:r>
            <a:endParaRPr lang="ru-RU" sz="2000" dirty="0">
              <a:latin typeface="Times New Roman"/>
              <a:ea typeface="Calibri"/>
            </a:endParaRPr>
          </a:p>
          <a:p>
            <a:pPr marL="342816" indent="-342816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Calibri"/>
              </a:rPr>
              <a:t>повышение эффективности урока и поиск методик для достижения развития способностей обучающихся;</a:t>
            </a:r>
            <a:endParaRPr lang="ru-RU" sz="2000" dirty="0">
              <a:latin typeface="Times New Roman"/>
              <a:ea typeface="Calibri"/>
            </a:endParaRPr>
          </a:p>
          <a:p>
            <a:pPr marL="342816" indent="-342816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Calibri"/>
              </a:rPr>
              <a:t>совершенствовать систему работы с детьми, имеющими повышенные интеллектуальные способности;</a:t>
            </a:r>
            <a:endParaRPr lang="ru-RU" sz="2000" dirty="0">
              <a:latin typeface="Times New Roman"/>
              <a:ea typeface="Calibri"/>
            </a:endParaRPr>
          </a:p>
          <a:p>
            <a:pPr marL="342816" indent="-342816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Calibri"/>
              </a:rPr>
              <a:t>создать условия для творческой профессиональной самореализации педагогов;</a:t>
            </a:r>
            <a:endParaRPr lang="ru-RU" sz="2000" dirty="0">
              <a:latin typeface="Times New Roman"/>
              <a:ea typeface="Calibri"/>
            </a:endParaRPr>
          </a:p>
          <a:p>
            <a:pPr marL="342816" indent="-342816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Calibri"/>
              </a:rPr>
              <a:t>способствовать обобщению и распространению опыта инновационной педагогической деятельности учителей РМО на разных уровнях;</a:t>
            </a:r>
            <a:endParaRPr lang="ru-RU" sz="2000" dirty="0">
              <a:latin typeface="Times New Roman"/>
              <a:ea typeface="Calibri"/>
            </a:endParaRPr>
          </a:p>
          <a:p>
            <a:pPr marL="342816" indent="-342816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Calibri"/>
              </a:rPr>
              <a:t>совершенствовать систему подготовки учащихся к успешной сдаче ОГЭ и ЕГЭ;</a:t>
            </a:r>
            <a:endParaRPr lang="ru-RU" sz="2000" dirty="0">
              <a:latin typeface="Times New Roman"/>
              <a:ea typeface="Calibri"/>
            </a:endParaRPr>
          </a:p>
          <a:p>
            <a:pPr marL="342816" indent="-342816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Calibri"/>
              </a:rPr>
              <a:t>продолжить работу по созданию функционально - пригодных кабинетов.</a:t>
            </a:r>
            <a:endParaRPr lang="ru-RU" sz="2000" dirty="0">
              <a:latin typeface="Times New Roman"/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774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8712968" cy="6264696"/>
          </a:xfrm>
        </p:spPr>
        <p:txBody>
          <a:bodyPr/>
          <a:lstStyle/>
          <a:p>
            <a:pPr marL="274253" indent="0" algn="ctr">
              <a:spcAft>
                <a:spcPts val="0"/>
              </a:spcAft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</a:rPr>
              <a:t>План проведения районных методических объединений </a:t>
            </a:r>
            <a:r>
              <a:rPr lang="ru-RU" sz="1600" b="1" dirty="0" smtClean="0">
                <a:solidFill>
                  <a:srgbClr val="FF0000"/>
                </a:solidFill>
                <a:latin typeface="Times New Roman"/>
                <a:ea typeface="Calibri"/>
              </a:rPr>
              <a:t>(руководитель РМО Рязанова Н.Н., учитель МБОУ «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/>
                <a:ea typeface="Calibri"/>
              </a:rPr>
              <a:t>Мирновская</a:t>
            </a:r>
            <a:r>
              <a:rPr lang="ru-RU" sz="1600" b="1" dirty="0" smtClean="0">
                <a:solidFill>
                  <a:srgbClr val="FF0000"/>
                </a:solidFill>
                <a:latin typeface="Times New Roman"/>
                <a:ea typeface="Calibri"/>
              </a:rPr>
              <a:t> школа №</a:t>
            </a:r>
            <a:r>
              <a:rPr lang="ru-RU" sz="1600" b="1" smtClean="0">
                <a:solidFill>
                  <a:srgbClr val="FF0000"/>
                </a:solidFill>
                <a:latin typeface="Times New Roman"/>
                <a:ea typeface="Calibri"/>
              </a:rPr>
              <a:t>1»)</a:t>
            </a:r>
            <a:endParaRPr lang="ru-RU" sz="1600" dirty="0">
              <a:solidFill>
                <a:srgbClr val="FF0000"/>
              </a:solidFill>
              <a:latin typeface="Times New Roman"/>
              <a:ea typeface="Calibri"/>
            </a:endParaRP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852294"/>
              </p:ext>
            </p:extLst>
          </p:nvPr>
        </p:nvGraphicFramePr>
        <p:xfrm>
          <a:off x="395537" y="1196753"/>
          <a:ext cx="8136904" cy="480455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42410"/>
                <a:gridCol w="1804401"/>
                <a:gridCol w="1158640"/>
                <a:gridCol w="885882"/>
                <a:gridCol w="1432176"/>
                <a:gridCol w="2313395"/>
              </a:tblGrid>
              <a:tr h="454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Тематика заседаний</a:t>
                      </a: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Форма проведения</a:t>
                      </a: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Дата</a:t>
                      </a: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Место проведения</a:t>
                      </a: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Ответственный</a:t>
                      </a: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09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«Особенности преподавания истории и обществознания в 2020/2021 учебном году в условиях введения ФГОС СОО в 10 классе»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РМО</a:t>
                      </a: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август</a:t>
                      </a: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МБОУ «Мирновская школа №1»</a:t>
                      </a: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Методист МБОУ ДО «ЦДЮТ» Шарипова У.И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</a:rPr>
                        <a:t>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</a:rPr>
                        <a:t>Руководитель РМО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</a:rPr>
                        <a:t>Рязанова Н.Н.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562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2</a:t>
                      </a: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</a:rPr>
                        <a:t>«Педагогическая мастерская» (творческий отчет аттестуемых учителей).</a:t>
                      </a:r>
                      <a:endParaRPr lang="ru-RU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Круглый стол</a:t>
                      </a: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февраль</a:t>
                      </a: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МБОУ «Мирновская школа №2»</a:t>
                      </a: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Методист МБОУ ДО «ЦДЮТ» Шарипова У.И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</a:rPr>
                        <a:t>.</a:t>
                      </a:r>
                    </a:p>
                    <a:p>
                      <a:pPr marL="0" marR="0" lvl="0" indent="0" algn="just" defTabSz="914177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+mn-cs"/>
                        </a:rPr>
                        <a:t>Руководитель РМО </a:t>
                      </a:r>
                    </a:p>
                    <a:p>
                      <a:pPr marL="0" marR="0" lvl="0" indent="0" algn="just" defTabSz="914177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+mn-cs"/>
                        </a:rPr>
                        <a:t>Рязанова Н.Н.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89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3</a:t>
                      </a: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</a:rPr>
                        <a:t>«Организованное окончание 2020/2021 учебного года. ГИА в 2021 году.».</a:t>
                      </a:r>
                      <a:endParaRPr lang="ru-RU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РМО</a:t>
                      </a: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апрель</a:t>
                      </a: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МБОУ «Мирновская школа №1»</a:t>
                      </a: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Методист МБОУ ДО «ЦДЮТ» Шарипова У.И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</a:rPr>
                        <a:t>.</a:t>
                      </a:r>
                    </a:p>
                    <a:p>
                      <a:pPr marL="0" marR="0" lvl="0" indent="0" algn="just" defTabSz="914177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+mn-cs"/>
                        </a:rPr>
                        <a:t>Руководитель РМО </a:t>
                      </a:r>
                    </a:p>
                    <a:p>
                      <a:pPr marL="0" marR="0" lvl="0" indent="0" algn="just" defTabSz="914177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+mn-cs"/>
                        </a:rPr>
                        <a:t>Рязанова Н.Н.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342" marR="57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024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412776"/>
            <a:ext cx="7776864" cy="1143000"/>
          </a:xfrm>
        </p:spPr>
        <p:txBody>
          <a:bodyPr/>
          <a:lstStyle/>
          <a:p>
            <a:pPr algn="ctr"/>
            <a:r>
              <a:rPr lang="ru-RU" dirty="0" smtClean="0"/>
              <a:t>Особенности преподавания предмета «История»</a:t>
            </a:r>
            <a:endParaRPr lang="ru-RU" dirty="0"/>
          </a:p>
        </p:txBody>
      </p:sp>
      <p:pic>
        <p:nvPicPr>
          <p:cNvPr id="1026" name="Picture 2" descr="https://people.ucalgary.ca/~savagel/images/study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183918"/>
            <a:ext cx="232488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30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280920" cy="3873584"/>
          </a:xfrm>
        </p:spPr>
        <p:txBody>
          <a:bodyPr/>
          <a:lstStyle/>
          <a:p>
            <a:pPr marL="45709" indent="0" algn="ctr">
              <a:spcAft>
                <a:spcPts val="0"/>
              </a:spcAft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</a:rPr>
              <a:t>План проведения семинаров-практикумов (СП)</a:t>
            </a:r>
            <a:endParaRPr lang="ru-RU" sz="2000" dirty="0">
              <a:solidFill>
                <a:srgbClr val="FF0000"/>
              </a:solidFill>
              <a:latin typeface="Times New Roman"/>
              <a:ea typeface="Calibri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402717"/>
              </p:ext>
            </p:extLst>
          </p:nvPr>
        </p:nvGraphicFramePr>
        <p:xfrm>
          <a:off x="467544" y="829151"/>
          <a:ext cx="8280920" cy="542691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26811"/>
                <a:gridCol w="3046954"/>
                <a:gridCol w="984036"/>
                <a:gridCol w="2083470"/>
                <a:gridCol w="1739649"/>
              </a:tblGrid>
              <a:tr h="351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Тематика заседаний</a:t>
                      </a: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   Дата</a:t>
                      </a: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Место проведения</a:t>
                      </a: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Ответственный</a:t>
                      </a: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588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1.</a:t>
                      </a: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«От средневековья к современности. Роль города в социально-экономической и военно-политической жизни Крыма (Кафа -  Феодосия)» (экскурсия).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октябрь</a:t>
                      </a: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МБОУ «Родниковская школа-гимназия»</a:t>
                      </a:r>
                      <a:endParaRPr lang="ru-RU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Учитель истории и обществознания Бельчу Е.В.</a:t>
                      </a: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23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2.</a:t>
                      </a: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«Технология оценивания образовательных достижений учащихся как средство оптимизации учебного процесса».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март</a:t>
                      </a: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МБОУ «Новоандреевская школа»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Учитель истории и обществознания Мельник Л.Н.</a:t>
                      </a: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69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3.</a:t>
                      </a: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«Этапы заселения крымского полуострова (Саки – Евпатория)» (экскурсия).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май</a:t>
                      </a: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МБОУ «Скворцовская школа»</a:t>
                      </a:r>
                      <a:endParaRPr lang="ru-RU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Учитель истории и обществознания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</a:rPr>
                        <a:t>Александренко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 В.В.</a:t>
                      </a:r>
                    </a:p>
                  </a:txBody>
                  <a:tcPr marL="66025" marR="66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186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09" indent="0" algn="ctr">
              <a:spcAft>
                <a:spcPts val="0"/>
              </a:spcAft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/>
                <a:ea typeface="Calibri"/>
              </a:rPr>
              <a:t>Мастер-класс</a:t>
            </a:r>
            <a:endParaRPr lang="ru-RU" sz="2800" dirty="0">
              <a:solidFill>
                <a:srgbClr val="FF0000"/>
              </a:solidFill>
              <a:latin typeface="Times New Roman"/>
              <a:ea typeface="Calibri"/>
            </a:endParaRPr>
          </a:p>
          <a:p>
            <a:pPr marL="45709" indent="0" algn="just">
              <a:spcAft>
                <a:spcPts val="0"/>
              </a:spcAft>
              <a:buNone/>
            </a:pPr>
            <a:r>
              <a:rPr lang="ru-RU" sz="2400" b="1" dirty="0">
                <a:latin typeface="Times New Roman"/>
                <a:ea typeface="Calibri"/>
              </a:rPr>
              <a:t> </a:t>
            </a:r>
            <a:endParaRPr lang="ru-RU" sz="2000" dirty="0">
              <a:latin typeface="Times New Roman"/>
              <a:ea typeface="Calibri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306241"/>
              </p:ext>
            </p:extLst>
          </p:nvPr>
        </p:nvGraphicFramePr>
        <p:xfrm>
          <a:off x="179512" y="1412777"/>
          <a:ext cx="8712968" cy="374441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48609"/>
                <a:gridCol w="3406929"/>
                <a:gridCol w="1034291"/>
                <a:gridCol w="1941476"/>
                <a:gridCol w="1881663"/>
              </a:tblGrid>
              <a:tr h="117498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</a:p>
                  </a:txBody>
                  <a:tcPr marL="65931" marR="65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Тематика заседаний</a:t>
                      </a:r>
                    </a:p>
                  </a:txBody>
                  <a:tcPr marL="65931" marR="65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   Дата</a:t>
                      </a:r>
                    </a:p>
                  </a:txBody>
                  <a:tcPr marL="65931" marR="65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Место проведения</a:t>
                      </a:r>
                    </a:p>
                  </a:txBody>
                  <a:tcPr marL="65931" marR="65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Ответственный</a:t>
                      </a:r>
                    </a:p>
                  </a:txBody>
                  <a:tcPr marL="65931" marR="65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94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1.</a:t>
                      </a:r>
                    </a:p>
                  </a:txBody>
                  <a:tcPr marL="65931" marR="65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«Организация проектно-исследовательской деятельности учащихся на уроках истории и обществознания как средство реализации ФГОС».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5931" marR="65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декабрь</a:t>
                      </a:r>
                    </a:p>
                  </a:txBody>
                  <a:tcPr marL="65931" marR="65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МБОУ «</a:t>
                      </a:r>
                      <a:r>
                        <a:rPr lang="ru-RU" sz="1800" dirty="0" err="1">
                          <a:effectLst/>
                          <a:latin typeface="Times New Roman"/>
                          <a:ea typeface="Times New Roman"/>
                        </a:rPr>
                        <a:t>Чистенская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 школа-гимназия»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5931" marR="65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37235" algn="ctr"/>
                        </a:tabLs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Учитель истории и обществознания Литвинова Н.В.</a:t>
                      </a:r>
                    </a:p>
                  </a:txBody>
                  <a:tcPr marL="65931" marR="65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261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35656495"/>
              </p:ext>
            </p:extLst>
          </p:nvPr>
        </p:nvGraphicFramePr>
        <p:xfrm>
          <a:off x="451892" y="1230314"/>
          <a:ext cx="8496944" cy="499576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43142"/>
                <a:gridCol w="2105941"/>
                <a:gridCol w="2775126"/>
                <a:gridCol w="1441635"/>
                <a:gridCol w="1731100"/>
              </a:tblGrid>
              <a:tr h="5933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Место проведения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Тема заседания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Дата проведения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Ответственный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09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МБОУ «Гвардейская школа-гимназия №2»</a:t>
                      </a: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«Активные методы и приемы работы с обучающимися на уроках истории и обществознания в условиях реализации ФГОС ООО и СОО»</a:t>
                      </a: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сентябрь</a:t>
                      </a: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Фомишина Н.Н.</a:t>
                      </a: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4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2</a:t>
                      </a: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МБОУ «Кольчугинская школа №2»</a:t>
                      </a: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«Дифференциация обучения на уроках истории - как один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из факторов повышения качества образования».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ноябрь</a:t>
                      </a: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Абирова Э.Д.</a:t>
                      </a: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9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3</a:t>
                      </a: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МБОУ «Первомайская школа»</a:t>
                      </a: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«Формирование ключевых компетенций учащихся в условиях реализации ФГОС».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январь</a:t>
                      </a: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Медведева А.А.</a:t>
                      </a:r>
                    </a:p>
                  </a:txBody>
                  <a:tcPr marL="66120" marR="66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13656" y="306994"/>
            <a:ext cx="7173416" cy="1169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8" tIns="45709" rIns="91418" bIns="45709" numCol="1" anchor="ctr" anchorCtr="0" compatLnSpc="1">
            <a:prstTxWarp prst="textNoShape">
              <a:avLst/>
            </a:prstTxWarp>
            <a:spAutoFit/>
          </a:bodyPr>
          <a:lstStyle/>
          <a:p>
            <a:pPr defTabSz="914177"/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школы молодого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учителя </a:t>
            </a:r>
          </a:p>
          <a:p>
            <a:pPr defTabSz="914177"/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(руководитель ШМУ </a:t>
            </a:r>
            <a:r>
              <a:rPr kumimoji="0" lang="ru-RU" alt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Александренко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В.В., учитель МБОУ «</a:t>
            </a:r>
            <a:r>
              <a:rPr kumimoji="0" lang="ru-RU" alt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Скворцовская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школа»)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l" defTabSz="914177" eaLnBrk="0" hangingPunct="0"/>
            <a:r>
              <a:rPr lang="ru-RU" altLang="ru-RU" sz="1400" b="1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altLang="ru-RU" sz="1800" baseline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51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779796337"/>
              </p:ext>
            </p:extLst>
          </p:nvPr>
        </p:nvGraphicFramePr>
        <p:xfrm>
          <a:off x="179513" y="2171577"/>
          <a:ext cx="8685956" cy="391405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24798"/>
                <a:gridCol w="4077284"/>
                <a:gridCol w="1103148"/>
                <a:gridCol w="2980726"/>
              </a:tblGrid>
              <a:tr h="3263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</a:rPr>
                        <a:t>ОУ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</a:rPr>
                        <a:t>Дата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</a:rPr>
                        <a:t>Выход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342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</a:rPr>
                        <a:t>1.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Calibri"/>
                        </a:rPr>
                        <a:t>МБОУ «Кольчугинская школа №1»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</a:rPr>
                        <a:t>сентябрь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</a:rPr>
                        <a:t>Справки по итогам ТВ, справка (декабрь, МС)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9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</a:rPr>
                        <a:t>2.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Calibri"/>
                        </a:rPr>
                        <a:t>МБОУ «Новоселовская школа»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</a:rPr>
                        <a:t>октябрь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342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</a:rPr>
                        <a:t>3.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Calibri"/>
                        </a:rPr>
                        <a:t>МБОУ «Гвардейская школа-гимназия №3»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</a:rPr>
                        <a:t>ноябрь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59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</a:rPr>
                        <a:t>4.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Calibri"/>
                        </a:rPr>
                        <a:t>МБОУ «Украинская школа»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</a:rPr>
                        <a:t>декабрь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342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</a:rPr>
                        <a:t>5.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Calibri"/>
                        </a:rPr>
                        <a:t>МБОУ «Перовская школа-гимназия»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</a:rPr>
                        <a:t>январь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</a:rPr>
                        <a:t>Справка (май, совещание ЗДУВР)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9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</a:rPr>
                        <a:t>6.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Calibri"/>
                        </a:rPr>
                        <a:t>МБОУ «Урожайновская школа»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</a:rPr>
                        <a:t>январь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59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</a:rPr>
                        <a:t>7.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/>
                          <a:ea typeface="Calibri"/>
                        </a:rPr>
                        <a:t>МБОУ «</a:t>
                      </a:r>
                      <a:r>
                        <a:rPr lang="ru-RU" sz="2200" dirty="0" err="1">
                          <a:effectLst/>
                          <a:latin typeface="Times New Roman"/>
                          <a:ea typeface="Calibri"/>
                        </a:rPr>
                        <a:t>Кленовская</a:t>
                      </a:r>
                      <a:r>
                        <a:rPr lang="ru-RU" sz="2200" dirty="0">
                          <a:effectLst/>
                          <a:latin typeface="Times New Roman"/>
                          <a:ea typeface="Calibri"/>
                        </a:rPr>
                        <a:t> школа»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</a:rPr>
                        <a:t>февраль</a:t>
                      </a:r>
                    </a:p>
                  </a:txBody>
                  <a:tcPr marL="65568" marR="655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74626" y="209557"/>
            <a:ext cx="8290842" cy="206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8" tIns="45709" rIns="91418" bIns="45709" numCol="1" anchor="ctr" anchorCtr="0" compatLnSpc="1">
            <a:prstTxWarp prst="textNoShape">
              <a:avLst/>
            </a:prstTxWarp>
            <a:spAutoFit/>
          </a:bodyPr>
          <a:lstStyle/>
          <a:p>
            <a:pPr defTabSz="914177"/>
            <a:r>
              <a:rPr lang="ru-RU" altLang="zh-CN" sz="1600" b="1" baseline="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Контроль за преподаванием</a:t>
            </a:r>
            <a:r>
              <a:rPr lang="uk-UA" altLang="zh-CN" sz="1600" b="1" baseline="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zh-CN" sz="1600" b="1" baseline="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социально-гуманитарных дисциплин</a:t>
            </a:r>
            <a:r>
              <a:rPr lang="uk-UA" altLang="zh-CN" sz="1600" b="1" baseline="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altLang="zh-CN" sz="1600" baseline="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defTabSz="914177" eaLnBrk="0" hangingPunct="0"/>
            <a:r>
              <a:rPr lang="ru-RU" altLang="zh-CN" sz="1600" b="1" baseline="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ОУ района</a:t>
            </a:r>
            <a:endParaRPr lang="ru-RU" altLang="zh-CN" sz="1600" baseline="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 defTabSz="914177" eaLnBrk="0" hangingPunct="0"/>
            <a:r>
              <a:rPr lang="ru-RU" altLang="zh-CN" sz="1600" b="1" i="1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Тематические выезды:</a:t>
            </a:r>
            <a:endParaRPr lang="ru-RU" altLang="zh-CN" sz="1600" baseline="0" dirty="0">
              <a:latin typeface="Arial" pitchFamily="34" charset="0"/>
              <a:cs typeface="Arial" pitchFamily="34" charset="0"/>
            </a:endParaRPr>
          </a:p>
          <a:p>
            <a:pPr algn="just" defTabSz="914177" eaLnBrk="0" hangingPunct="0"/>
            <a:r>
              <a:rPr lang="ru-RU" altLang="zh-CN" sz="1600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1) «Современные образовательные технологии как средство реализации ФГОС в преподавании истории» (сентябрь-декабрь)</a:t>
            </a:r>
            <a:endParaRPr lang="ru-RU" altLang="zh-CN" sz="1600" baseline="0" dirty="0">
              <a:latin typeface="Arial" pitchFamily="34" charset="0"/>
              <a:cs typeface="Arial" pitchFamily="34" charset="0"/>
            </a:endParaRPr>
          </a:p>
          <a:p>
            <a:pPr algn="just" defTabSz="914177" eaLnBrk="0" hangingPunct="0"/>
            <a:r>
              <a:rPr lang="ru-RU" altLang="zh-CN" sz="1600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 Система оценивания знаний учащихся по обществознанию при организации текущего контроля и промежуточной аттестации в образовательном учреждении (январь – февраль)</a:t>
            </a:r>
            <a:endParaRPr lang="ru-RU" altLang="zh-CN" sz="1600" baseline="0" dirty="0">
              <a:latin typeface="Arial" pitchFamily="34" charset="0"/>
              <a:cs typeface="Arial" pitchFamily="34" charset="0"/>
            </a:endParaRPr>
          </a:p>
          <a:p>
            <a:pPr algn="just" defTabSz="914177" eaLnBrk="0" hangingPunct="0"/>
            <a:r>
              <a:rPr lang="ru-RU" altLang="zh-CN" sz="1600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altLang="zh-CN" sz="1600" baseline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77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899322476"/>
              </p:ext>
            </p:extLst>
          </p:nvPr>
        </p:nvGraphicFramePr>
        <p:xfrm>
          <a:off x="467544" y="1169019"/>
          <a:ext cx="8136904" cy="540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57755"/>
                <a:gridCol w="2921898"/>
                <a:gridCol w="1622344"/>
                <a:gridCol w="1082072"/>
                <a:gridCol w="973712"/>
                <a:gridCol w="779123"/>
              </a:tblGrid>
              <a:tr h="7646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/>
                          <a:ea typeface="Calibri"/>
                        </a:rPr>
                        <a:t>№ п/п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err="1">
                          <a:effectLst/>
                          <a:latin typeface="Times New Roman"/>
                          <a:ea typeface="Calibri"/>
                        </a:rPr>
                        <a:t>Название</a:t>
                      </a:r>
                      <a:r>
                        <a:rPr lang="uk-UA" sz="1800" b="1" dirty="0">
                          <a:effectLst/>
                          <a:latin typeface="Times New Roman"/>
                          <a:ea typeface="Calibri"/>
                        </a:rPr>
                        <a:t> ОУ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/>
                          <a:ea typeface="Calibri"/>
                        </a:rPr>
                        <a:t>ФИО учителя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/>
                          <a:ea typeface="Calibri"/>
                        </a:rPr>
                        <a:t>Категория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/>
                          <a:ea typeface="Calibri"/>
                        </a:rPr>
                        <a:t>Стаж работы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/>
                          <a:ea typeface="Calibri"/>
                        </a:rPr>
                        <a:t>Курсы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571500" algn="l"/>
                        </a:tabLs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МБОУ «</a:t>
                      </a:r>
                      <a:r>
                        <a:rPr lang="uk-UA" sz="1800" dirty="0" err="1">
                          <a:effectLst/>
                          <a:latin typeface="Times New Roman"/>
                          <a:ea typeface="Calibri"/>
                        </a:rPr>
                        <a:t>Гвардейская</a:t>
                      </a: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 школа №1»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Слюсарева Т.Н.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высшая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24/3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2017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468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571500" algn="l"/>
                        </a:tabLs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МБОУ «</a:t>
                      </a:r>
                      <a:r>
                        <a:rPr lang="uk-UA" sz="1800" dirty="0" err="1">
                          <a:effectLst/>
                          <a:latin typeface="Times New Roman"/>
                          <a:ea typeface="Calibri"/>
                        </a:rPr>
                        <a:t>Гвардейская</a:t>
                      </a: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 школа-</a:t>
                      </a:r>
                      <a:r>
                        <a:rPr lang="uk-UA" sz="1800" dirty="0" err="1">
                          <a:effectLst/>
                          <a:latin typeface="Times New Roman"/>
                          <a:ea typeface="Calibri"/>
                        </a:rPr>
                        <a:t>гимназия</a:t>
                      </a: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 №2»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Фомишина Н.Н.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высшая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24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2018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468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571500" algn="l"/>
                        </a:tabLs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«</a:t>
                      </a:r>
                      <a:r>
                        <a:rPr lang="uk-UA" sz="1800" dirty="0" err="1">
                          <a:effectLst/>
                          <a:latin typeface="Times New Roman"/>
                          <a:ea typeface="Calibri"/>
                        </a:rPr>
                        <a:t>Гвардейская</a:t>
                      </a: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 школа-</a:t>
                      </a:r>
                      <a:r>
                        <a:rPr lang="uk-UA" sz="1800" dirty="0" err="1">
                          <a:effectLst/>
                          <a:latin typeface="Times New Roman"/>
                          <a:ea typeface="Calibri"/>
                        </a:rPr>
                        <a:t>гимназия</a:t>
                      </a: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 №3»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Глущенко Е.В.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первая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10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2014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34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571500" algn="l"/>
                        </a:tabLs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МБОУ «Донская школа»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Мельник Н.В.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СЗД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34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2015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571500" algn="l"/>
                        </a:tabLs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МБОУ «Перевальненская школа»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err="1">
                          <a:effectLst/>
                          <a:latin typeface="Times New Roman"/>
                          <a:ea typeface="Calibri"/>
                        </a:rPr>
                        <a:t>Аблязизов</a:t>
                      </a: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 Э.Р.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первая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13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2019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571500" algn="l"/>
                        </a:tabLs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МБОУ «Скворцовская школа»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err="1">
                          <a:effectLst/>
                          <a:latin typeface="Times New Roman"/>
                          <a:ea typeface="Calibri"/>
                        </a:rPr>
                        <a:t>Дузенко</a:t>
                      </a: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 В.Г.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err="1">
                          <a:effectLst/>
                          <a:latin typeface="Times New Roman"/>
                          <a:ea typeface="Calibri"/>
                        </a:rPr>
                        <a:t>высшая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35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2014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34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571500" algn="l"/>
                        </a:tabLs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МБОУ «Трудовская школа»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Мамедова Г.А.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err="1">
                          <a:effectLst/>
                          <a:latin typeface="Times New Roman"/>
                          <a:ea typeface="Calibri"/>
                        </a:rPr>
                        <a:t>высшая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33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2019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571500" algn="l"/>
                        </a:tabLs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МБОУ «Урожайновская школа»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Calibri"/>
                        </a:rPr>
                        <a:t>Москаленко И.Ю.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err="1">
                          <a:effectLst/>
                          <a:latin typeface="Times New Roman"/>
                          <a:ea typeface="Calibri"/>
                        </a:rPr>
                        <a:t>первая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24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Calibri"/>
                        </a:rPr>
                        <a:t>2018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818" marR="64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47664" y="437211"/>
            <a:ext cx="6021288" cy="73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8" tIns="45709" rIns="91418" bIns="45709" numCol="1" anchor="ctr" anchorCtr="0" compatLnSpc="1">
            <a:prstTxWarp prst="textNoShape">
              <a:avLst/>
            </a:prstTxWarp>
            <a:spAutoFit/>
          </a:bodyPr>
          <a:lstStyle>
            <a:lvl1pPr algn="l">
              <a:tabLst>
                <a:tab pos="571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algn="l">
              <a:tabLst>
                <a:tab pos="571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>
              <a:tabLst>
                <a:tab pos="571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>
              <a:tabLst>
                <a:tab pos="571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>
              <a:tabLst>
                <a:tab pos="571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914177">
              <a:tabLst>
                <a:tab pos="571361" algn="l"/>
              </a:tabLst>
            </a:pPr>
            <a:r>
              <a:rPr kumimoji="0" lang="ru-RU" alt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Список аттестуемых учителей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defTabSz="914177" eaLnBrk="0" hangingPunct="0">
              <a:tabLst>
                <a:tab pos="571361" algn="l"/>
              </a:tabLst>
            </a:pPr>
            <a:endParaRPr lang="ru-RU" altLang="ru-RU" sz="1800" baseline="0" dirty="0"/>
          </a:p>
        </p:txBody>
      </p:sp>
    </p:spTree>
    <p:extLst>
      <p:ext uri="{BB962C8B-B14F-4D97-AF65-F5344CB8AC3E}">
        <p14:creationId xmlns:p14="http://schemas.microsoft.com/office/powerpoint/2010/main" val="262106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03648" y="188640"/>
            <a:ext cx="6400800" cy="3474720"/>
          </a:xfrm>
        </p:spPr>
        <p:txBody>
          <a:bodyPr/>
          <a:lstStyle/>
          <a:p>
            <a:pPr marL="45709" indent="0" algn="ctr">
              <a:spcAft>
                <a:spcPts val="0"/>
              </a:spcAft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</a:rPr>
              <a:t>Работа творческой и экспертной групп</a:t>
            </a:r>
            <a:endParaRPr lang="ru-RU" sz="1600" dirty="0">
              <a:solidFill>
                <a:srgbClr val="FF0000"/>
              </a:solidFill>
              <a:latin typeface="Times New Roman"/>
              <a:ea typeface="Calibri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908719"/>
            <a:ext cx="8496944" cy="5029240"/>
          </a:xfrm>
          <a:prstGeom prst="rect">
            <a:avLst/>
          </a:prstGeom>
        </p:spPr>
        <p:txBody>
          <a:bodyPr wrap="square" lIns="91418" tIns="45709" rIns="91418" bIns="45709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</a:rPr>
              <a:t>Творческая группа</a:t>
            </a:r>
            <a:endParaRPr lang="ru-RU" sz="2000" dirty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b="1" i="1" dirty="0">
                <a:latin typeface="Times New Roman"/>
                <a:ea typeface="Calibri"/>
              </a:rPr>
              <a:t> </a:t>
            </a:r>
            <a:endParaRPr lang="ru-RU" sz="2000" dirty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b="1" i="1" dirty="0">
                <a:latin typeface="Times New Roman"/>
                <a:ea typeface="Calibri"/>
              </a:rPr>
              <a:t>Состав группы:</a:t>
            </a:r>
            <a:endParaRPr lang="ru-RU" b="1" dirty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b="1" i="1" dirty="0">
                <a:latin typeface="Times New Roman"/>
                <a:ea typeface="Calibri"/>
              </a:rPr>
              <a:t> </a:t>
            </a:r>
            <a:endParaRPr lang="ru-RU" b="1" dirty="0">
              <a:latin typeface="Times New Roman"/>
              <a:ea typeface="Calibri"/>
            </a:endParaRPr>
          </a:p>
          <a:p>
            <a:pPr marL="342816" indent="-342816" algn="just">
              <a:lnSpc>
                <a:spcPct val="107000"/>
              </a:lnSpc>
              <a:spcAft>
                <a:spcPts val="0"/>
              </a:spcAft>
              <a:buFont typeface="Times New Roman"/>
              <a:buAutoNum type="arabicPeriod"/>
              <a:tabLst>
                <a:tab pos="837996" algn="l"/>
              </a:tabLst>
            </a:pPr>
            <a:r>
              <a:rPr lang="ru-RU" dirty="0">
                <a:latin typeface="Times New Roman"/>
                <a:ea typeface="Calibri"/>
                <a:cs typeface="Times New Roman"/>
              </a:rPr>
              <a:t>Рязанова Наталья Николаевна </a:t>
            </a:r>
            <a:r>
              <a:rPr lang="uk-UA" dirty="0">
                <a:latin typeface="Times New Roman"/>
                <a:ea typeface="Calibri"/>
                <a:cs typeface="Times New Roman"/>
              </a:rPr>
              <a:t>(МБОУ «Мирновская школа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№1</a:t>
            </a:r>
            <a:r>
              <a:rPr lang="uk-UA" dirty="0">
                <a:latin typeface="Times New Roman"/>
                <a:ea typeface="Calibri"/>
                <a:cs typeface="Times New Roman"/>
              </a:rPr>
              <a:t>»)-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специалист высшей категории;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816" indent="-342816" algn="just">
              <a:lnSpc>
                <a:spcPct val="107000"/>
              </a:lnSpc>
              <a:spcAft>
                <a:spcPts val="0"/>
              </a:spcAft>
              <a:buFont typeface="Times New Roman"/>
              <a:buAutoNum type="arabicPeriod"/>
            </a:pPr>
            <a:r>
              <a:rPr lang="ru-RU" dirty="0" err="1">
                <a:latin typeface="Times New Roman"/>
                <a:ea typeface="Calibri"/>
                <a:cs typeface="Times New Roman"/>
              </a:rPr>
              <a:t>Синодалова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Лидия Николаевна МБОУ «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Кленовская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основная школа» - специалист высшей категории;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816" indent="-342816" algn="just">
              <a:lnSpc>
                <a:spcPct val="107000"/>
              </a:lnSpc>
              <a:spcAft>
                <a:spcPts val="0"/>
              </a:spcAft>
              <a:buFont typeface="Times New Roman"/>
              <a:buAutoNum type="arabicPeriod"/>
            </a:pPr>
            <a:r>
              <a:rPr lang="ru-RU" dirty="0" err="1">
                <a:latin typeface="Times New Roman"/>
                <a:ea typeface="Calibri"/>
                <a:cs typeface="Times New Roman"/>
              </a:rPr>
              <a:t>Александренко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Валерия Владимировна МБОУ «Скворцовская школа» - специалист первой категории;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816" indent="-342816" algn="just">
              <a:lnSpc>
                <a:spcPct val="107000"/>
              </a:lnSpc>
              <a:spcAft>
                <a:spcPts val="0"/>
              </a:spcAft>
              <a:buFont typeface="Times New Roman"/>
              <a:buAutoNum type="arabicPeriod"/>
            </a:pPr>
            <a:r>
              <a:rPr lang="ru-RU" dirty="0" err="1">
                <a:latin typeface="Times New Roman"/>
                <a:ea typeface="Calibri"/>
                <a:cs typeface="Times New Roman"/>
              </a:rPr>
              <a:t>Квития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Оксана Николаевна МБОУ «Партизанская школа» - специалист первой категории;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816" indent="-342816" algn="just">
              <a:lnSpc>
                <a:spcPct val="107000"/>
              </a:lnSpc>
              <a:spcAft>
                <a:spcPts val="0"/>
              </a:spcAft>
              <a:buFont typeface="Times New Roman"/>
              <a:buAutoNum type="arabicPeriod"/>
            </a:pPr>
            <a:r>
              <a:rPr lang="ru-RU" dirty="0">
                <a:latin typeface="Times New Roman"/>
                <a:ea typeface="Calibri"/>
                <a:cs typeface="Times New Roman"/>
              </a:rPr>
              <a:t>Коротких Марианна Павловна МБОУ «Гвардейская школа №1» - специалист высшей категории;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816" indent="-342816" algn="just">
              <a:lnSpc>
                <a:spcPct val="107000"/>
              </a:lnSpc>
              <a:spcAft>
                <a:spcPts val="0"/>
              </a:spcAft>
              <a:buFont typeface="Times New Roman"/>
              <a:buAutoNum type="arabicPeriod"/>
            </a:pPr>
            <a:r>
              <a:rPr lang="ru-RU" dirty="0">
                <a:latin typeface="Times New Roman"/>
                <a:ea typeface="Calibri"/>
                <a:cs typeface="Times New Roman"/>
              </a:rPr>
              <a:t>Кутя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Эльзара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Мансуровна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МБОУ «Добровская школа-гимназия» - специалист первой категории;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816" indent="-342816" algn="just">
              <a:lnSpc>
                <a:spcPct val="107000"/>
              </a:lnSpc>
              <a:spcAft>
                <a:spcPts val="0"/>
              </a:spcAft>
              <a:buFont typeface="Times New Roman"/>
              <a:buAutoNum type="arabicPeriod"/>
            </a:pPr>
            <a:r>
              <a:rPr lang="ru-RU" dirty="0">
                <a:latin typeface="Times New Roman"/>
                <a:ea typeface="Calibri"/>
                <a:cs typeface="Times New Roman"/>
              </a:rPr>
              <a:t>Осадченко Анна Владимировна МБОУ «Кольчугинская школа» - специалист высшей категории;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816" indent="-342816" algn="just">
              <a:lnSpc>
                <a:spcPct val="107000"/>
              </a:lnSpc>
              <a:spcAft>
                <a:spcPts val="800"/>
              </a:spcAft>
              <a:buFont typeface="Times New Roman"/>
              <a:buAutoNum type="arabicPeriod"/>
            </a:pPr>
            <a:r>
              <a:rPr lang="ru-RU" dirty="0">
                <a:latin typeface="Times New Roman"/>
                <a:ea typeface="Calibri"/>
                <a:cs typeface="Times New Roman"/>
              </a:rPr>
              <a:t>Слюсарева Татьяна Николаевна МБОУ «Гвардейская школа №1» - специалист высшей категории.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8407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93968252"/>
              </p:ext>
            </p:extLst>
          </p:nvPr>
        </p:nvGraphicFramePr>
        <p:xfrm>
          <a:off x="539552" y="836715"/>
          <a:ext cx="8352927" cy="550783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40581"/>
                <a:gridCol w="3008305"/>
                <a:gridCol w="1077984"/>
                <a:gridCol w="1819147"/>
                <a:gridCol w="2006910"/>
              </a:tblGrid>
              <a:tr h="49221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</a:rPr>
                        <a:t>Тематика заседаний</a:t>
                      </a:r>
                      <a:endParaRPr lang="ru-RU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</a:rPr>
                        <a:t>Дата</a:t>
                      </a:r>
                      <a:endParaRPr lang="ru-RU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</a:rPr>
                        <a:t>Место проведения</a:t>
                      </a:r>
                      <a:endParaRPr lang="ru-RU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</a:rPr>
                        <a:t>Ответственный</a:t>
                      </a:r>
                      <a:endParaRPr lang="ru-RU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61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Подготовка заданий школьного этапа  предметных олимпиад по истории, обществознанию, праву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сентябрь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МБОУ «Мирновская школа №1»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Шарипова У.И.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Рязанова Н.Н.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61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2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Проверка олимпиадных заданий муниципального этапа;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Ноябрь-декабрь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МБОУ «Мирновская школа №1»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Шарипова У.И.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Рязанова Н.Н.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61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3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Проверка конкурсных работ муниципального этапа конкурса на знание Конституции РФ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Ноябрь-декабрь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МБОУ ДО  «ЦДЮТ»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Шарипова У.И.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Рязанова Н.Н.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61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4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</a:rPr>
                        <a:t>Разработка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положений о проведении муниципального этапа конкурсов по плану МОНМ РК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в течение учебного года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МБОУ ДО «ЦДЮТ»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Шарипова У.И.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Рязанова Н.Н.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22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5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Проверка исследовательских работ муниципального этапа конференции по православию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январь-февраль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МБОУ ДО «ЦДЮТ»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Шарипова У.И.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Рязанова Н.Н.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61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6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Проверка исследовательских работ муниципального этапа  конференции «Крым – наш общий дом»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март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МБОУ «Мирновская школа №1»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Шарипова У.И.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Рязанова Н.Н.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89113" y="313434"/>
            <a:ext cx="4572000" cy="64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8" tIns="45709" rIns="91418" bIns="45709" numCol="1" anchor="ctr" anchorCtr="0" compatLnSpc="1">
            <a:prstTxWarp prst="textNoShape">
              <a:avLst/>
            </a:prstTxWarp>
            <a:spAutoFit/>
          </a:bodyPr>
          <a:lstStyle>
            <a:lvl1pPr indent="457200"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indent="457089" algn="just" defTabSz="914177"/>
            <a:r>
              <a:rPr lang="ru-RU" altLang="ru-RU" sz="1800" b="1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 работы творческой группы</a:t>
            </a:r>
            <a:endParaRPr lang="ru-RU" altLang="ru-RU" sz="1800" baseline="0" dirty="0"/>
          </a:p>
          <a:p>
            <a:pPr indent="457089" algn="just" defTabSz="914177" eaLnBrk="0" hangingPunct="0"/>
            <a:r>
              <a:rPr lang="ru-RU" altLang="ru-RU" sz="1800" b="1" baseline="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</a:t>
            </a:r>
            <a:endParaRPr lang="ru-RU" altLang="ru-RU" sz="1800" baseline="0" dirty="0"/>
          </a:p>
        </p:txBody>
      </p:sp>
    </p:spTree>
    <p:extLst>
      <p:ext uri="{BB962C8B-B14F-4D97-AF65-F5344CB8AC3E}">
        <p14:creationId xmlns:p14="http://schemas.microsoft.com/office/powerpoint/2010/main" val="377459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78455137"/>
              </p:ext>
            </p:extLst>
          </p:nvPr>
        </p:nvGraphicFramePr>
        <p:xfrm>
          <a:off x="683568" y="3429000"/>
          <a:ext cx="8064896" cy="295706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16007"/>
                <a:gridCol w="1732746"/>
                <a:gridCol w="5416143"/>
              </a:tblGrid>
              <a:tr h="2966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</a:rPr>
                        <a:t>№ п/п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Дата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</a:rPr>
                        <a:t>Наименование проводимой работы</a:t>
                      </a:r>
                      <a:endParaRPr lang="ru-RU" sz="18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65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92100" algn="l"/>
                        </a:tabLs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Октябрь 2020г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Проверка работ МАН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654">
                <a:tc>
                  <a:txBody>
                    <a:bodyPr/>
                    <a:lstStyle/>
                    <a:p>
                      <a:pPr marL="292100" indent="-9017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2100" algn="l"/>
                        </a:tabLs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Ноябрь 2020г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Сессия МАН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0491">
                <a:tc>
                  <a:txBody>
                    <a:bodyPr/>
                    <a:lstStyle/>
                    <a:p>
                      <a:pPr marL="292100" indent="-9017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2100" algn="l"/>
                        </a:tabLs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Ноябрь-декабрь 2020г.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Проведение и проверка работ  муниципального этапа всероссийских олимпиад школьников по истории, обществознанию, праву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307">
                <a:tc>
                  <a:txBody>
                    <a:bodyPr/>
                    <a:lstStyle/>
                    <a:p>
                      <a:pPr marL="292100" indent="-9017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2100" algn="l"/>
                        </a:tabLs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в течение  учебного года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</a:rPr>
                        <a:t> Экспертиза материалов портфолио аттестующихся учителей.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307">
                <a:tc>
                  <a:txBody>
                    <a:bodyPr/>
                    <a:lstStyle/>
                    <a:p>
                      <a:pPr marL="292100" indent="-9017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2100" algn="l"/>
                        </a:tabLs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5.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в течение  учебного года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Экспертиза материалов на </a:t>
                      </a:r>
                      <a:r>
                        <a:rPr lang="ru-RU" sz="1800" dirty="0" err="1">
                          <a:effectLst/>
                          <a:latin typeface="Times New Roman"/>
                          <a:ea typeface="Calibri"/>
                        </a:rPr>
                        <a:t>методсовет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 по обобщению опыта учителей.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83568" y="671803"/>
            <a:ext cx="7920880" cy="2923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8" tIns="45709" rIns="91418" bIns="45709" numCol="1" anchor="ctr" anchorCtr="0" compatLnSpc="1">
            <a:prstTxWarp prst="textNoShape">
              <a:avLst/>
            </a:prstTxWarp>
            <a:spAutoFit/>
          </a:bodyPr>
          <a:lstStyle>
            <a:lvl1pPr algn="l">
              <a:tabLst>
                <a:tab pos="2921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algn="l">
              <a:tabLst>
                <a:tab pos="2921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>
              <a:tabLst>
                <a:tab pos="2921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>
              <a:tabLst>
                <a:tab pos="2921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>
              <a:tabLst>
                <a:tab pos="2921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177">
              <a:tabLst>
                <a:tab pos="292029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Экспертная группа</a:t>
            </a:r>
          </a:p>
          <a:p>
            <a:pPr defTabSz="914177">
              <a:tabLst>
                <a:tab pos="292029" algn="l"/>
              </a:tabLst>
            </a:pPr>
            <a:endParaRPr lang="ru-RU" altLang="ru-RU" sz="1600" baseline="0" dirty="0"/>
          </a:p>
          <a:p>
            <a:pPr defTabSz="914177" eaLnBrk="0" hangingPunct="0">
              <a:tabLst>
                <a:tab pos="292029" algn="l"/>
              </a:tabLst>
            </a:pPr>
            <a:r>
              <a:rPr lang="ru-RU" altLang="ru-RU" sz="1800" b="1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 группы:</a:t>
            </a:r>
            <a:endParaRPr lang="ru-RU" altLang="ru-RU" sz="1800" baseline="0" dirty="0"/>
          </a:p>
          <a:p>
            <a:pPr defTabSz="914177" eaLnBrk="0" hangingPunct="0">
              <a:tabLst>
                <a:tab pos="292029" algn="l"/>
              </a:tabLst>
            </a:pPr>
            <a:r>
              <a:rPr lang="uk-UA" altLang="ru-RU" sz="1800" baseline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Медведева</a:t>
            </a:r>
            <a:r>
              <a:rPr lang="uk-UA" altLang="ru-RU" sz="1800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Анна </a:t>
            </a:r>
            <a:r>
              <a:rPr lang="uk-UA" altLang="ru-RU" sz="1800" baseline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Алексеевна</a:t>
            </a:r>
            <a:r>
              <a:rPr lang="uk-UA" altLang="ru-RU" sz="1800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(МБОУ «</a:t>
            </a:r>
            <a:r>
              <a:rPr lang="uk-UA" altLang="ru-RU" sz="1800" baseline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Первомайская</a:t>
            </a:r>
            <a:r>
              <a:rPr lang="uk-UA" altLang="ru-RU" sz="1800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школа»). </a:t>
            </a:r>
            <a:endParaRPr lang="ru-RU" altLang="ru-RU" sz="1800" baseline="0" dirty="0"/>
          </a:p>
          <a:p>
            <a:pPr defTabSz="914177" eaLnBrk="0" hangingPunct="0">
              <a:tabLst>
                <a:tab pos="292029" algn="l"/>
              </a:tabLst>
            </a:pPr>
            <a:r>
              <a:rPr lang="uk-UA" altLang="ru-RU" sz="1800" baseline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Фомишина</a:t>
            </a:r>
            <a:r>
              <a:rPr lang="uk-UA" altLang="ru-RU" sz="1800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altLang="ru-RU" sz="1800" baseline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Наталья</a:t>
            </a:r>
            <a:r>
              <a:rPr lang="uk-UA" altLang="ru-RU" sz="1800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altLang="ru-RU" sz="1800" baseline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Николаевна</a:t>
            </a:r>
            <a:r>
              <a:rPr lang="uk-UA" altLang="ru-RU" sz="1800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(МБОУ «</a:t>
            </a:r>
            <a:r>
              <a:rPr lang="uk-UA" altLang="ru-RU" sz="1800" baseline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Гвардейская</a:t>
            </a:r>
            <a:r>
              <a:rPr lang="uk-UA" altLang="ru-RU" sz="1800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школа-</a:t>
            </a:r>
            <a:r>
              <a:rPr lang="uk-UA" altLang="ru-RU" sz="1800" baseline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гимназия</a:t>
            </a:r>
            <a:r>
              <a:rPr lang="uk-UA" altLang="ru-RU" sz="1800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№ 2»).</a:t>
            </a:r>
            <a:endParaRPr lang="ru-RU" altLang="ru-RU" sz="1800" baseline="0" dirty="0"/>
          </a:p>
          <a:p>
            <a:pPr defTabSz="914177" eaLnBrk="0" hangingPunct="0">
              <a:tabLst>
                <a:tab pos="292029" algn="l"/>
              </a:tabLst>
            </a:pPr>
            <a:r>
              <a:rPr lang="ru-RU" altLang="ru-RU" sz="1800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Бельчу Елена Владимировна (МБОУ «Родниковская школа – гимназия»).</a:t>
            </a:r>
            <a:endParaRPr lang="ru-RU" altLang="ru-RU" sz="1800" baseline="0" dirty="0"/>
          </a:p>
          <a:p>
            <a:pPr defTabSz="914177" eaLnBrk="0" hangingPunct="0">
              <a:tabLst>
                <a:tab pos="292029" algn="l"/>
              </a:tabLst>
            </a:pPr>
            <a:r>
              <a:rPr lang="ru-RU" altLang="ru-RU" sz="1800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Шурхаленко Валентина Андреевна</a:t>
            </a:r>
            <a:r>
              <a:rPr lang="uk-UA" altLang="ru-RU" sz="1800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(МБОУ «</a:t>
            </a:r>
            <a:r>
              <a:rPr lang="ru-RU" altLang="ru-RU" sz="1800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Константиновская</a:t>
            </a:r>
            <a:r>
              <a:rPr lang="uk-UA" altLang="ru-RU" sz="1800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школа»)</a:t>
            </a:r>
            <a:r>
              <a:rPr lang="ru-RU" altLang="ru-RU" sz="1800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altLang="ru-RU" sz="1800" baseline="0" dirty="0"/>
          </a:p>
          <a:p>
            <a:pPr defTabSz="914177" eaLnBrk="0" hangingPunct="0">
              <a:tabLst>
                <a:tab pos="292029" algn="l"/>
              </a:tabLst>
            </a:pPr>
            <a:endParaRPr lang="ru-RU" altLang="ru-RU" sz="1600" b="1" baseline="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914177" eaLnBrk="0" hangingPunct="0">
              <a:tabLst>
                <a:tab pos="292029" algn="l"/>
              </a:tabLst>
            </a:pPr>
            <a:r>
              <a:rPr lang="ru-RU" altLang="ru-RU" sz="2000" b="1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 работы экспертной группы</a:t>
            </a:r>
            <a:endParaRPr lang="ru-RU" altLang="ru-RU" sz="2000" baseline="0" dirty="0"/>
          </a:p>
          <a:p>
            <a:pPr defTabSz="914177" eaLnBrk="0" hangingPunct="0">
              <a:tabLst>
                <a:tab pos="292029" algn="l"/>
              </a:tabLst>
            </a:pPr>
            <a:endParaRPr lang="ru-RU" altLang="ru-RU" sz="1800" baseline="0" dirty="0"/>
          </a:p>
        </p:txBody>
      </p:sp>
    </p:spTree>
    <p:extLst>
      <p:ext uri="{BB962C8B-B14F-4D97-AF65-F5344CB8AC3E}">
        <p14:creationId xmlns:p14="http://schemas.microsoft.com/office/powerpoint/2010/main" val="249167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731521"/>
            <a:ext cx="8424936" cy="5793824"/>
          </a:xfrm>
        </p:spPr>
        <p:txBody>
          <a:bodyPr>
            <a:noAutofit/>
          </a:bodyPr>
          <a:lstStyle/>
          <a:p>
            <a:pPr marL="45709" indent="0" algn="ctr">
              <a:spcAft>
                <a:spcPts val="0"/>
              </a:spcAft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</a:rPr>
              <a:t>Изучение, обобщение  распространение идей ППО</a:t>
            </a:r>
            <a:endParaRPr lang="ru-RU" sz="2400" dirty="0">
              <a:solidFill>
                <a:srgbClr val="FF0000"/>
              </a:solidFill>
              <a:latin typeface="Times New Roman"/>
              <a:ea typeface="Calibri"/>
            </a:endParaRPr>
          </a:p>
          <a:p>
            <a:pPr marL="45709" indent="0">
              <a:spcAft>
                <a:spcPts val="0"/>
              </a:spcAft>
              <a:buNone/>
              <a:tabLst>
                <a:tab pos="95227" algn="l"/>
              </a:tabLst>
            </a:pPr>
            <a:r>
              <a:rPr lang="ru-RU" sz="2000" b="1" dirty="0">
                <a:latin typeface="Times New Roman"/>
                <a:ea typeface="Calibri"/>
              </a:rPr>
              <a:t> </a:t>
            </a:r>
            <a:r>
              <a:rPr lang="ru-RU" sz="2000" dirty="0">
                <a:latin typeface="Times New Roman"/>
                <a:ea typeface="Calibri"/>
              </a:rPr>
              <a:t>	</a:t>
            </a:r>
            <a:r>
              <a:rPr lang="ru-RU" sz="2400" b="1" dirty="0">
                <a:latin typeface="Times New Roman"/>
                <a:ea typeface="Calibri"/>
              </a:rPr>
              <a:t>Кадырова </a:t>
            </a:r>
            <a:r>
              <a:rPr lang="ru-RU" sz="2400" b="1" dirty="0" err="1">
                <a:latin typeface="Times New Roman"/>
                <a:ea typeface="Calibri"/>
              </a:rPr>
              <a:t>Лемара</a:t>
            </a:r>
            <a:r>
              <a:rPr lang="ru-RU" sz="2400" b="1" dirty="0">
                <a:latin typeface="Times New Roman"/>
                <a:ea typeface="Calibri"/>
              </a:rPr>
              <a:t> </a:t>
            </a:r>
            <a:r>
              <a:rPr lang="ru-RU" sz="2400" b="1" dirty="0" err="1">
                <a:latin typeface="Times New Roman"/>
                <a:ea typeface="Calibri"/>
              </a:rPr>
              <a:t>Марленовна</a:t>
            </a:r>
            <a:r>
              <a:rPr lang="ru-RU" sz="2400" b="1" dirty="0">
                <a:latin typeface="Times New Roman"/>
                <a:ea typeface="Calibri"/>
              </a:rPr>
              <a:t>,</a:t>
            </a:r>
            <a:r>
              <a:rPr lang="ru-RU" sz="2400" dirty="0">
                <a:latin typeface="Times New Roman"/>
                <a:ea typeface="Calibri"/>
              </a:rPr>
              <a:t> учитель истории и обществознания	МБОУ «</a:t>
            </a:r>
            <a:r>
              <a:rPr lang="ru-RU" sz="2400" dirty="0" err="1">
                <a:latin typeface="Times New Roman"/>
                <a:ea typeface="Calibri"/>
              </a:rPr>
              <a:t>Маленская</a:t>
            </a:r>
            <a:r>
              <a:rPr lang="ru-RU" sz="2400" dirty="0">
                <a:latin typeface="Times New Roman"/>
                <a:ea typeface="Calibri"/>
              </a:rPr>
              <a:t> школа». </a:t>
            </a:r>
          </a:p>
          <a:p>
            <a:pPr marL="44439" indent="850692">
              <a:spcAft>
                <a:spcPts val="0"/>
              </a:spcAft>
              <a:buNone/>
              <a:tabLst>
                <a:tab pos="95227" algn="l"/>
              </a:tabLst>
            </a:pPr>
            <a:r>
              <a:rPr lang="ru-RU" sz="2400" dirty="0">
                <a:latin typeface="Times New Roman"/>
                <a:ea typeface="Calibri"/>
              </a:rPr>
              <a:t>Тема «Использование современных технологий в обучении истории и обществознания в условиях реализации ФГОС ООО и СОО» (декабрь МС)</a:t>
            </a:r>
          </a:p>
          <a:p>
            <a:pPr marL="44439" indent="850692">
              <a:spcAft>
                <a:spcPts val="0"/>
              </a:spcAft>
              <a:buNone/>
            </a:pPr>
            <a:r>
              <a:rPr lang="ru-RU" sz="2400" b="1" dirty="0">
                <a:latin typeface="Times New Roman"/>
                <a:ea typeface="Calibri"/>
              </a:rPr>
              <a:t>Желай Галина Михайловна,</a:t>
            </a:r>
            <a:r>
              <a:rPr lang="ru-RU" sz="2400" dirty="0">
                <a:latin typeface="Times New Roman"/>
                <a:ea typeface="Calibri"/>
              </a:rPr>
              <a:t> учитель истории и обществознания МБОУ «Залесская школа». </a:t>
            </a:r>
          </a:p>
          <a:p>
            <a:pPr marL="44439" indent="850692">
              <a:spcAft>
                <a:spcPts val="0"/>
              </a:spcAft>
              <a:buNone/>
            </a:pPr>
            <a:r>
              <a:rPr lang="ru-RU" sz="2400" dirty="0">
                <a:latin typeface="Times New Roman"/>
                <a:ea typeface="Calibri"/>
              </a:rPr>
              <a:t>Тема «Использование ИКТ в учебной и </a:t>
            </a:r>
            <a:r>
              <a:rPr lang="ru-RU" sz="2400" dirty="0" err="1">
                <a:latin typeface="Times New Roman"/>
                <a:ea typeface="Calibri"/>
              </a:rPr>
              <a:t>внекласной</a:t>
            </a:r>
            <a:r>
              <a:rPr lang="ru-RU" sz="2400" dirty="0">
                <a:latin typeface="Times New Roman"/>
                <a:ea typeface="Calibri"/>
              </a:rPr>
              <a:t> работе по истории и обществознанию» (февраль МС)</a:t>
            </a:r>
          </a:p>
          <a:p>
            <a:pPr marL="44439" indent="755466">
              <a:spcAft>
                <a:spcPts val="0"/>
              </a:spcAft>
              <a:buNone/>
            </a:pPr>
            <a:r>
              <a:rPr lang="ru-RU" sz="2400" b="1" dirty="0" err="1">
                <a:latin typeface="Times New Roman"/>
                <a:ea typeface="Calibri"/>
              </a:rPr>
              <a:t>Куртсеитова</a:t>
            </a:r>
            <a:r>
              <a:rPr lang="ru-RU" sz="2400" b="1" dirty="0">
                <a:latin typeface="Times New Roman"/>
                <a:ea typeface="Calibri"/>
              </a:rPr>
              <a:t> Елена Владимировна</a:t>
            </a:r>
            <a:r>
              <a:rPr lang="ru-RU" sz="2400" dirty="0">
                <a:latin typeface="Times New Roman"/>
                <a:ea typeface="Calibri"/>
              </a:rPr>
              <a:t>, учитель истории, обществознания МБОУ «Укромновская школа». </a:t>
            </a:r>
          </a:p>
          <a:p>
            <a:pPr marL="44439" indent="755466">
              <a:spcAft>
                <a:spcPts val="0"/>
              </a:spcAft>
              <a:buNone/>
            </a:pPr>
            <a:r>
              <a:rPr lang="ru-RU" sz="2400" dirty="0">
                <a:latin typeface="Times New Roman"/>
                <a:ea typeface="Calibri"/>
              </a:rPr>
              <a:t>Тема «Гражданско-патриотическое воспитание на уроках истории и обществознания» (апрель МС)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9167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99021053"/>
              </p:ext>
            </p:extLst>
          </p:nvPr>
        </p:nvGraphicFramePr>
        <p:xfrm>
          <a:off x="251520" y="529310"/>
          <a:ext cx="8640960" cy="632869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821648"/>
                <a:gridCol w="4457421"/>
                <a:gridCol w="3361891"/>
              </a:tblGrid>
              <a:tr h="22828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Мероприятие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Сроки проведения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56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11125" algn="l"/>
                        </a:tabLst>
                      </a:pPr>
                      <a:r>
                        <a:rPr lang="uk-UA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Олимпиада школьников по Основам православной культуры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сентябрь 2020 г.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89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11760" algn="l"/>
                        </a:tabLst>
                      </a:pPr>
                      <a:r>
                        <a:rPr lang="uk-UA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Всероссийский конкурс исследовательских краеведческих работ «Отечество»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сентябрь-октябрь 2020 г.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56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11760" algn="l"/>
                        </a:tabLst>
                      </a:pPr>
                      <a:r>
                        <a:rPr lang="uk-UA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МАН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 сентябрь-октябрь 2020 г.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26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11760" algn="l"/>
                        </a:tabLst>
                      </a:pPr>
                      <a:r>
                        <a:rPr lang="uk-UA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Всероссийский конкурс «Хочу написать закон»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октябрь-ноябрь 2020г.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26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11760" algn="l"/>
                        </a:tabLst>
                      </a:pPr>
                      <a:r>
                        <a:rPr lang="uk-UA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Республиканский конкурс на знание Конституции РФ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октябрь-ноябрь 2020г.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815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11760" algn="l"/>
                        </a:tabLst>
                      </a:pPr>
                      <a:r>
                        <a:rPr lang="uk-UA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Конкурс школьников-знатоков православной культуры «Что? Где? Когда?»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- школьный этап;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- муниципальный этап      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декабрь 2020г.– январь 2021 г.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313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11760" algn="l"/>
                        </a:tabLst>
                      </a:pPr>
                      <a:r>
                        <a:rPr lang="uk-UA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Республиканская патриотическая конференция «Крым – наш общий дом»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- районный этап;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- республиканский этап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январь- март 2021г.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март – апрель 2021 г.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56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11760" algn="l"/>
                        </a:tabLst>
                      </a:pPr>
                      <a:r>
                        <a:rPr lang="uk-UA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Всероссийский конкурс музеев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февраль – апрель 2021 г.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89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11760" algn="l"/>
                        </a:tabLst>
                      </a:pPr>
                      <a:r>
                        <a:rPr lang="uk-UA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Республиканская конференция по православию «Православие: история, традиции, современность».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Январь-февраль 2021 г.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56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11760" algn="l"/>
                        </a:tabLst>
                      </a:pPr>
                      <a:r>
                        <a:rPr lang="uk-UA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Районный конкурс «История, традиции и духовность в средневековом Крыму»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октябрь, апрель.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56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11760" algn="l"/>
                        </a:tabLst>
                      </a:pPr>
                      <a:r>
                        <a:rPr lang="uk-UA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</a:rPr>
                        <a:t>Республиканский конкурс «Судьба моей семьи в судьбе моей страны»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>Февраль – март 2021 г.</a:t>
                      </a:r>
                    </a:p>
                  </a:txBody>
                  <a:tcPr marL="34799" marR="34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330624" y="80421"/>
            <a:ext cx="5151710" cy="73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8" tIns="45709" rIns="91418" bIns="45709" numCol="1" anchor="ctr" anchorCtr="0" compatLnSpc="1">
            <a:prstTxWarp prst="textNoShape">
              <a:avLst/>
            </a:prstTxWarp>
            <a:spAutoFit/>
          </a:bodyPr>
          <a:lstStyle>
            <a:lvl1pPr algn="l">
              <a:tabLst>
                <a:tab pos="1111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algn="l">
              <a:tabLst>
                <a:tab pos="1111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>
              <a:tabLst>
                <a:tab pos="1111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>
              <a:tabLst>
                <a:tab pos="1111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>
              <a:tabLst>
                <a:tab pos="1111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177">
              <a:tabLst>
                <a:tab pos="111098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Внешкольная работа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defTabSz="914177" eaLnBrk="0" hangingPunct="0">
              <a:tabLst>
                <a:tab pos="111098" algn="l"/>
              </a:tabLst>
            </a:pPr>
            <a:endParaRPr lang="ru-RU" altLang="ru-RU" sz="1800" baseline="0" dirty="0"/>
          </a:p>
        </p:txBody>
      </p:sp>
    </p:spTree>
    <p:extLst>
      <p:ext uri="{BB962C8B-B14F-4D97-AF65-F5344CB8AC3E}">
        <p14:creationId xmlns:p14="http://schemas.microsoft.com/office/powerpoint/2010/main" val="3508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404665"/>
            <a:ext cx="7294240" cy="715963"/>
          </a:xfrm>
        </p:spPr>
        <p:txBody>
          <a:bodyPr>
            <a:normAutofit fontScale="90000"/>
          </a:bodyPr>
          <a:lstStyle/>
          <a:p>
            <a:pPr algn="just"/>
            <a:r>
              <a:rPr lang="ru-RU" altLang="ru-RU" sz="2400" dirty="0">
                <a:solidFill>
                  <a:srgbClr val="C00000"/>
                </a:solidFill>
              </a:rPr>
              <a:t>! В 2020/2021 учебном году завершается переход на линейную модель преподавания истории </a:t>
            </a:r>
            <a:r>
              <a:rPr lang="ru-RU" altLang="ru-RU" sz="2000" i="1" dirty="0">
                <a:solidFill>
                  <a:srgbClr val="C00000"/>
                </a:solidFill>
              </a:rPr>
              <a:t>переходом на данную модель обучающихся 11-х классов</a:t>
            </a:r>
            <a:r>
              <a:rPr lang="ru-RU" altLang="ru-RU" sz="2400" dirty="0">
                <a:solidFill>
                  <a:srgbClr val="C00000"/>
                </a:solidFill>
              </a:rPr>
              <a:t>. </a:t>
            </a:r>
            <a:r>
              <a:rPr lang="ru-RU" altLang="ru-RU" sz="1800" i="1" dirty="0">
                <a:solidFill>
                  <a:srgbClr val="247274"/>
                </a:solidFill>
              </a:rPr>
              <a:t>(письмо Министерства образования и науки Российской Федерации от 07.12.2016г. №08-2655)</a:t>
            </a:r>
            <a:endParaRPr lang="en-US" altLang="ru-RU" sz="1800" i="1" dirty="0">
              <a:solidFill>
                <a:srgbClr val="247274"/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sz="quarter" idx="13"/>
          </p:nvPr>
        </p:nvSpPr>
        <p:spPr bwMode="auto">
          <a:xfrm>
            <a:off x="2497865" y="2060859"/>
            <a:ext cx="5355012" cy="52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18" tIns="45709" rIns="91418" bIns="45709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1400" b="1" dirty="0">
                <a:latin typeface="Arial" pitchFamily="34" charset="0"/>
                <a:ea typeface="Times New Roman" pitchFamily="18" charset="0"/>
              </a:rPr>
              <a:t>Хронологические рамки исторических периодов </a:t>
            </a: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1400" b="1" dirty="0">
                <a:latin typeface="Arial" pitchFamily="34" charset="0"/>
                <a:ea typeface="Times New Roman" pitchFamily="18" charset="0"/>
              </a:rPr>
              <a:t>линейной модели школьного исторического образования</a:t>
            </a:r>
            <a:endParaRPr lang="ru-RU" altLang="ru-RU" sz="1400" b="1" dirty="0">
              <a:latin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054564"/>
              </p:ext>
            </p:extLst>
          </p:nvPr>
        </p:nvGraphicFramePr>
        <p:xfrm>
          <a:off x="1547664" y="2612110"/>
          <a:ext cx="7344816" cy="424589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84799"/>
                <a:gridCol w="6660017"/>
              </a:tblGrid>
              <a:tr h="4241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05A5B"/>
                          </a:solidFill>
                          <a:effectLst/>
                        </a:rPr>
                        <a:t>Класс</a:t>
                      </a:r>
                      <a:endParaRPr lang="ru-RU" sz="1400" dirty="0">
                        <a:solidFill>
                          <a:srgbClr val="105A5B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05A5B"/>
                          </a:solidFill>
                          <a:effectLst/>
                        </a:rPr>
                        <a:t>Всеобщая </a:t>
                      </a:r>
                      <a:r>
                        <a:rPr lang="ru-RU" sz="1400" dirty="0" smtClean="0">
                          <a:solidFill>
                            <a:srgbClr val="105A5B"/>
                          </a:solidFill>
                          <a:effectLst/>
                        </a:rPr>
                        <a:t>история / История </a:t>
                      </a:r>
                      <a:r>
                        <a:rPr lang="ru-RU" sz="1400" dirty="0">
                          <a:solidFill>
                            <a:srgbClr val="105A5B"/>
                          </a:solidFill>
                          <a:effectLst/>
                        </a:rPr>
                        <a:t>России</a:t>
                      </a:r>
                      <a:endParaRPr lang="ru-RU" sz="1400" dirty="0">
                        <a:solidFill>
                          <a:srgbClr val="105A5B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6667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05A5B"/>
                          </a:solidFill>
                          <a:effectLst/>
                        </a:rPr>
                        <a:t>5</a:t>
                      </a:r>
                      <a:endParaRPr lang="ru-RU" sz="1400" dirty="0">
                        <a:solidFill>
                          <a:srgbClr val="105A5B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just">
                        <a:lnSpc>
                          <a:spcPts val="158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05A5B"/>
                          </a:solidFill>
                          <a:effectLst/>
                        </a:rPr>
                        <a:t>ИСТОРИЯ ДРЕВНЕГО МИРА (</a:t>
                      </a:r>
                      <a:r>
                        <a:rPr lang="en-US" sz="1400" b="1" dirty="0">
                          <a:solidFill>
                            <a:srgbClr val="105A5B"/>
                          </a:solidFill>
                          <a:effectLst/>
                        </a:rPr>
                        <a:t>IV</a:t>
                      </a:r>
                      <a:r>
                        <a:rPr lang="ru-RU" sz="1400" b="1" dirty="0">
                          <a:solidFill>
                            <a:srgbClr val="105A5B"/>
                          </a:solidFill>
                          <a:effectLst/>
                        </a:rPr>
                        <a:t> тыс. до н.э. – 476 г. н.э</a:t>
                      </a:r>
                      <a:r>
                        <a:rPr lang="ru-RU" sz="1400" b="1" dirty="0" smtClean="0">
                          <a:solidFill>
                            <a:srgbClr val="105A5B"/>
                          </a:solidFill>
                          <a:effectLst/>
                        </a:rPr>
                        <a:t>.)</a:t>
                      </a:r>
                    </a:p>
                    <a:p>
                      <a:pPr marL="67945" algn="just">
                        <a:lnSpc>
                          <a:spcPts val="1585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105A5B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62099">
                <a:tc>
                  <a:txBody>
                    <a:bodyPr/>
                    <a:lstStyle/>
                    <a:p>
                      <a:pPr marL="66675" algn="ctr">
                        <a:lnSpc>
                          <a:spcPts val="151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05A5B"/>
                          </a:solidFill>
                          <a:effectLst/>
                        </a:rPr>
                        <a:t>6</a:t>
                      </a:r>
                      <a:endParaRPr lang="ru-RU" sz="1400" dirty="0">
                        <a:solidFill>
                          <a:srgbClr val="105A5B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just">
                        <a:lnSpc>
                          <a:spcPts val="151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05A5B"/>
                          </a:solidFill>
                          <a:effectLst/>
                        </a:rPr>
                        <a:t>ИСТОРИЯ	СРЕДНИХ	ВЕКОВ (VI–XV вв.) / ОТ ДРЕВНЕЙ РУСИ К РОССИЙСКОМУ ГОСУДАРСТВУ (VIII–XV вв.)</a:t>
                      </a:r>
                      <a:endParaRPr lang="ru-RU" sz="1400" b="1" dirty="0">
                        <a:solidFill>
                          <a:srgbClr val="105A5B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004150">
                <a:tc>
                  <a:txBody>
                    <a:bodyPr/>
                    <a:lstStyle/>
                    <a:p>
                      <a:pPr marL="66675" algn="ctr">
                        <a:lnSpc>
                          <a:spcPts val="151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105A5B"/>
                          </a:solidFill>
                          <a:effectLst/>
                        </a:rPr>
                        <a:t>7</a:t>
                      </a:r>
                      <a:endParaRPr lang="ru-RU" sz="1400">
                        <a:solidFill>
                          <a:srgbClr val="105A5B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just">
                        <a:lnSpc>
                          <a:spcPts val="151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05A5B"/>
                          </a:solidFill>
                          <a:effectLst/>
                        </a:rPr>
                        <a:t>ИСТОРИЯ НОВОГО ВРЕМЕНИ (XVI–XVII вв.). От абсолютизма к парламентаризму. Первые буржуазные революции / РОССИЯ В XVI–XVII вв. От великого княжества к царству</a:t>
                      </a:r>
                      <a:endParaRPr lang="ru-RU" sz="1400" b="1" dirty="0">
                        <a:solidFill>
                          <a:srgbClr val="105A5B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62099">
                <a:tc>
                  <a:txBody>
                    <a:bodyPr/>
                    <a:lstStyle/>
                    <a:p>
                      <a:pPr marL="65405" algn="ctr">
                        <a:lnSpc>
                          <a:spcPts val="152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105A5B"/>
                          </a:solidFill>
                          <a:effectLst/>
                        </a:rPr>
                        <a:t>8</a:t>
                      </a:r>
                      <a:endParaRPr lang="ru-RU" sz="1400">
                        <a:solidFill>
                          <a:srgbClr val="105A5B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just">
                        <a:lnSpc>
                          <a:spcPts val="152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05A5B"/>
                          </a:solidFill>
                          <a:effectLst/>
                        </a:rPr>
                        <a:t>ИСТОРИЯ НОВОГО ВРЕМЕНИ (XVIII в.) / РОССИЯ В КОНЦЕ XVII–XVIII вв. От царства к империи</a:t>
                      </a:r>
                      <a:endParaRPr lang="ru-RU" sz="1400" b="1" dirty="0">
                        <a:solidFill>
                          <a:srgbClr val="105A5B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712590">
                <a:tc>
                  <a:txBody>
                    <a:bodyPr/>
                    <a:lstStyle/>
                    <a:p>
                      <a:pPr marL="65405" 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105A5B"/>
                          </a:solidFill>
                          <a:effectLst/>
                        </a:rPr>
                        <a:t>9</a:t>
                      </a:r>
                    </a:p>
                    <a:p>
                      <a:pPr marL="65405"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105A5B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105A5B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6040"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05A5B"/>
                          </a:solidFill>
                          <a:effectLst/>
                        </a:rPr>
                        <a:t>ИСТОРИЯ </a:t>
                      </a:r>
                      <a:r>
                        <a:rPr lang="ru-RU" sz="1400" b="1" spc="-25" dirty="0">
                          <a:solidFill>
                            <a:srgbClr val="105A5B"/>
                          </a:solidFill>
                          <a:effectLst/>
                        </a:rPr>
                        <a:t>НОВОГО </a:t>
                      </a:r>
                      <a:r>
                        <a:rPr lang="ru-RU" sz="1400" b="1" dirty="0">
                          <a:solidFill>
                            <a:srgbClr val="105A5B"/>
                          </a:solidFill>
                          <a:effectLst/>
                        </a:rPr>
                        <a:t>ВРЕМЕНИ (XIX–</a:t>
                      </a:r>
                      <a:r>
                        <a:rPr lang="ru-RU" sz="1400" b="1" spc="-15" dirty="0">
                          <a:solidFill>
                            <a:srgbClr val="105A5B"/>
                          </a:solidFill>
                          <a:effectLst/>
                        </a:rPr>
                        <a:t>начало </a:t>
                      </a:r>
                      <a:r>
                        <a:rPr lang="en-US" sz="1400" b="1" spc="-15" dirty="0">
                          <a:solidFill>
                            <a:srgbClr val="105A5B"/>
                          </a:solidFill>
                          <a:effectLst/>
                        </a:rPr>
                        <a:t>XX</a:t>
                      </a:r>
                      <a:r>
                        <a:rPr lang="ru-RU" sz="1400" b="1" spc="-15" dirty="0">
                          <a:solidFill>
                            <a:srgbClr val="105A5B"/>
                          </a:solidFill>
                          <a:effectLst/>
                        </a:rPr>
                        <a:t> вв.)</a:t>
                      </a:r>
                      <a:r>
                        <a:rPr lang="ru-RU" sz="1400" b="1" dirty="0">
                          <a:solidFill>
                            <a:srgbClr val="105A5B"/>
                          </a:solidFill>
                          <a:effectLst/>
                        </a:rPr>
                        <a:t> / РОССИЙСКАЯ ИМПЕРИЯ</a:t>
                      </a:r>
                    </a:p>
                    <a:p>
                      <a:pPr marL="66040"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05A5B"/>
                          </a:solidFill>
                          <a:effectLst/>
                        </a:rPr>
                        <a:t>(XIX – начало XX вв.)</a:t>
                      </a:r>
                      <a:endParaRPr lang="ru-RU" sz="1400" b="1" dirty="0">
                        <a:solidFill>
                          <a:srgbClr val="105A5B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28369">
                <a:tc>
                  <a:txBody>
                    <a:bodyPr/>
                    <a:lstStyle/>
                    <a:p>
                      <a:pPr marL="65405" algn="ctr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105A5B"/>
                          </a:solidFill>
                          <a:effectLst/>
                        </a:rPr>
                        <a:t>10–11</a:t>
                      </a:r>
                      <a:endParaRPr lang="ru-RU" sz="1400">
                        <a:solidFill>
                          <a:srgbClr val="105A5B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6040" algn="just">
                        <a:spcAft>
                          <a:spcPts val="0"/>
                        </a:spcAft>
                      </a:pPr>
                      <a:r>
                        <a:rPr lang="ru-RU" sz="1400" b="1" spc="-20" dirty="0">
                          <a:solidFill>
                            <a:srgbClr val="105A5B"/>
                          </a:solidFill>
                          <a:effectLst/>
                        </a:rPr>
                        <a:t>НОВЕЙШАЯ ИСТОРИЯ (1914 г. – начало </a:t>
                      </a:r>
                      <a:r>
                        <a:rPr lang="en-US" sz="1400" b="1" spc="-20" dirty="0">
                          <a:solidFill>
                            <a:srgbClr val="105A5B"/>
                          </a:solidFill>
                          <a:effectLst/>
                        </a:rPr>
                        <a:t>XXI</a:t>
                      </a:r>
                      <a:r>
                        <a:rPr lang="ru-RU" sz="1400" b="1" spc="-20" dirty="0">
                          <a:solidFill>
                            <a:srgbClr val="105A5B"/>
                          </a:solidFill>
                          <a:effectLst/>
                        </a:rPr>
                        <a:t> в.) / РОССИЯ (1914–2015 гг.)</a:t>
                      </a:r>
                      <a:endParaRPr lang="ru-RU" sz="1400" b="1" dirty="0">
                        <a:solidFill>
                          <a:srgbClr val="105A5B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ds05.infourok.ru/uploads/ex/0e70/00041997-c462fcdb/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78" y="0"/>
            <a:ext cx="9343206" cy="700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08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39552" y="1412776"/>
            <a:ext cx="8230344" cy="2016224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</a:rPr>
              <a:t>Федеральный  государственный образовательный стандарт среднего общего образования (далее – ФГОС СОО)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</a:rPr>
              <a:t>(Приказ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</a:rPr>
              <a:t>Минобрнауки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</a:rPr>
              <a:t> России от 17.05.2012 №413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</a:rPr>
              <a:t>«Об утверждении федерального государственного образовательного стандарта среднего общего образования» (редакция 29.06.2017)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9366" y="3284985"/>
            <a:ext cx="7848872" cy="3129040"/>
          </a:xfrm>
          <a:prstGeom prst="rect">
            <a:avLst/>
          </a:prstGeom>
        </p:spPr>
        <p:txBody>
          <a:bodyPr wrap="square" lIns="91418" tIns="45709" rIns="91418" bIns="45709">
            <a:spAutoFit/>
          </a:bodyPr>
          <a:lstStyle/>
          <a:p>
            <a:pPr algn="just"/>
            <a:r>
              <a:rPr lang="ru-RU" sz="2800" u="sng" dirty="0">
                <a:solidFill>
                  <a:srgbClr val="105A5B"/>
                </a:solidFill>
              </a:rPr>
              <a:t>ФГОС СОО включает три группы требований: </a:t>
            </a:r>
          </a:p>
          <a:p>
            <a:pPr algn="just"/>
            <a:r>
              <a:rPr lang="ru-RU" sz="2800" dirty="0">
                <a:solidFill>
                  <a:srgbClr val="105A5B"/>
                </a:solidFill>
              </a:rPr>
              <a:t>– к результатам освоения обучающимися ООП;</a:t>
            </a:r>
          </a:p>
          <a:p>
            <a:pPr algn="just"/>
            <a:r>
              <a:rPr lang="ru-RU" sz="2800" dirty="0">
                <a:solidFill>
                  <a:srgbClr val="105A5B"/>
                </a:solidFill>
              </a:rPr>
              <a:t>– к структуре ООП;</a:t>
            </a:r>
          </a:p>
          <a:p>
            <a:pPr algn="just"/>
            <a:r>
              <a:rPr lang="ru-RU" sz="2800" dirty="0">
                <a:solidFill>
                  <a:srgbClr val="105A5B"/>
                </a:solidFill>
              </a:rPr>
              <a:t>– к условиям реализации ООП.</a:t>
            </a:r>
          </a:p>
          <a:p>
            <a:pPr algn="just"/>
            <a:endParaRPr lang="ru-RU" sz="2800" dirty="0">
              <a:solidFill>
                <a:srgbClr val="105A5B"/>
              </a:solidFill>
            </a:endParaRPr>
          </a:p>
          <a:p>
            <a:pPr algn="just"/>
            <a:r>
              <a:rPr lang="ru-RU" sz="2800" dirty="0">
                <a:solidFill>
                  <a:srgbClr val="105A5B"/>
                </a:solidFill>
              </a:rPr>
              <a:t>ФГОС СОО сохраняет преемственность с ФГОС ООО в требованиях к результатам освоения обучающимися ООП: личностным, </a:t>
            </a:r>
            <a:r>
              <a:rPr lang="ru-RU" sz="2800" dirty="0" err="1">
                <a:solidFill>
                  <a:srgbClr val="105A5B"/>
                </a:solidFill>
              </a:rPr>
              <a:t>метапредметным</a:t>
            </a:r>
            <a:r>
              <a:rPr lang="ru-RU" sz="2800" dirty="0">
                <a:solidFill>
                  <a:srgbClr val="105A5B"/>
                </a:solidFill>
              </a:rPr>
              <a:t>, предметным.  </a:t>
            </a:r>
          </a:p>
          <a:p>
            <a:pPr algn="just"/>
            <a:endParaRPr lang="ru-RU" dirty="0">
              <a:solidFill>
                <a:srgbClr val="105A5B"/>
              </a:solidFill>
            </a:endParaRPr>
          </a:p>
          <a:p>
            <a:pPr algn="just"/>
            <a:r>
              <a:rPr lang="ru-RU" b="1" i="1" dirty="0">
                <a:solidFill>
                  <a:srgbClr val="C00000"/>
                </a:solidFill>
              </a:rPr>
              <a:t>Методологической основой ФГОС СОО является системно-деятельностный подход.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13562" y="66052"/>
            <a:ext cx="7644870" cy="830975"/>
          </a:xfrm>
          <a:prstGeom prst="rect">
            <a:avLst/>
          </a:prstGeom>
          <a:noFill/>
        </p:spPr>
        <p:txBody>
          <a:bodyPr wrap="none" lIns="91418" tIns="45709" rIns="91418" bIns="45709" rtlCol="0">
            <a:spAutoFit/>
          </a:bodyPr>
          <a:lstStyle/>
          <a:p>
            <a:r>
              <a:rPr lang="ru-RU" sz="3600" b="1" dirty="0"/>
              <a:t>Особенности преподавания предмета «Истрия» </a:t>
            </a:r>
          </a:p>
          <a:p>
            <a:r>
              <a:rPr lang="ru-RU" sz="3600" b="1" dirty="0"/>
              <a:t>в 10 классе в соответствии с ФГОС СОО</a:t>
            </a:r>
          </a:p>
        </p:txBody>
      </p:sp>
    </p:spTree>
    <p:extLst>
      <p:ext uri="{BB962C8B-B14F-4D97-AF65-F5344CB8AC3E}">
        <p14:creationId xmlns:p14="http://schemas.microsoft.com/office/powerpoint/2010/main" val="390631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23628" y="620688"/>
            <a:ext cx="6984776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400" dirty="0">
                <a:solidFill>
                  <a:schemeClr val="tx1"/>
                </a:solidFill>
              </a:rPr>
              <a:t>В соответствии с ФГОС СОО предметная область «Общественные науки»</a:t>
            </a:r>
            <a:br>
              <a:rPr lang="ru-RU" altLang="ru-RU" sz="2400" dirty="0">
                <a:solidFill>
                  <a:schemeClr val="tx1"/>
                </a:solidFill>
              </a:rPr>
            </a:br>
            <a:r>
              <a:rPr lang="ru-RU" altLang="ru-RU" sz="2400" i="1" dirty="0">
                <a:solidFill>
                  <a:schemeClr val="tx1"/>
                </a:solidFill>
              </a:rPr>
              <a:t>включает учебные предметы:</a:t>
            </a:r>
            <a:r>
              <a:rPr lang="ru-RU" altLang="ru-RU" sz="2400" dirty="0">
                <a:solidFill>
                  <a:schemeClr val="tx1"/>
                </a:solidFill>
              </a:rPr>
              <a:t/>
            </a:r>
            <a:br>
              <a:rPr lang="ru-RU" altLang="ru-RU" sz="2400" dirty="0">
                <a:solidFill>
                  <a:schemeClr val="tx1"/>
                </a:solidFill>
              </a:rPr>
            </a:br>
            <a:endParaRPr lang="en-US" altLang="ru-RU" sz="24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187624" y="1916832"/>
            <a:ext cx="7272808" cy="244827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</a:pPr>
            <a:r>
              <a:rPr lang="ru-RU" altLang="ru-RU" sz="2400" dirty="0">
                <a:solidFill>
                  <a:schemeClr val="tx1"/>
                </a:solidFill>
              </a:rPr>
              <a:t>«История» (базовый и углубленный уровни)</a:t>
            </a:r>
          </a:p>
          <a:p>
            <a:pPr algn="just">
              <a:lnSpc>
                <a:spcPct val="80000"/>
              </a:lnSpc>
            </a:pPr>
            <a:r>
              <a:rPr lang="ru-RU" altLang="ru-RU" sz="2400" dirty="0">
                <a:solidFill>
                  <a:schemeClr val="tx1"/>
                </a:solidFill>
              </a:rPr>
              <a:t>«География» (базовый и углубленный уровни)</a:t>
            </a:r>
          </a:p>
          <a:p>
            <a:pPr algn="just">
              <a:lnSpc>
                <a:spcPct val="80000"/>
              </a:lnSpc>
            </a:pPr>
            <a:r>
              <a:rPr lang="ru-RU" altLang="ru-RU" sz="2400" dirty="0">
                <a:solidFill>
                  <a:schemeClr val="tx1"/>
                </a:solidFill>
              </a:rPr>
              <a:t>«Экономика» (базовый и углубленный уровни)</a:t>
            </a:r>
          </a:p>
          <a:p>
            <a:pPr algn="just">
              <a:lnSpc>
                <a:spcPct val="80000"/>
              </a:lnSpc>
            </a:pPr>
            <a:r>
              <a:rPr lang="ru-RU" altLang="ru-RU" sz="2400" dirty="0">
                <a:solidFill>
                  <a:schemeClr val="tx1"/>
                </a:solidFill>
              </a:rPr>
              <a:t>«Право» (базовый и углубленный уровни)</a:t>
            </a:r>
          </a:p>
          <a:p>
            <a:pPr algn="just">
              <a:lnSpc>
                <a:spcPct val="80000"/>
              </a:lnSpc>
            </a:pPr>
            <a:r>
              <a:rPr lang="ru-RU" altLang="ru-RU" sz="2400" dirty="0">
                <a:solidFill>
                  <a:schemeClr val="tx1"/>
                </a:solidFill>
              </a:rPr>
              <a:t>«Обществознание» (базовый уровень)</a:t>
            </a:r>
          </a:p>
          <a:p>
            <a:pPr algn="just">
              <a:lnSpc>
                <a:spcPct val="80000"/>
              </a:lnSpc>
            </a:pPr>
            <a:r>
              <a:rPr lang="ru-RU" altLang="ru-RU" sz="2400" dirty="0">
                <a:solidFill>
                  <a:schemeClr val="tx1"/>
                </a:solidFill>
              </a:rPr>
              <a:t>«Россия в мире» (базовый уровень)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1200" i="1" dirty="0">
                <a:solidFill>
                  <a:schemeClr val="tx1"/>
                </a:solidFill>
              </a:rPr>
              <a:t>(ФГОС СОО, с.44-45)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4437113"/>
            <a:ext cx="8496944" cy="2062081"/>
          </a:xfrm>
          <a:prstGeom prst="rect">
            <a:avLst/>
          </a:prstGeom>
        </p:spPr>
        <p:txBody>
          <a:bodyPr wrap="square" lIns="91418" tIns="45709" rIns="91418" bIns="45709">
            <a:spAutoFit/>
          </a:bodyPr>
          <a:lstStyle/>
          <a:p>
            <a:r>
              <a:rPr lang="ru-RU" dirty="0" smtClean="0">
                <a:solidFill>
                  <a:srgbClr val="105A5B"/>
                </a:solidFill>
              </a:rPr>
              <a:t>В ФГОС СОО, примерных учебных  планах ПООП СОО </a:t>
            </a:r>
          </a:p>
          <a:p>
            <a:r>
              <a:rPr lang="ru-RU" dirty="0" smtClean="0">
                <a:solidFill>
                  <a:srgbClr val="105A5B"/>
                </a:solidFill>
              </a:rPr>
              <a:t>для 10 – 11 классов в предметной области «Общественные науки» указаны два обязательных для изучения на базовом уровне самостоятельных учебных предмета – </a:t>
            </a:r>
          </a:p>
          <a:p>
            <a:r>
              <a:rPr lang="ru-RU" dirty="0" smtClean="0">
                <a:solidFill>
                  <a:srgbClr val="105A5B"/>
                </a:solidFill>
              </a:rPr>
              <a:t>                               «История», «Россия в мире».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                      Изучается только один из этих предметов</a:t>
            </a:r>
          </a:p>
          <a:p>
            <a:endParaRPr lang="ru-RU" dirty="0" smtClean="0">
              <a:solidFill>
                <a:srgbClr val="105A5B"/>
              </a:solidFill>
            </a:endParaRPr>
          </a:p>
          <a:p>
            <a:r>
              <a:rPr lang="ru-RU" dirty="0" smtClean="0">
                <a:solidFill>
                  <a:srgbClr val="105A5B"/>
                </a:solidFill>
              </a:rPr>
              <a:t>Базовый уровень: 140 часов за два года (70/70)</a:t>
            </a:r>
          </a:p>
          <a:p>
            <a:r>
              <a:rPr lang="ru-RU" dirty="0" smtClean="0">
                <a:solidFill>
                  <a:srgbClr val="105A5B"/>
                </a:solidFill>
              </a:rPr>
              <a:t>Углубленный уровень «История»: 280 часов (140/140)</a:t>
            </a:r>
          </a:p>
        </p:txBody>
      </p:sp>
    </p:spTree>
    <p:extLst>
      <p:ext uri="{BB962C8B-B14F-4D97-AF65-F5344CB8AC3E}">
        <p14:creationId xmlns:p14="http://schemas.microsoft.com/office/powerpoint/2010/main" val="209640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34525"/>
            <a:ext cx="8568952" cy="5755377"/>
          </a:xfrm>
          <a:prstGeom prst="rect">
            <a:avLst/>
          </a:prstGeom>
        </p:spPr>
        <p:txBody>
          <a:bodyPr wrap="square" lIns="91396" tIns="45698" rIns="91396" bIns="45698">
            <a:spAutoFit/>
          </a:bodyPr>
          <a:lstStyle/>
          <a:p>
            <a:r>
              <a:rPr lang="ru-RU" altLang="ru-RU" b="1" u="sng" dirty="0">
                <a:solidFill>
                  <a:schemeClr val="accent1">
                    <a:lumMod val="75000"/>
                  </a:schemeClr>
                </a:solidFill>
              </a:rPr>
              <a:t>Место учебного предмета «История»</a:t>
            </a:r>
          </a:p>
          <a:p>
            <a:pPr algn="just"/>
            <a:r>
              <a:rPr lang="ru-RU" altLang="ru-RU" dirty="0">
                <a:solidFill>
                  <a:srgbClr val="105A5B"/>
                </a:solidFill>
              </a:rPr>
              <a:t> </a:t>
            </a:r>
            <a:r>
              <a:rPr lang="ru-RU" altLang="ru-RU" dirty="0" smtClean="0">
                <a:solidFill>
                  <a:srgbClr val="105A5B"/>
                </a:solidFill>
              </a:rPr>
              <a:t>                  </a:t>
            </a:r>
            <a:r>
              <a:rPr lang="ru-RU" altLang="ru-RU" b="1" dirty="0" smtClean="0">
                <a:solidFill>
                  <a:srgbClr val="105A5B"/>
                </a:solidFill>
              </a:rPr>
              <a:t>«История» 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</a:rPr>
              <a:t>изучается 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>на уровне среднего общего образования в качестве 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</a:rPr>
              <a:t>учебного 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>предмета </a:t>
            </a:r>
            <a:endParaRPr lang="ru-RU" alt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</a:rPr>
              <a:t>       в </a:t>
            </a:r>
            <a:r>
              <a:rPr lang="ru-RU" altLang="ru-RU" u="sng" dirty="0" smtClean="0">
                <a:solidFill>
                  <a:schemeClr val="accent1">
                    <a:lumMod val="75000"/>
                  </a:schemeClr>
                </a:solidFill>
              </a:rPr>
              <a:t>10–11-х </a:t>
            </a:r>
            <a:r>
              <a:rPr lang="ru-RU" altLang="ru-RU" u="sng" dirty="0">
                <a:solidFill>
                  <a:schemeClr val="accent1">
                    <a:lumMod val="75000"/>
                  </a:schemeClr>
                </a:solidFill>
              </a:rPr>
              <a:t>классах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  <a:p>
            <a:pPr marL="342816" indent="-342816" algn="just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</a:rPr>
              <a:t>Структурно 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>предмет «История» </a:t>
            </a:r>
            <a:r>
              <a:rPr lang="ru-RU" altLang="ru-RU" dirty="0">
                <a:solidFill>
                  <a:srgbClr val="C00000"/>
                </a:solidFill>
              </a:rPr>
              <a:t>на базовом уровне 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>включает учебные курсы по  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</a:rPr>
              <a:t> «Всеобщая 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</a:rPr>
              <a:t>Новейшая) история» 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>и 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</a:rPr>
              <a:t>«История России». 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>периода 1914–2015 гг. </a:t>
            </a:r>
            <a:endParaRPr lang="ru-RU" alt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816" indent="-342816" algn="just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</a:rPr>
              <a:t>Предмет 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>«История» </a:t>
            </a:r>
            <a:r>
              <a:rPr lang="ru-RU" altLang="ru-RU" dirty="0">
                <a:solidFill>
                  <a:srgbClr val="C00000"/>
                </a:solidFill>
              </a:rPr>
              <a:t>на углубленном уровне 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>включает в себя 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</a:rPr>
              <a:t>расширенное содержание 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>«Истории» на базовом уровне, а также 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</a:rPr>
              <a:t>повторительно-обобщающий курс 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>«История России до 1914 года», направленный на подготовку к итоговой 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</a:rPr>
              <a:t>аттестации 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>и вступительным испытаниям в 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</a:rPr>
              <a:t>вузы</a:t>
            </a:r>
            <a:endParaRPr lang="ru-RU" altLang="ru-RU" i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ru-RU" altLang="ru-RU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ru-RU" altLang="ru-RU" u="sng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altLang="ru-RU" b="1" u="sng" dirty="0" smtClean="0">
                <a:solidFill>
                  <a:schemeClr val="accent1">
                    <a:lumMod val="75000"/>
                  </a:schemeClr>
                </a:solidFill>
              </a:rPr>
              <a:t>Место </a:t>
            </a:r>
            <a:r>
              <a:rPr lang="ru-RU" altLang="ru-RU" b="1" u="sng" dirty="0">
                <a:solidFill>
                  <a:schemeClr val="accent1">
                    <a:lumMod val="75000"/>
                  </a:schemeClr>
                </a:solidFill>
              </a:rPr>
              <a:t>учебного предмета «Россия в мире» </a:t>
            </a:r>
          </a:p>
          <a:p>
            <a:pPr algn="just"/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> «Россия в мире» изучается 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</a:rPr>
              <a:t>только </a:t>
            </a:r>
            <a:r>
              <a:rPr lang="ru-RU" altLang="ru-RU" dirty="0" smtClean="0">
                <a:solidFill>
                  <a:srgbClr val="C00000"/>
                </a:solidFill>
              </a:rPr>
              <a:t>на </a:t>
            </a:r>
            <a:r>
              <a:rPr lang="ru-RU" altLang="ru-RU" dirty="0">
                <a:solidFill>
                  <a:srgbClr val="C00000"/>
                </a:solidFill>
              </a:rPr>
              <a:t>базовом уровне 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>и включает в себя обязательный учебный курс «Россия в мире», а также возможные элективные курсы, разработанные в его развитие по выбору образовательной организации. Курс «Россия в мире» в части истории Новейшего времени совпадает по содержанию с курсом «История» (базовый уровень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algn="just"/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</a:rPr>
              <a:t>Учебный предмет «Россия в мире» представляет собой цивилизационный подход в осмыслении исторических эпох с древности до начала XX в. </a:t>
            </a:r>
            <a:r>
              <a:rPr lang="ru-RU" altLang="ru-RU" dirty="0" smtClean="0">
                <a:solidFill>
                  <a:srgbClr val="C00000"/>
                </a:solidFill>
              </a:rPr>
              <a:t>События/процессы XX в. не рассматриваются. </a:t>
            </a:r>
            <a:endParaRPr lang="ru-RU" altLang="ru-RU" dirty="0">
              <a:solidFill>
                <a:srgbClr val="C00000"/>
              </a:solidFill>
            </a:endParaRPr>
          </a:p>
          <a:p>
            <a:pPr algn="just"/>
            <a:r>
              <a:rPr lang="ru-RU" altLang="ru-RU" i="1" dirty="0" smtClean="0">
                <a:solidFill>
                  <a:srgbClr val="C00000"/>
                </a:solidFill>
              </a:rPr>
              <a:t>Учебник </a:t>
            </a:r>
            <a:r>
              <a:rPr lang="ru-RU" altLang="ru-RU" i="1" dirty="0">
                <a:solidFill>
                  <a:srgbClr val="C00000"/>
                </a:solidFill>
              </a:rPr>
              <a:t>«Россия в мире» (содержание курса) соответствует </a:t>
            </a:r>
            <a:r>
              <a:rPr lang="ru-RU" altLang="ru-RU" i="1" dirty="0" err="1">
                <a:solidFill>
                  <a:srgbClr val="C00000"/>
                </a:solidFill>
              </a:rPr>
              <a:t>ФкГОС</a:t>
            </a:r>
            <a:r>
              <a:rPr lang="ru-RU" altLang="ru-RU" i="1" dirty="0">
                <a:solidFill>
                  <a:srgbClr val="C00000"/>
                </a:solidFill>
              </a:rPr>
              <a:t> СОО и не может быть использовано при переходе к ФГОС СОО!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7426" y="6010591"/>
            <a:ext cx="8496944" cy="666827"/>
          </a:xfrm>
          <a:prstGeom prst="rect">
            <a:avLst/>
          </a:prstGeom>
        </p:spPr>
        <p:txBody>
          <a:bodyPr wrap="square" lIns="91418" tIns="45709" rIns="91418" bIns="45709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! Рекомендовано на уровне среднего общего образования изучение </a:t>
            </a:r>
          </a:p>
          <a:p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учебного предмета «История»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00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96468" y="260650"/>
            <a:ext cx="7272808" cy="235918"/>
          </a:xfrm>
          <a:prstGeom prst="rect">
            <a:avLst/>
          </a:prstGeom>
        </p:spPr>
        <p:txBody>
          <a:bodyPr wrap="square" lIns="91396" tIns="45698" rIns="91396" bIns="45698">
            <a:spAutoFit/>
          </a:bodyPr>
          <a:lstStyle/>
          <a:p>
            <a:pPr algn="l"/>
            <a:endParaRPr lang="ru-RU" altLang="ru-RU" sz="1400" b="1" i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6632"/>
            <a:ext cx="8784976" cy="5570711"/>
          </a:xfrm>
          <a:prstGeom prst="rect">
            <a:avLst/>
          </a:prstGeom>
        </p:spPr>
        <p:txBody>
          <a:bodyPr wrap="square" lIns="91396" tIns="45698" rIns="91396" bIns="45698">
            <a:spAutoFit/>
          </a:bodyPr>
          <a:lstStyle/>
          <a:p>
            <a:pPr indent="540121" algn="just">
              <a:spcAft>
                <a:spcPts val="0"/>
              </a:spcAft>
            </a:pPr>
            <a:endParaRPr lang="ru-RU" sz="1800" b="1" dirty="0">
              <a:solidFill>
                <a:srgbClr val="C00000"/>
              </a:solidFill>
              <a:latin typeface="Calibri" panose="020F0502020204030204" pitchFamily="34" charset="0"/>
              <a:ea typeface="Times New Roman"/>
            </a:endParaRPr>
          </a:p>
          <a:p>
            <a:pPr indent="540121" algn="just">
              <a:spcAft>
                <a:spcPts val="0"/>
              </a:spcAft>
            </a:pPr>
            <a:r>
              <a:rPr lang="ru-RU" b="1" dirty="0" smtClean="0">
                <a:solidFill>
                  <a:srgbClr val="105A5B"/>
                </a:solidFill>
                <a:latin typeface="Calibri" panose="020F0502020204030204" pitchFamily="34" charset="0"/>
                <a:ea typeface="Times New Roman"/>
              </a:rPr>
              <a:t>                                       У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чителям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истории, преподающим в 10-11-х классах, необходимо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 </a:t>
            </a:r>
          </a:p>
          <a:p>
            <a:pPr indent="540121" algn="just"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                                       руководствоваться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письмом Министерства образования, науки и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 </a:t>
            </a:r>
          </a:p>
          <a:p>
            <a:pPr indent="540121" algn="just"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                                       молодежи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Республики Крым от 24.06.2019г. №01–14/1721.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 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Times New Roman"/>
            </a:endParaRPr>
          </a:p>
          <a:p>
            <a:pPr indent="540121" algn="just">
              <a:spcAft>
                <a:spcPts val="0"/>
              </a:spcAft>
            </a:pPr>
            <a:r>
              <a:rPr lang="ru-RU" baseline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 </a:t>
            </a:r>
            <a:r>
              <a:rPr lang="ru-RU" baseline="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                   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Данное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письмо размещено на сайте ГБОУ ДПО РК КРИППО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.</a:t>
            </a:r>
            <a:r>
              <a:rPr lang="ru-RU" baseline="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[Режим</a:t>
            </a:r>
            <a:r>
              <a:rPr lang="ru-RU" baseline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доступа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]: 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Times New Roman"/>
                <a:hlinkClick r:id="rId3"/>
              </a:rPr>
              <a:t>http</a:t>
            </a: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/>
                <a:hlinkClick r:id="rId3"/>
              </a:rPr>
              <a:t>://www.krippo.ru/index.php/istoriya</a:t>
            </a: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/>
              </a:rPr>
              <a:t> </a:t>
            </a:r>
            <a:endParaRPr lang="ru-RU" b="1" dirty="0">
              <a:solidFill>
                <a:srgbClr val="002060"/>
              </a:solidFill>
              <a:latin typeface="Calibri" panose="020F0502020204030204" pitchFamily="34" charset="0"/>
              <a:ea typeface="Times New Roman"/>
            </a:endParaRPr>
          </a:p>
          <a:p>
            <a:pPr indent="540121" algn="just">
              <a:spcAft>
                <a:spcPts val="0"/>
              </a:spcAft>
            </a:pPr>
            <a:endParaRPr lang="en-US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Times New Roman"/>
            </a:endParaRPr>
          </a:p>
          <a:p>
            <a:pPr indent="540121" algn="just">
              <a:spcAft>
                <a:spcPts val="0"/>
              </a:spcAft>
            </a:pP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ea typeface="Times New Roman"/>
              </a:rPr>
              <a:t>2020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ea typeface="Times New Roman"/>
              </a:rPr>
              <a:t>/</a:t>
            </a: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ea typeface="Times New Roman"/>
              </a:rPr>
              <a:t>2021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ea typeface="Times New Roman"/>
              </a:rPr>
              <a:t>учебный год</a:t>
            </a:r>
          </a:p>
          <a:p>
            <a:pPr algn="just">
              <a:spcAft>
                <a:spcPts val="0"/>
              </a:spcAft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История. Базовый уровень:</a:t>
            </a:r>
          </a:p>
          <a:p>
            <a:pPr algn="just">
              <a:spcAft>
                <a:spcPts val="0"/>
              </a:spcAft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– В 10 классе: «История России», «Новейшая история» в хронологических рамках 1914 – 1945 гг. (в соответствии с требованиями ФГОС СОО);</a:t>
            </a:r>
          </a:p>
          <a:p>
            <a:pPr algn="just">
              <a:spcAft>
                <a:spcPts val="0"/>
              </a:spcAft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– В 11 классе: «История России», «Новейшая история» 1945–2015 гг. (в соответствии с требованиями </a:t>
            </a:r>
            <a:r>
              <a:rPr lang="ru-RU" i="1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ФкГОС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 СОО).</a:t>
            </a:r>
          </a:p>
          <a:p>
            <a:pPr algn="just">
              <a:spcAft>
                <a:spcPts val="0"/>
              </a:spcAft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История. Углубленный уровень:</a:t>
            </a:r>
          </a:p>
          <a:p>
            <a:pPr algn="just">
              <a:spcAft>
                <a:spcPts val="0"/>
              </a:spcAft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– В 10 классе: «История России», «Новейшая история» в хронологических рамках 1914–1945 гг. (в соответствии с требованиями ФГОС СОО);</a:t>
            </a:r>
          </a:p>
          <a:p>
            <a:pPr algn="just">
              <a:spcAft>
                <a:spcPts val="0"/>
              </a:spcAft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– В 11 классе: в первом полугодии изучается период 1945–2015 гг., во втором полугодии – повторительно-обобщающий курс «История. Россия до 1914 года» (в соответствии с требованиями </a:t>
            </a:r>
            <a:r>
              <a:rPr lang="ru-RU" i="1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ФкГОС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 СОО).</a:t>
            </a:r>
          </a:p>
          <a:p>
            <a:pPr algn="just">
              <a:spcAft>
                <a:spcPts val="0"/>
              </a:spcAft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У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/>
              </a:rPr>
              <a:t>читывая важность изучения периода 1914–1941 гг. и темы «Великая Отечественная война. 1941–1945гг», необходимо  предусмотреть возможность организации уроков повторения по данным вопросам.</a:t>
            </a:r>
            <a:endParaRPr lang="ru-RU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8344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849</TotalTime>
  <Words>3714</Words>
  <Application>Microsoft Office PowerPoint</Application>
  <PresentationFormat>Экран (4:3)</PresentationFormat>
  <Paragraphs>740</Paragraphs>
  <Slides>50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50</vt:i4>
      </vt:variant>
    </vt:vector>
  </HeadingPairs>
  <TitlesOfParts>
    <vt:vector size="63" baseType="lpstr">
      <vt:lpstr>굴림</vt:lpstr>
      <vt:lpstr>Arial</vt:lpstr>
      <vt:lpstr>Calibri</vt:lpstr>
      <vt:lpstr>方正姚体</vt:lpstr>
      <vt:lpstr>Georgia</vt:lpstr>
      <vt:lpstr>Impact</vt:lpstr>
      <vt:lpstr>Liberation Sans Narrow</vt:lpstr>
      <vt:lpstr>Symbol</vt:lpstr>
      <vt:lpstr>Times New Roman</vt:lpstr>
      <vt:lpstr>Trebuchet MS</vt:lpstr>
      <vt:lpstr>Verdana</vt:lpstr>
      <vt:lpstr>Воздушный поток</vt:lpstr>
      <vt:lpstr>Office Theme</vt:lpstr>
      <vt:lpstr>Инструктивно-методический семинар  «Об особенностях преподавания истории, обществознания, ОДНКНР  в общеобразовательных организациях Симферопольского района в 2020/2021 учебном году»</vt:lpstr>
      <vt:lpstr>Цель: совершенствование качества преподавания социально-гуманитарных дисциплин в 2020/2021 учебном году в общеобразовательных организациях Симферопольского района</vt:lpstr>
      <vt:lpstr>Презентация PowerPoint</vt:lpstr>
      <vt:lpstr>Особенности преподавания предмета «История»</vt:lpstr>
      <vt:lpstr>! В 2020/2021 учебном году завершается переход на линейную модель преподавания истории переходом на данную модель обучающихся 11-х классов. (письмо Министерства образования и науки Российской Федерации от 07.12.2016г. №08-2655)</vt:lpstr>
      <vt:lpstr>Презентация PowerPoint</vt:lpstr>
      <vt:lpstr>В соответствии с ФГОС СОО предметная область «Общественные науки» включает учебные предметы: </vt:lpstr>
      <vt:lpstr>Презентация PowerPoint</vt:lpstr>
      <vt:lpstr>Презентация PowerPoint</vt:lpstr>
      <vt:lpstr>Учебно-методическое обеспечение преподавания истории</vt:lpstr>
      <vt:lpstr>Презентация PowerPoint</vt:lpstr>
      <vt:lpstr>Презентация PowerPoint</vt:lpstr>
      <vt:lpstr>Презентация PowerPoint</vt:lpstr>
      <vt:lpstr>Презентация PowerPoint</vt:lpstr>
      <vt:lpstr>   Учебно-методическое обеспечение преподавания истории  </vt:lpstr>
      <vt:lpstr>Рабочие программы,  календарно-тематическое планирование</vt:lpstr>
      <vt:lpstr>Рабочие программы,  календарно-тематическое планирование</vt:lpstr>
      <vt:lpstr>Автоматизированная информационная система «Электронный журнал для школы» (ЭлЖур) </vt:lpstr>
      <vt:lpstr>Автоматизированная информационная система «Электронный журнал для школы» (ЭлЖур) </vt:lpstr>
      <vt:lpstr>Организация работы  по индивидуальным проектам  для обучающихся 10–11-х классов</vt:lpstr>
      <vt:lpstr>Дистант!!! Работам вместе!</vt:lpstr>
      <vt:lpstr>ГИА-Карта Республики Крым</vt:lpstr>
      <vt:lpstr>Создание мультимедийных интерактивных упражнений с помощью web-сервиса LearningApps.org  </vt:lpstr>
      <vt:lpstr>Особенности преподавания предмета «Обществознание»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Республиканский семинар  «Об особенностях преподавания истории и обществознания в общеобразовательных организациях Республики Крым в 2020/2021 учебном году»</dc:title>
  <dc:creator>Екатерина</dc:creator>
  <cp:lastModifiedBy>Усния</cp:lastModifiedBy>
  <cp:revision>60</cp:revision>
  <dcterms:created xsi:type="dcterms:W3CDTF">2020-08-17T10:03:24Z</dcterms:created>
  <dcterms:modified xsi:type="dcterms:W3CDTF">2020-08-21T07:12:26Z</dcterms:modified>
</cp:coreProperties>
</file>