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3"/>
  </p:notesMasterIdLst>
  <p:sldIdLst>
    <p:sldId id="256" r:id="rId3"/>
    <p:sldId id="257" r:id="rId4"/>
    <p:sldId id="311" r:id="rId5"/>
    <p:sldId id="312" r:id="rId6"/>
    <p:sldId id="279" r:id="rId7"/>
    <p:sldId id="285" r:id="rId8"/>
    <p:sldId id="286" r:id="rId9"/>
    <p:sldId id="293" r:id="rId10"/>
    <p:sldId id="294" r:id="rId11"/>
    <p:sldId id="281" r:id="rId12"/>
    <p:sldId id="302" r:id="rId13"/>
    <p:sldId id="303" r:id="rId14"/>
    <p:sldId id="282" r:id="rId15"/>
    <p:sldId id="301" r:id="rId16"/>
    <p:sldId id="297" r:id="rId17"/>
    <p:sldId id="304" r:id="rId18"/>
    <p:sldId id="305" r:id="rId19"/>
    <p:sldId id="306" r:id="rId20"/>
    <p:sldId id="307" r:id="rId21"/>
    <p:sldId id="289" r:id="rId22"/>
    <p:sldId id="283" r:id="rId23"/>
    <p:sldId id="310" r:id="rId24"/>
    <p:sldId id="291" r:id="rId25"/>
    <p:sldId id="313" r:id="rId26"/>
    <p:sldId id="314" r:id="rId27"/>
    <p:sldId id="317" r:id="rId28"/>
    <p:sldId id="315" r:id="rId29"/>
    <p:sldId id="324" r:id="rId30"/>
    <p:sldId id="326" r:id="rId31"/>
    <p:sldId id="340" r:id="rId32"/>
    <p:sldId id="318" r:id="rId33"/>
    <p:sldId id="319" r:id="rId34"/>
    <p:sldId id="320" r:id="rId35"/>
    <p:sldId id="321" r:id="rId36"/>
    <p:sldId id="322" r:id="rId37"/>
    <p:sldId id="323" r:id="rId38"/>
    <p:sldId id="327" r:id="rId39"/>
    <p:sldId id="328" r:id="rId40"/>
    <p:sldId id="329" r:id="rId41"/>
    <p:sldId id="330" r:id="rId42"/>
    <p:sldId id="331" r:id="rId43"/>
    <p:sldId id="338" r:id="rId44"/>
    <p:sldId id="332" r:id="rId45"/>
    <p:sldId id="333" r:id="rId46"/>
    <p:sldId id="334" r:id="rId47"/>
    <p:sldId id="335" r:id="rId48"/>
    <p:sldId id="336" r:id="rId49"/>
    <p:sldId id="337" r:id="rId50"/>
    <p:sldId id="339" r:id="rId51"/>
    <p:sldId id="341" r:id="rId5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089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177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265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353" algn="ctr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5442" algn="l" defTabSz="914177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2531" algn="l" defTabSz="914177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199619" algn="l" defTabSz="914177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6707" algn="l" defTabSz="914177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6A0999-4FF9-4FF3-B28C-C57B807B42D6}">
          <p14:sldIdLst>
            <p14:sldId id="256"/>
            <p14:sldId id="257"/>
            <p14:sldId id="311"/>
            <p14:sldId id="312"/>
            <p14:sldId id="279"/>
            <p14:sldId id="285"/>
            <p14:sldId id="286"/>
            <p14:sldId id="293"/>
            <p14:sldId id="294"/>
            <p14:sldId id="281"/>
            <p14:sldId id="302"/>
            <p14:sldId id="303"/>
            <p14:sldId id="282"/>
            <p14:sldId id="301"/>
            <p14:sldId id="297"/>
            <p14:sldId id="304"/>
            <p14:sldId id="305"/>
          </p14:sldIdLst>
        </p14:section>
        <p14:section name="Раздел без заголовка" id="{AB352DAF-9B20-4761-81A8-485AFDE824C6}">
          <p14:sldIdLst>
            <p14:sldId id="306"/>
            <p14:sldId id="307"/>
            <p14:sldId id="289"/>
            <p14:sldId id="283"/>
            <p14:sldId id="310"/>
            <p14:sldId id="291"/>
            <p14:sldId id="313"/>
          </p14:sldIdLst>
        </p14:section>
        <p14:section name="Раздел без заголовка" id="{D9567E69-E9A4-477A-BDDA-F833A7C756DB}">
          <p14:sldIdLst>
            <p14:sldId id="314"/>
            <p14:sldId id="317"/>
            <p14:sldId id="315"/>
            <p14:sldId id="324"/>
            <p14:sldId id="326"/>
            <p14:sldId id="340"/>
            <p14:sldId id="318"/>
            <p14:sldId id="319"/>
            <p14:sldId id="320"/>
            <p14:sldId id="321"/>
            <p14:sldId id="322"/>
            <p14:sldId id="323"/>
            <p14:sldId id="327"/>
            <p14:sldId id="328"/>
            <p14:sldId id="329"/>
            <p14:sldId id="330"/>
            <p14:sldId id="331"/>
            <p14:sldId id="338"/>
            <p14:sldId id="332"/>
            <p14:sldId id="333"/>
            <p14:sldId id="334"/>
            <p14:sldId id="335"/>
            <p14:sldId id="336"/>
            <p14:sldId id="337"/>
            <p14:sldId id="339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A5B"/>
    <a:srgbClr val="B3D3EA"/>
    <a:srgbClr val="78ADCD"/>
    <a:srgbClr val="247274"/>
    <a:srgbClr val="1376BA"/>
    <a:srgbClr val="1C86C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6" autoAdjust="0"/>
    <p:restoredTop sz="95596" autoAdjust="0"/>
  </p:normalViewPr>
  <p:slideViewPr>
    <p:cSldViewPr>
      <p:cViewPr varScale="1">
        <p:scale>
          <a:sx n="95" d="100"/>
          <a:sy n="95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001A002D-37BE-4054-8EFD-0B3576BD5A0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2897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8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7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26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35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442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1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19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07" algn="l" defTabSz="914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BED1F-4E60-48EB-8A1E-68C7CB346726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70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630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633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389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9873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464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9916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04006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294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336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67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2FD28-E27E-4D6A-8258-0F26D23DDD11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659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26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94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46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97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E8118-A9C4-4C3A-86EF-69F2F5303221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75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4076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02B4C-9B22-4880-9A59-21F0C8881173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04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39924" indent="-457089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311517"/>
          </a:xfrm>
          <a:custGeom>
            <a:avLst/>
            <a:gdLst/>
            <a:ahLst/>
            <a:cxnLst/>
            <a:rect l="l" t="t" r="r" b="b"/>
            <a:pathLst>
              <a:path w="20104100" h="513715">
                <a:moveTo>
                  <a:pt x="0" y="513701"/>
                </a:moveTo>
                <a:lnTo>
                  <a:pt x="20104099" y="513701"/>
                </a:lnTo>
                <a:lnTo>
                  <a:pt x="20104099" y="0"/>
                </a:lnTo>
                <a:lnTo>
                  <a:pt x="0" y="0"/>
                </a:lnTo>
                <a:lnTo>
                  <a:pt x="0" y="513701"/>
                </a:lnTo>
                <a:close/>
              </a:path>
            </a:pathLst>
          </a:custGeom>
          <a:solidFill>
            <a:srgbClr val="294791"/>
          </a:solidFill>
        </p:spPr>
        <p:txBody>
          <a:bodyPr wrap="square" lIns="0" tIns="0" rIns="0" bIns="0" rtlCol="0"/>
          <a:lstStyle/>
          <a:p>
            <a:pPr algn="l" defTabSz="465590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546360"/>
            <a:ext cx="9144000" cy="311517"/>
          </a:xfrm>
          <a:custGeom>
            <a:avLst/>
            <a:gdLst/>
            <a:ahLst/>
            <a:cxnLst/>
            <a:rect l="l" t="t" r="r" b="b"/>
            <a:pathLst>
              <a:path w="20104100" h="513715">
                <a:moveTo>
                  <a:pt x="0" y="513125"/>
                </a:moveTo>
                <a:lnTo>
                  <a:pt x="20104099" y="513125"/>
                </a:lnTo>
                <a:lnTo>
                  <a:pt x="20104099" y="0"/>
                </a:lnTo>
                <a:lnTo>
                  <a:pt x="0" y="0"/>
                </a:lnTo>
                <a:lnTo>
                  <a:pt x="0" y="513125"/>
                </a:lnTo>
                <a:close/>
              </a:path>
            </a:pathLst>
          </a:custGeom>
          <a:solidFill>
            <a:srgbClr val="294791"/>
          </a:solidFill>
        </p:spPr>
        <p:txBody>
          <a:bodyPr wrap="square" lIns="0" tIns="0" rIns="0" bIns="0" rtlCol="0"/>
          <a:lstStyle/>
          <a:p>
            <a:pPr algn="l" defTabSz="465590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540068" y="476078"/>
            <a:ext cx="392811" cy="54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465590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77584" y="1152313"/>
            <a:ext cx="2969466" cy="4973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465590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75812" y="495519"/>
            <a:ext cx="2973100" cy="5632725"/>
          </a:xfrm>
          <a:custGeom>
            <a:avLst/>
            <a:gdLst/>
            <a:ahLst/>
            <a:cxnLst/>
            <a:rect l="l" t="t" r="r" b="b"/>
            <a:pathLst>
              <a:path w="6536690" h="9288780">
                <a:moveTo>
                  <a:pt x="0" y="9288303"/>
                </a:moveTo>
                <a:lnTo>
                  <a:pt x="6536554" y="9288303"/>
                </a:lnTo>
                <a:lnTo>
                  <a:pt x="6536554" y="0"/>
                </a:lnTo>
                <a:lnTo>
                  <a:pt x="0" y="0"/>
                </a:lnTo>
                <a:lnTo>
                  <a:pt x="0" y="9288303"/>
                </a:lnTo>
                <a:close/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defTabSz="465590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6200" y="1996663"/>
            <a:ext cx="7291600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1"/>
            <a:ext cx="2103120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0972" y="334731"/>
            <a:ext cx="5962056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28902" y="2848837"/>
            <a:ext cx="5546763" cy="261610"/>
          </a:xfrm>
        </p:spPr>
        <p:txBody>
          <a:bodyPr lIns="0" tIns="0" rIns="0" bIns="0"/>
          <a:lstStyle>
            <a:lvl1pPr>
              <a:defRPr sz="1700" b="1" i="0">
                <a:solidFill>
                  <a:srgbClr val="006FC0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1"/>
            <a:ext cx="2103120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0972" y="334731"/>
            <a:ext cx="5962056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6377941"/>
            <a:ext cx="2103120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0972" y="334731"/>
            <a:ext cx="5962056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6377941"/>
            <a:ext cx="2103120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4622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6377941"/>
            <a:ext cx="2103120" cy="24622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740523"/>
            <a:ext cx="6858000" cy="769441"/>
          </a:xfrm>
        </p:spPr>
        <p:txBody>
          <a:bodyPr anchor="b"/>
          <a:lstStyle>
            <a:lvl1pPr algn="ctr">
              <a:defRPr sz="5000">
                <a:solidFill>
                  <a:srgbClr val="29479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307777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879" indent="0" algn="ctr">
              <a:buNone/>
              <a:defRPr sz="1700"/>
            </a:lvl2pPr>
            <a:lvl3pPr marL="767759" indent="0" algn="ctr">
              <a:buNone/>
              <a:defRPr sz="1500"/>
            </a:lvl3pPr>
            <a:lvl4pPr marL="1151637" indent="0" algn="ctr">
              <a:buNone/>
              <a:defRPr sz="1300"/>
            </a:lvl4pPr>
            <a:lvl5pPr marL="1535516" indent="0" algn="ctr">
              <a:buNone/>
              <a:defRPr sz="1300"/>
            </a:lvl5pPr>
            <a:lvl6pPr marL="1919395" indent="0" algn="ctr">
              <a:buNone/>
              <a:defRPr sz="1300"/>
            </a:lvl6pPr>
            <a:lvl7pPr marL="2303275" indent="0" algn="ctr">
              <a:buNone/>
              <a:defRPr sz="1300"/>
            </a:lvl7pPr>
            <a:lvl8pPr marL="2687154" indent="0" algn="ctr">
              <a:buNone/>
              <a:defRPr sz="1300"/>
            </a:lvl8pPr>
            <a:lvl9pPr marL="3071033" indent="0" algn="ctr">
              <a:buNone/>
              <a:defRPr sz="13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77942"/>
            <a:ext cx="2103120" cy="246221"/>
          </a:xfrm>
        </p:spPr>
        <p:txBody>
          <a:bodyPr/>
          <a:lstStyle/>
          <a:p>
            <a:fld id="{076A87D0-25C5-4526-9442-D26397EAE4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08960" y="6377942"/>
            <a:ext cx="2926080" cy="246221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3681" y="6377942"/>
            <a:ext cx="2103120" cy="246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B9B150-16F9-4654-A9FF-3F04349E5D0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0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089" indent="0">
              <a:buNone/>
              <a:defRPr sz="2000" b="1"/>
            </a:lvl2pPr>
            <a:lvl3pPr marL="914177" indent="0">
              <a:buNone/>
              <a:defRPr sz="1800" b="1"/>
            </a:lvl3pPr>
            <a:lvl4pPr marL="1371265" indent="0">
              <a:buNone/>
              <a:defRPr sz="1600" b="1"/>
            </a:lvl4pPr>
            <a:lvl5pPr marL="1828353" indent="0">
              <a:buNone/>
              <a:defRPr sz="1600" b="1"/>
            </a:lvl5pPr>
            <a:lvl6pPr marL="2285442" indent="0">
              <a:buNone/>
              <a:defRPr sz="1600" b="1"/>
            </a:lvl6pPr>
            <a:lvl7pPr marL="2742531" indent="0">
              <a:buNone/>
              <a:defRPr sz="1600" b="1"/>
            </a:lvl7pPr>
            <a:lvl8pPr marL="3199619" indent="0">
              <a:buNone/>
              <a:defRPr sz="1600" b="1"/>
            </a:lvl8pPr>
            <a:lvl9pPr marL="365670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089" indent="0">
              <a:buNone/>
              <a:defRPr sz="2000" b="1"/>
            </a:lvl2pPr>
            <a:lvl3pPr marL="914177" indent="0">
              <a:buNone/>
              <a:defRPr sz="1800" b="1"/>
            </a:lvl3pPr>
            <a:lvl4pPr marL="1371265" indent="0">
              <a:buNone/>
              <a:defRPr sz="1600" b="1"/>
            </a:lvl4pPr>
            <a:lvl5pPr marL="1828353" indent="0">
              <a:buNone/>
              <a:defRPr sz="1600" b="1"/>
            </a:lvl5pPr>
            <a:lvl6pPr marL="2285442" indent="0">
              <a:buNone/>
              <a:defRPr sz="1600" b="1"/>
            </a:lvl6pPr>
            <a:lvl7pPr marL="2742531" indent="0">
              <a:buNone/>
              <a:defRPr sz="1600" b="1"/>
            </a:lvl7pPr>
            <a:lvl8pPr marL="3199619" indent="0">
              <a:buNone/>
              <a:defRPr sz="1600" b="1"/>
            </a:lvl8pPr>
            <a:lvl9pPr marL="3656707" indent="0">
              <a:buNone/>
              <a:defRPr sz="1600" b="1"/>
            </a:lvl9pPr>
          </a:lstStyle>
          <a:p>
            <a:pPr marL="0" lvl="0" indent="0" algn="ctr" defTabSz="914177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544" indent="-228544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089" indent="0">
              <a:buNone/>
              <a:defRPr sz="1200"/>
            </a:lvl2pPr>
            <a:lvl3pPr marL="914177" indent="0">
              <a:buNone/>
              <a:defRPr sz="1000"/>
            </a:lvl3pPr>
            <a:lvl4pPr marL="1371265" indent="0">
              <a:buNone/>
              <a:defRPr sz="900"/>
            </a:lvl4pPr>
            <a:lvl5pPr marL="1828353" indent="0">
              <a:buNone/>
              <a:defRPr sz="900"/>
            </a:lvl5pPr>
            <a:lvl6pPr marL="2285442" indent="0">
              <a:buNone/>
              <a:defRPr sz="900"/>
            </a:lvl6pPr>
            <a:lvl7pPr marL="2742531" indent="0">
              <a:buNone/>
              <a:defRPr sz="900"/>
            </a:lvl7pPr>
            <a:lvl8pPr marL="3199619" indent="0">
              <a:buNone/>
              <a:defRPr sz="900"/>
            </a:lvl8pPr>
            <a:lvl9pPr marL="36567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089" indent="0">
              <a:buNone/>
              <a:defRPr sz="2800"/>
            </a:lvl2pPr>
            <a:lvl3pPr marL="914177" indent="0">
              <a:buNone/>
              <a:defRPr sz="2400"/>
            </a:lvl3pPr>
            <a:lvl4pPr marL="1371265" indent="0">
              <a:buNone/>
              <a:defRPr sz="2000"/>
            </a:lvl4pPr>
            <a:lvl5pPr marL="1828353" indent="0">
              <a:buNone/>
              <a:defRPr sz="2000"/>
            </a:lvl5pPr>
            <a:lvl6pPr marL="2285442" indent="0">
              <a:buNone/>
              <a:defRPr sz="2000"/>
            </a:lvl6pPr>
            <a:lvl7pPr marL="2742531" indent="0">
              <a:buNone/>
              <a:defRPr sz="2000"/>
            </a:lvl7pPr>
            <a:lvl8pPr marL="3199619" indent="0">
              <a:buNone/>
              <a:defRPr sz="2000"/>
            </a:lvl8pPr>
            <a:lvl9pPr marL="365670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35" indent="-182835">
              <a:buFont typeface="Georgia" pitchFamily="18" charset="0"/>
              <a:buChar char="*"/>
              <a:defRPr sz="1600"/>
            </a:lvl1pPr>
            <a:lvl2pPr marL="457089" indent="0">
              <a:buNone/>
              <a:defRPr sz="1200"/>
            </a:lvl2pPr>
            <a:lvl3pPr marL="914177" indent="0">
              <a:buNone/>
              <a:defRPr sz="1000"/>
            </a:lvl3pPr>
            <a:lvl4pPr marL="1371265" indent="0">
              <a:buNone/>
              <a:defRPr sz="900"/>
            </a:lvl4pPr>
            <a:lvl5pPr marL="1828353" indent="0">
              <a:buNone/>
              <a:defRPr sz="900"/>
            </a:lvl5pPr>
            <a:lvl6pPr marL="2285442" indent="0">
              <a:buNone/>
              <a:defRPr sz="900"/>
            </a:lvl6pPr>
            <a:lvl7pPr marL="2742531" indent="0">
              <a:buNone/>
              <a:defRPr sz="900"/>
            </a:lvl7pPr>
            <a:lvl8pPr marL="3199619" indent="0">
              <a:buNone/>
              <a:defRPr sz="900"/>
            </a:lvl8pPr>
            <a:lvl9pPr marL="36567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18" tIns="45709" rIns="91418" bIns="4570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30FDED-9193-4AE2-AFB5-90313E7DAD55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1"/>
            <a:ext cx="3352801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111961-C90D-4009-9C20-616E0E9496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19962" indent="-319962" algn="r" defTabSz="914177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44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506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759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012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549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3802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480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442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120" indent="-182835" algn="l" defTabSz="914177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9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7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5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3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2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1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9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07" algn="l" defTabSz="914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311517"/>
          </a:xfrm>
          <a:custGeom>
            <a:avLst/>
            <a:gdLst/>
            <a:ahLst/>
            <a:cxnLst/>
            <a:rect l="l" t="t" r="r" b="b"/>
            <a:pathLst>
              <a:path w="20104100" h="513715">
                <a:moveTo>
                  <a:pt x="0" y="513701"/>
                </a:moveTo>
                <a:lnTo>
                  <a:pt x="20104099" y="513701"/>
                </a:lnTo>
                <a:lnTo>
                  <a:pt x="20104099" y="0"/>
                </a:lnTo>
                <a:lnTo>
                  <a:pt x="0" y="0"/>
                </a:lnTo>
                <a:lnTo>
                  <a:pt x="0" y="513701"/>
                </a:lnTo>
                <a:close/>
              </a:path>
            </a:pathLst>
          </a:custGeom>
          <a:solidFill>
            <a:srgbClr val="294791"/>
          </a:solidFill>
        </p:spPr>
        <p:txBody>
          <a:bodyPr wrap="square" lIns="0" tIns="0" rIns="0" bIns="0" rtlCol="0"/>
          <a:lstStyle/>
          <a:p>
            <a:pPr algn="l" defTabSz="465590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546360"/>
            <a:ext cx="9144000" cy="311517"/>
          </a:xfrm>
          <a:custGeom>
            <a:avLst/>
            <a:gdLst/>
            <a:ahLst/>
            <a:cxnLst/>
            <a:rect l="l" t="t" r="r" b="b"/>
            <a:pathLst>
              <a:path w="20104100" h="513715">
                <a:moveTo>
                  <a:pt x="0" y="513125"/>
                </a:moveTo>
                <a:lnTo>
                  <a:pt x="20104099" y="513125"/>
                </a:lnTo>
                <a:lnTo>
                  <a:pt x="20104099" y="0"/>
                </a:lnTo>
                <a:lnTo>
                  <a:pt x="0" y="0"/>
                </a:lnTo>
                <a:lnTo>
                  <a:pt x="0" y="513125"/>
                </a:lnTo>
                <a:close/>
              </a:path>
            </a:pathLst>
          </a:custGeom>
          <a:solidFill>
            <a:srgbClr val="294791"/>
          </a:solidFill>
        </p:spPr>
        <p:txBody>
          <a:bodyPr wrap="square" lIns="0" tIns="0" rIns="0" bIns="0" rtlCol="0"/>
          <a:lstStyle/>
          <a:p>
            <a:pPr algn="l" defTabSz="465590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8540068" y="476078"/>
            <a:ext cx="392811" cy="547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465590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0972" y="334731"/>
            <a:ext cx="5962056" cy="1200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28902" y="2848837"/>
            <a:ext cx="5546763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6FC0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5590" fontAlgn="auto">
              <a:spcBef>
                <a:spcPts val="0"/>
              </a:spcBef>
              <a:spcAft>
                <a:spcPts val="0"/>
              </a:spcAft>
            </a:pPr>
            <a:endParaRPr lang="ru-RU" sz="900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5590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900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65590" fontAlgn="auto">
                <a:spcBef>
                  <a:spcPts val="0"/>
                </a:spcBef>
                <a:spcAft>
                  <a:spcPts val="0"/>
                </a:spcAft>
              </a:pPr>
              <a:t>8/21/2020</a:t>
            </a:fld>
            <a:endParaRPr lang="en-US" sz="900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1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65590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ru-RU" sz="900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6559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900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0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32795">
        <a:defRPr>
          <a:latin typeface="+mn-lt"/>
          <a:ea typeface="+mn-ea"/>
          <a:cs typeface="+mn-cs"/>
        </a:defRPr>
      </a:lvl2pPr>
      <a:lvl3pPr marL="465590">
        <a:defRPr>
          <a:latin typeface="+mn-lt"/>
          <a:ea typeface="+mn-ea"/>
          <a:cs typeface="+mn-cs"/>
        </a:defRPr>
      </a:lvl3pPr>
      <a:lvl4pPr marL="698385">
        <a:defRPr>
          <a:latin typeface="+mn-lt"/>
          <a:ea typeface="+mn-ea"/>
          <a:cs typeface="+mn-cs"/>
        </a:defRPr>
      </a:lvl4pPr>
      <a:lvl5pPr marL="931181">
        <a:defRPr>
          <a:latin typeface="+mn-lt"/>
          <a:ea typeface="+mn-ea"/>
          <a:cs typeface="+mn-cs"/>
        </a:defRPr>
      </a:lvl5pPr>
      <a:lvl6pPr marL="1163976">
        <a:defRPr>
          <a:latin typeface="+mn-lt"/>
          <a:ea typeface="+mn-ea"/>
          <a:cs typeface="+mn-cs"/>
        </a:defRPr>
      </a:lvl6pPr>
      <a:lvl7pPr marL="1396771">
        <a:defRPr>
          <a:latin typeface="+mn-lt"/>
          <a:ea typeface="+mn-ea"/>
          <a:cs typeface="+mn-cs"/>
        </a:defRPr>
      </a:lvl7pPr>
      <a:lvl8pPr marL="1629566">
        <a:defRPr>
          <a:latin typeface="+mn-lt"/>
          <a:ea typeface="+mn-ea"/>
          <a:cs typeface="+mn-cs"/>
        </a:defRPr>
      </a:lvl8pPr>
      <a:lvl9pPr marL="18623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32795">
        <a:defRPr>
          <a:latin typeface="+mn-lt"/>
          <a:ea typeface="+mn-ea"/>
          <a:cs typeface="+mn-cs"/>
        </a:defRPr>
      </a:lvl2pPr>
      <a:lvl3pPr marL="465590">
        <a:defRPr>
          <a:latin typeface="+mn-lt"/>
          <a:ea typeface="+mn-ea"/>
          <a:cs typeface="+mn-cs"/>
        </a:defRPr>
      </a:lvl3pPr>
      <a:lvl4pPr marL="698385">
        <a:defRPr>
          <a:latin typeface="+mn-lt"/>
          <a:ea typeface="+mn-ea"/>
          <a:cs typeface="+mn-cs"/>
        </a:defRPr>
      </a:lvl4pPr>
      <a:lvl5pPr marL="931181">
        <a:defRPr>
          <a:latin typeface="+mn-lt"/>
          <a:ea typeface="+mn-ea"/>
          <a:cs typeface="+mn-cs"/>
        </a:defRPr>
      </a:lvl5pPr>
      <a:lvl6pPr marL="1163976">
        <a:defRPr>
          <a:latin typeface="+mn-lt"/>
          <a:ea typeface="+mn-ea"/>
          <a:cs typeface="+mn-cs"/>
        </a:defRPr>
      </a:lvl6pPr>
      <a:lvl7pPr marL="1396771">
        <a:defRPr>
          <a:latin typeface="+mn-lt"/>
          <a:ea typeface="+mn-ea"/>
          <a:cs typeface="+mn-cs"/>
        </a:defRPr>
      </a:lvl7pPr>
      <a:lvl8pPr marL="1629566">
        <a:defRPr>
          <a:latin typeface="+mn-lt"/>
          <a:ea typeface="+mn-ea"/>
          <a:cs typeface="+mn-cs"/>
        </a:defRPr>
      </a:lvl8pPr>
      <a:lvl9pPr marL="18623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338893/6e9652deb6a477cea1f7b0acf8b4a2daa2024cb2/#dst1017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338893/6e9652deb6a477cea1f7b0acf8b4a2daa2024cb2/#dst10171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eljur.ru/vebinary-dlya-uchitelej-i-administratorov-elektronnogo-zhurnala#webinar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ppo.ru/index.php/v-pomoshch-uchitelyu/v-pomosh-ychitel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ippo.ru/index.php/istoriy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5661248"/>
            <a:ext cx="5334000" cy="6858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2"/>
                </a:solidFill>
              </a:rPr>
              <a:t>21.08.2020 года</a:t>
            </a:r>
            <a:endParaRPr lang="en-US" altLang="ru-RU" b="1" dirty="0">
              <a:solidFill>
                <a:schemeClr val="accent2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95736" y="2132856"/>
            <a:ext cx="6264696" cy="704850"/>
          </a:xfrm>
        </p:spPr>
        <p:txBody>
          <a:bodyPr>
            <a:noAutofit/>
          </a:bodyPr>
          <a:lstStyle/>
          <a:p>
            <a:r>
              <a:rPr lang="ru-RU" altLang="ru-RU" sz="2400" dirty="0"/>
              <a:t>Инструктивно-методический семинар </a:t>
            </a:r>
            <a:br>
              <a:rPr lang="ru-RU" altLang="ru-RU" sz="2400" dirty="0"/>
            </a:br>
            <a:r>
              <a:rPr lang="ru-RU" altLang="ru-RU" sz="2400" dirty="0"/>
              <a:t>«Об особенностях преподавания истории, обществознания, ОДНКНР  в общеобразовательных организациях Симферопольского района в 2020/2021 учебном году»</a:t>
            </a:r>
            <a:endParaRPr lang="en-US" alt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084168" y="836712"/>
            <a:ext cx="2376264" cy="379569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</a:schemeClr>
                </a:solidFill>
              </a:rPr>
              <a:t>МБОУ ДО «ЦДЮТ»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247274"/>
                </a:solidFill>
              </a:rPr>
              <a:t>Учебно-методическое обеспечение преподавания истории</a:t>
            </a:r>
            <a:endParaRPr lang="en-US" altLang="ru-RU" sz="2400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980728"/>
            <a:ext cx="6934200" cy="4734272"/>
          </a:xfrm>
        </p:spPr>
        <p:txBody>
          <a:bodyPr>
            <a:normAutofit fontScale="92500" lnSpcReduction="10000"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Федеральный перечень учебников</a:t>
            </a:r>
          </a:p>
          <a:p>
            <a:pPr marL="285680" indent="-285680" algn="just"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Приказ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Минпросвещения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 России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от 28.12.2018 N345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«О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</a:p>
          <a:p>
            <a:pPr marL="285680" indent="-285680" algn="just">
              <a:spcAft>
                <a:spcPts val="0"/>
              </a:spcAft>
              <a:buFontTx/>
              <a:buChar char="-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 marL="285680" indent="-285680" algn="just"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Приказ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Минпросвещения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России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от 08.05.2019 N233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/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«О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утвержденный приказом Министерства просвещения Российской Федерации от 28 декабря 2018 г. N 345»</a:t>
            </a:r>
          </a:p>
          <a:p>
            <a:pPr marL="285680" indent="-285680" algn="just">
              <a:spcAft>
                <a:spcPts val="0"/>
              </a:spcAft>
              <a:buFontTx/>
              <a:buChar char="-"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 marL="285680" indent="-285680" algn="just"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Приказ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Минпросвещения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России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от 22.11.2019 N632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«О внесении изменений в федеральный перечень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сформированный приказом Министерства просвещения Российской Федерации от 28 декабря 2018 г. N 345»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>
              <a:lnSpc>
                <a:spcPct val="80000"/>
              </a:lnSpc>
            </a:pPr>
            <a:endParaRPr lang="en-US" altLang="ru-RU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0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pPr algn="ctr"/>
            <a:endParaRPr lang="en-US" altLang="ru-RU" sz="2400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980728"/>
            <a:ext cx="6934200" cy="473427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2000" dirty="0">
              <a:solidFill>
                <a:srgbClr val="24727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44009"/>
              </p:ext>
            </p:extLst>
          </p:nvPr>
        </p:nvGraphicFramePr>
        <p:xfrm>
          <a:off x="35496" y="2"/>
          <a:ext cx="9108505" cy="6738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1"/>
                <a:gridCol w="2808312"/>
                <a:gridCol w="648072"/>
                <a:gridCol w="2232248"/>
                <a:gridCol w="1619672"/>
              </a:tblGrid>
              <a:tr h="731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линии УМК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издания УМК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Примечание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327648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Основное общее образование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648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1.2.3.1  История России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5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 России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Андреев И.Н.–Волобуев О.В.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6–9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ООО </a:t>
                      </a:r>
                      <a:r>
                        <a:rPr lang="ru-RU" sz="1600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ДРОФА</a:t>
                      </a:r>
                      <a:endParaRPr lang="ru-RU" sz="1600" u="non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 России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Арсентьев Н.М., Данилов А.А. и др. под ред. </a:t>
                      </a:r>
                      <a:r>
                        <a:rPr lang="ru-RU" sz="1600" dirty="0" err="1">
                          <a:effectLst/>
                        </a:rPr>
                        <a:t>Торкунова</a:t>
                      </a:r>
                      <a:r>
                        <a:rPr lang="ru-RU" sz="1600" dirty="0">
                          <a:effectLst/>
                        </a:rPr>
                        <a:t> А.В.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6–9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АО Издательство «Просвещение»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История России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Пчелов</a:t>
                      </a:r>
                      <a:r>
                        <a:rPr lang="ru-RU" sz="1600" dirty="0">
                          <a:effectLst/>
                        </a:rPr>
                        <a:t> Е.В., Лукин П.В. и др.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 ред. Петрова Ю.А.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6–9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ООО «Русское слово-учебник»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327648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1.2.3.2  Всеобщая история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0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Всеобщая история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 ред. Искендерова А.А.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 ред. Сванидзе А.А.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линия УМК  А. А. Вигасина – О.С. Сороко-Цюпы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 7–9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АО «Издательство «Просвещение»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6552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Всеобщая история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 ред. Карпова С.П.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5–9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 «Русское слово-учебник»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940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Всеобщая история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 ред. Пудовиной Е.И.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Линия УМК «Сферы 1-11»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5–9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АО «Издательство «Просвещение»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</a:tbl>
          </a:graphicData>
        </a:graphic>
      </p:graphicFrame>
      <p:sp>
        <p:nvSpPr>
          <p:cNvPr id="3" name="AutoShape 1"/>
          <p:cNvSpPr>
            <a:spLocks/>
          </p:cNvSpPr>
          <p:nvPr/>
        </p:nvSpPr>
        <p:spPr bwMode="auto">
          <a:xfrm>
            <a:off x="2909888" y="3165475"/>
            <a:ext cx="90487" cy="319088"/>
          </a:xfrm>
          <a:prstGeom prst="rightBrace">
            <a:avLst>
              <a:gd name="adj1" fmla="val 2938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endParaRPr lang="en-US" altLang="ru-RU" sz="4000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2000" dirty="0">
              <a:solidFill>
                <a:srgbClr val="247274"/>
              </a:solidFill>
            </a:endParaRPr>
          </a:p>
        </p:txBody>
      </p:sp>
      <p:sp>
        <p:nvSpPr>
          <p:cNvPr id="3" name="AutoShape 1"/>
          <p:cNvSpPr>
            <a:spLocks/>
          </p:cNvSpPr>
          <p:nvPr/>
        </p:nvSpPr>
        <p:spPr bwMode="auto">
          <a:xfrm>
            <a:off x="5421314" y="2406650"/>
            <a:ext cx="90487" cy="319088"/>
          </a:xfrm>
          <a:prstGeom prst="rightBrace">
            <a:avLst>
              <a:gd name="adj1" fmla="val 2938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8225" y="2428369"/>
            <a:ext cx="729643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 indent="539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539618" defTabSz="914177"/>
            <a:endParaRPr lang="ru-RU" altLang="ru-RU" sz="1800" baseline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20632"/>
              </p:ext>
            </p:extLst>
          </p:nvPr>
        </p:nvGraphicFramePr>
        <p:xfrm>
          <a:off x="29344" y="0"/>
          <a:ext cx="9114657" cy="6965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263"/>
                <a:gridCol w="2733839"/>
                <a:gridCol w="758352"/>
                <a:gridCol w="1460426"/>
                <a:gridCol w="2555777"/>
              </a:tblGrid>
              <a:tr h="695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линии УМК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издания УМК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231913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Среднее общее </a:t>
                      </a:r>
                      <a:r>
                        <a:rPr lang="ru-RU" sz="1400" dirty="0">
                          <a:effectLst/>
                        </a:rPr>
                        <a:t>образование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913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1.3.3.1  История России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России (базовый и углубленный уровень)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(в 3-х частях)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Горинов</a:t>
                      </a:r>
                      <a:r>
                        <a:rPr lang="ru-RU" sz="1400" dirty="0">
                          <a:effectLst/>
                        </a:rPr>
                        <a:t> М.М., Данилов А.А., </a:t>
                      </a:r>
                      <a:r>
                        <a:rPr lang="ru-RU" sz="1400" dirty="0" err="1">
                          <a:effectLst/>
                        </a:rPr>
                        <a:t>Моруков</a:t>
                      </a:r>
                      <a:r>
                        <a:rPr lang="ru-RU" sz="1400" dirty="0">
                          <a:effectLst/>
                        </a:rPr>
                        <a:t> М.Ю. и др. под ред. </a:t>
                      </a:r>
                      <a:r>
                        <a:rPr lang="ru-RU" sz="1400" dirty="0" err="1">
                          <a:effectLst/>
                        </a:rPr>
                        <a:t>Торкунова</a:t>
                      </a:r>
                      <a:r>
                        <a:rPr lang="ru-RU" sz="1400" dirty="0">
                          <a:effectLst/>
                        </a:rPr>
                        <a:t> А.В.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«Издательство «Просвещение»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ред. Приказа </a:t>
                      </a:r>
                      <a:r>
                        <a:rPr lang="ru-RU" sz="1400" dirty="0" err="1">
                          <a:effectLst/>
                        </a:rPr>
                        <a:t>Минпросвещения</a:t>
                      </a:r>
                      <a:r>
                        <a:rPr lang="ru-RU" sz="1400" dirty="0">
                          <a:effectLst/>
                        </a:rPr>
                        <a:t> России от 08.05.2019 № 233.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учебниках гриф «базовый и углубленный уровень» стал печататься только с 2019 г.; более ранние издания без грифа, но в ФПУ прописаны уровни изучения истории по данному учебнику!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</a:tr>
              <a:tr h="143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История России 1914 г. – начало XXI в. </a:t>
                      </a:r>
                      <a:r>
                        <a:rPr lang="ru-RU" sz="1200" dirty="0">
                          <a:effectLst/>
                        </a:rPr>
                        <a:t>(базовый и углубленный уровни)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(в 2 частях)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Никонов В.А., Девятов С.В.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ред. Карпова С.П.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«Русское слово-учебник»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</a:tr>
              <a:tr h="894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России: начало XX – начало XXI века </a:t>
                      </a:r>
                      <a:r>
                        <a:rPr lang="ru-RU" sz="1200" dirty="0">
                          <a:effectLst/>
                        </a:rPr>
                        <a:t>(базовый уровень)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Волобуев О.В.,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Карпачев С.П.,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Клоков В.А.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«ДРОФА»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Введен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4"/>
                        </a:rPr>
                        <a:t>Приказом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Минпросвещения</a:t>
                      </a:r>
                      <a:r>
                        <a:rPr lang="ru-RU" sz="1400" dirty="0">
                          <a:effectLst/>
                        </a:rPr>
                        <a:t> России от 22.11.2019 № 632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</a:tr>
              <a:tr h="1159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России (базовый, углубленный уровни)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(в 2 частях)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Измозик В.С., Журавлева О.Н., Рудник С.Н.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общ. ред. Тишкова В.А.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Издательский центр «ВЕНТАНА-ГРАФ»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Это учебное пособие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Введено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sng" dirty="0">
                          <a:effectLst/>
                          <a:hlinkClick r:id="rId4"/>
                        </a:rPr>
                        <a:t>Приказом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Минпросвещения</a:t>
                      </a:r>
                      <a:r>
                        <a:rPr lang="ru-RU" sz="1400" dirty="0">
                          <a:effectLst/>
                        </a:rPr>
                        <a:t> России от 22.11.2019 № 632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6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endParaRPr lang="en-US" altLang="ru-RU" sz="4000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2000" dirty="0">
              <a:solidFill>
                <a:srgbClr val="247274"/>
              </a:solidFill>
            </a:endParaRPr>
          </a:p>
        </p:txBody>
      </p:sp>
      <p:sp>
        <p:nvSpPr>
          <p:cNvPr id="3" name="AutoShape 1"/>
          <p:cNvSpPr>
            <a:spLocks/>
          </p:cNvSpPr>
          <p:nvPr/>
        </p:nvSpPr>
        <p:spPr bwMode="auto">
          <a:xfrm>
            <a:off x="5421314" y="2406650"/>
            <a:ext cx="90487" cy="319088"/>
          </a:xfrm>
          <a:prstGeom prst="rightBrace">
            <a:avLst>
              <a:gd name="adj1" fmla="val 2938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8225" y="2428369"/>
            <a:ext cx="729643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 indent="53975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539618" defTabSz="914177"/>
            <a:endParaRPr lang="ru-RU" altLang="ru-RU" sz="1800" baseline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92091"/>
              </p:ext>
            </p:extLst>
          </p:nvPr>
        </p:nvGraphicFramePr>
        <p:xfrm>
          <a:off x="29344" y="1"/>
          <a:ext cx="9114657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6352"/>
                <a:gridCol w="2448272"/>
                <a:gridCol w="743416"/>
                <a:gridCol w="1488832"/>
                <a:gridCol w="2627785"/>
              </a:tblGrid>
              <a:tr h="687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линии УМК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издания УМК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Примечание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229106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Среднее общее </a:t>
                      </a:r>
                      <a:r>
                        <a:rPr lang="ru-RU" sz="1400" dirty="0">
                          <a:effectLst/>
                        </a:rPr>
                        <a:t>образование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106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1.3.3.1  История России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1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России (базовый, углубленный уровни)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(в 2 частях)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Ч. 1 Журавлева О.Н.,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Пашкова Т.Н.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общ. ред. Тишкова В.А.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Ч. 2 Рудник С.Н.,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Журавлева О.Н.,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Кузин Д.В.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 общ. ред. Тишкова В.А.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Издательский центр «ВЕНТАНА-ГРАФ»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Введен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sng" dirty="0">
                          <a:effectLst/>
                          <a:hlinkClick r:id="rId4"/>
                        </a:rPr>
                        <a:t>Приказом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Минпросвещения</a:t>
                      </a:r>
                      <a:r>
                        <a:rPr lang="ru-RU" sz="1400" dirty="0">
                          <a:effectLst/>
                        </a:rPr>
                        <a:t> России от 22.11.2019 № 632.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Охватывает период с древнейших времен до </a:t>
                      </a:r>
                      <a:r>
                        <a:rPr lang="ru-RU" sz="1400" dirty="0" smtClean="0">
                          <a:effectLst/>
                        </a:rPr>
                        <a:t>1914 г</a:t>
                      </a:r>
                      <a:r>
                        <a:rPr lang="ru-RU" sz="1400" dirty="0">
                          <a:effectLst/>
                        </a:rPr>
                        <a:t>. Может быть использован для изучения на углубленном уровне курса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«История. Россия до 1914г.»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</a:tr>
              <a:tr h="1145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России: начало XX - начало XXI в. Углубленный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уровень: 10 класс.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2 ч.: учебник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Волобуев О.В.,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Карпачев С.П.,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Клоков В.А. и др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«ДРОФА»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Введен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sng" dirty="0">
                          <a:effectLst/>
                          <a:hlinkClick r:id="rId4"/>
                        </a:rPr>
                        <a:t>Приказом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Минпросвещения</a:t>
                      </a:r>
                      <a:r>
                        <a:rPr lang="ru-RU" sz="1400" dirty="0">
                          <a:effectLst/>
                        </a:rPr>
                        <a:t> России от 22.11.2019 № 632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</a:tr>
              <a:tr h="2504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 России. Углубленный уровень: 11 класс.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2 ч.: учебник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Волобуев О.В.,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Андреев И.Л.,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Ляшенко Л.М. и др.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ООО «ДРОФА»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Введен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sng" dirty="0">
                          <a:effectLst/>
                          <a:hlinkClick r:id="rId4"/>
                        </a:rPr>
                        <a:t>Приказом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Минпросвещения</a:t>
                      </a:r>
                      <a:r>
                        <a:rPr lang="ru-RU" sz="1400" dirty="0">
                          <a:effectLst/>
                        </a:rPr>
                        <a:t> России от 22.11.2019 № 632.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Охватывает период с древнейших времен до 1914 г. Может быть использован для изучения на углубленном уровне курса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«История. Россия до 1914 г.»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92" marR="301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934200" cy="715963"/>
          </a:xfrm>
        </p:spPr>
        <p:txBody>
          <a:bodyPr/>
          <a:lstStyle/>
          <a:p>
            <a:endParaRPr lang="en-US" altLang="ru-RU" sz="4000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2000" dirty="0">
              <a:solidFill>
                <a:srgbClr val="247274"/>
              </a:solidFill>
            </a:endParaRPr>
          </a:p>
        </p:txBody>
      </p:sp>
      <p:sp>
        <p:nvSpPr>
          <p:cNvPr id="3" name="AutoShape 1"/>
          <p:cNvSpPr>
            <a:spLocks/>
          </p:cNvSpPr>
          <p:nvPr/>
        </p:nvSpPr>
        <p:spPr bwMode="auto">
          <a:xfrm>
            <a:off x="5421314" y="2406650"/>
            <a:ext cx="90487" cy="319088"/>
          </a:xfrm>
          <a:prstGeom prst="rightBrace">
            <a:avLst>
              <a:gd name="adj1" fmla="val 2938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63060"/>
              </p:ext>
            </p:extLst>
          </p:nvPr>
        </p:nvGraphicFramePr>
        <p:xfrm>
          <a:off x="0" y="2"/>
          <a:ext cx="9144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663"/>
                <a:gridCol w="2415387"/>
                <a:gridCol w="916625"/>
                <a:gridCol w="2446677"/>
                <a:gridCol w="1403648"/>
              </a:tblGrid>
              <a:tr h="8355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линии УМК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Автор/авторский коллектив УМК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издания УМК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Примечание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70" marR="53770" marT="0" marB="0"/>
                </a:tc>
              </a:tr>
              <a:tr h="266427">
                <a:tc gridSpan="5">
                  <a:txBody>
                    <a:bodyPr/>
                    <a:lstStyle/>
                    <a:p>
                      <a:pPr marL="39370" marR="39370"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1.3.3.1  Всеобщая история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6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Всеобщая история. Новейшая история (базовый и углубленный уровни)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Сороко</a:t>
                      </a:r>
                      <a:r>
                        <a:rPr lang="ru-RU" sz="1600" dirty="0">
                          <a:effectLst/>
                        </a:rPr>
                        <a:t>-Цюпа О.С.,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Сороко</a:t>
                      </a:r>
                      <a:r>
                        <a:rPr lang="ru-RU" sz="1600" dirty="0">
                          <a:effectLst/>
                        </a:rPr>
                        <a:t>-Цюпа А.О. под ред. </a:t>
                      </a:r>
                      <a:r>
                        <a:rPr lang="ru-RU" sz="1600" dirty="0" err="1">
                          <a:effectLst/>
                        </a:rPr>
                        <a:t>Искендерова</a:t>
                      </a:r>
                      <a:r>
                        <a:rPr lang="ru-RU" sz="1600" dirty="0">
                          <a:effectLst/>
                        </a:rPr>
                        <a:t> А.А.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АО «Издательство «Просвещение»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</a:tr>
              <a:tr h="1332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Всеобщая история. Новейшее время (базовый </a:t>
                      </a:r>
                      <a:r>
                        <a:rPr lang="ru-RU" sz="1400" dirty="0" smtClean="0">
                          <a:effectLst/>
                        </a:rPr>
                        <a:t>уровень)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Белоусов Л.С., Смирнов В.П., Мейер М.С.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Линия УМК «Сферы 1-11»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АО «Издательство «Просвещение»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</a:tr>
              <a:tr h="1631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История. Всеобщая история. Новейшая история. 1914 г. – начало XXI в. (базовый и углубленный уровни) в 2 ч.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Загладин Н.В., Белоусов Л.С.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 ред. Карпова С.П.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10–11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 «Русское слово-учебник»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</a:tr>
              <a:tr h="1396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Всеобщая история. Новейшая история (базовый и углубленный уровни)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Шубин А.В.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Шубин А.В.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ООО «ДРОФА»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006" marR="500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"/>
            <a:ext cx="8492490" cy="980728"/>
          </a:xfrm>
        </p:spPr>
        <p:txBody>
          <a:bodyPr/>
          <a:lstStyle/>
          <a:p>
            <a:pPr marL="432858" marR="270378" indent="448725" algn="ctr">
              <a:tabLst>
                <a:tab pos="6298029" algn="l"/>
              </a:tabLst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ea typeface="Times New Roman"/>
              </a:rPr>
              <a:t>Учебно-методическое обеспечение преподавания истории</a:t>
            </a:r>
            <a:r>
              <a:rPr lang="ru-RU" sz="2800" dirty="0">
                <a:ea typeface="Times New Roman"/>
              </a:rPr>
              <a:t/>
            </a:r>
            <a:br>
              <a:rPr lang="ru-RU" sz="2800" dirty="0">
                <a:ea typeface="Times New Roman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 bwMode="auto">
          <a:xfrm>
            <a:off x="365760" y="1743488"/>
            <a:ext cx="8610600" cy="48325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 </a:t>
            </a:r>
            <a:endParaRPr dirty="0"/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19558"/>
          <a:stretch/>
        </p:blipFill>
        <p:spPr bwMode="auto">
          <a:xfrm>
            <a:off x="434464" y="1006328"/>
            <a:ext cx="8496944" cy="364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/>
          <p:nvPr/>
        </p:nvPicPr>
        <p:blipFill>
          <a:blip r:embed="rId3"/>
          <a:stretch/>
        </p:blipFill>
        <p:spPr bwMode="auto">
          <a:xfrm>
            <a:off x="4283968" y="4835659"/>
            <a:ext cx="1512168" cy="2038096"/>
          </a:xfrm>
          <a:prstGeom prst="rect">
            <a:avLst/>
          </a:prstGeom>
        </p:spPr>
      </p:pic>
      <p:pic>
        <p:nvPicPr>
          <p:cNvPr id="8" name="Рисунок 5"/>
          <p:cNvPicPr/>
          <p:nvPr/>
        </p:nvPicPr>
        <p:blipFill>
          <a:blip r:embed="rId4"/>
          <a:stretch/>
        </p:blipFill>
        <p:spPr bwMode="auto">
          <a:xfrm>
            <a:off x="2039638" y="4769611"/>
            <a:ext cx="1620203" cy="21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3" y="404665"/>
            <a:ext cx="7412757" cy="715963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449197">
                    <a:lumMod val="75000"/>
                  </a:srgbClr>
                </a:solidFill>
              </a:rPr>
              <a:t>Рабочие программы, </a:t>
            </a:r>
            <a:br>
              <a:rPr lang="ru-RU" altLang="ru-RU" sz="2800" dirty="0">
                <a:solidFill>
                  <a:srgbClr val="449197">
                    <a:lumMod val="75000"/>
                  </a:srgbClr>
                </a:solidFill>
              </a:rPr>
            </a:br>
            <a:r>
              <a:rPr lang="ru-RU" altLang="ru-RU" sz="2800" dirty="0">
                <a:solidFill>
                  <a:srgbClr val="449197">
                    <a:lumMod val="75000"/>
                  </a:srgbClr>
                </a:solidFill>
              </a:rPr>
              <a:t>календарно-тематическое планирование</a:t>
            </a:r>
            <a:endParaRPr lang="en-US" altLang="ru-RU" sz="2800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07704" y="2132856"/>
            <a:ext cx="69342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В 5–9-х классах - название учебного предмета «История России. Всеобщая история»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В 10-х и 11-х классах - название учебного предмета «История».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! </a:t>
            </a:r>
            <a:r>
              <a:rPr lang="ru-RU" altLang="ru-RU" sz="2000" dirty="0"/>
              <a:t>Рекомендовано следующее распределение учебного времени (учебных часов) в 6–11-х классах между курсами «Всеобщая история» и «История России»: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/>
              <a:t>на курс «Всеобщая история» отводится 30 – 40% объема учебного времени, на курс «История России» – 60 – 70%.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/>
          </a:p>
          <a:p>
            <a:pPr marL="0" indent="0">
              <a:buNone/>
            </a:pPr>
            <a:r>
              <a:rPr lang="ru-RU" sz="2000" dirty="0"/>
              <a:t>Содержательная часть рабочих программ должна соответствовать </a:t>
            </a:r>
            <a:r>
              <a:rPr lang="ru-RU" sz="2000" b="1" dirty="0"/>
              <a:t>Историко-культурному стандарту</a:t>
            </a:r>
          </a:p>
          <a:p>
            <a:pPr marL="0" indent="0">
              <a:buNone/>
            </a:pPr>
            <a:r>
              <a:rPr lang="ru-RU" sz="2000" b="1" dirty="0"/>
              <a:t>Обязательным является изучение вопросов региональной истории (истории Крыма). 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! Рекомендовано синхронно-параллельное изучение курсов «Всеобщей истории» и «Истории России»        ***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/>
          </a:p>
          <a:p>
            <a:pPr marL="456978" indent="-456978">
              <a:lnSpc>
                <a:spcPct val="80000"/>
              </a:lnSpc>
              <a:buAutoNum type="arabicParenR"/>
            </a:pP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456978" indent="-456978">
              <a:lnSpc>
                <a:spcPct val="80000"/>
              </a:lnSpc>
              <a:buAutoNum type="arabicParenR"/>
            </a:pP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2000" dirty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3" y="22528"/>
            <a:ext cx="7412757" cy="715963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rgbClr val="449197">
                    <a:lumMod val="75000"/>
                  </a:srgbClr>
                </a:solidFill>
              </a:rPr>
              <a:t>Рабочие программы, </a:t>
            </a:r>
            <a:br>
              <a:rPr lang="ru-RU" altLang="ru-RU" sz="2400" dirty="0">
                <a:solidFill>
                  <a:srgbClr val="449197">
                    <a:lumMod val="75000"/>
                  </a:srgbClr>
                </a:solidFill>
              </a:rPr>
            </a:br>
            <a:r>
              <a:rPr lang="ru-RU" altLang="ru-RU" sz="2400" dirty="0">
                <a:solidFill>
                  <a:srgbClr val="449197">
                    <a:lumMod val="75000"/>
                  </a:srgbClr>
                </a:solidFill>
              </a:rPr>
              <a:t>календарно-тематическое планирование</a:t>
            </a:r>
            <a:endParaRPr lang="en-US" altLang="ru-RU" sz="2400" dirty="0">
              <a:solidFill>
                <a:srgbClr val="24727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07704" y="836712"/>
            <a:ext cx="6934200" cy="864096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Структура рабочей программы</a:t>
            </a:r>
          </a:p>
          <a:p>
            <a:pPr marL="456978" indent="-456978">
              <a:lnSpc>
                <a:spcPct val="80000"/>
              </a:lnSpc>
              <a:buAutoNum type="arabicParenR"/>
            </a:pP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456978" indent="-456978">
              <a:lnSpc>
                <a:spcPct val="80000"/>
              </a:lnSpc>
              <a:buAutoNum type="arabicParenR"/>
            </a:pP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altLang="ru-RU" sz="2000" dirty="0">
              <a:solidFill>
                <a:srgbClr val="24727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392256"/>
              </p:ext>
            </p:extLst>
          </p:nvPr>
        </p:nvGraphicFramePr>
        <p:xfrm>
          <a:off x="1907704" y="1268761"/>
          <a:ext cx="7092280" cy="348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904"/>
                <a:gridCol w="3428376"/>
              </a:tblGrid>
              <a:tr h="3686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5-10-е классы</a:t>
                      </a:r>
                      <a:r>
                        <a:rPr lang="ru-RU" sz="1800" baseline="0" dirty="0" smtClean="0"/>
                        <a:t> ФГОС ООО, СОО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11-е классы </a:t>
                      </a:r>
                      <a:r>
                        <a:rPr lang="ru-RU" sz="1800" dirty="0" err="1" smtClean="0"/>
                        <a:t>ФкГОС</a:t>
                      </a:r>
                      <a:endParaRPr lang="ru-RU" sz="1800" dirty="0"/>
                    </a:p>
                  </a:txBody>
                  <a:tcPr/>
                </a:tc>
              </a:tr>
              <a:tr h="3115056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800" dirty="0" smtClean="0">
                          <a:solidFill>
                            <a:srgbClr val="105A5B"/>
                          </a:solidFill>
                        </a:rPr>
                        <a:t>1)</a:t>
                      </a:r>
                      <a:r>
                        <a:rPr lang="ru-RU" altLang="ru-RU" sz="1800" baseline="0" dirty="0" smtClean="0">
                          <a:solidFill>
                            <a:srgbClr val="105A5B"/>
                          </a:solidFill>
                        </a:rPr>
                        <a:t> </a:t>
                      </a:r>
                      <a:r>
                        <a:rPr lang="ru-RU" altLang="ru-RU" sz="1800" dirty="0" smtClean="0">
                          <a:solidFill>
                            <a:srgbClr val="105A5B"/>
                          </a:solidFill>
                        </a:rPr>
                        <a:t>Планируемые результаты освоения учебного предмета, курса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800" i="1" dirty="0" smtClean="0">
                          <a:solidFill>
                            <a:srgbClr val="C00000"/>
                          </a:solidFill>
                        </a:rPr>
                        <a:t>(обучающийся сможет/ выпускник научится, выпускник получит возможность научиться</a:t>
                      </a:r>
                      <a:endParaRPr lang="ru-RU" altLang="ru-RU" sz="180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800" dirty="0" smtClean="0">
                          <a:solidFill>
                            <a:srgbClr val="105A5B"/>
                          </a:solidFill>
                        </a:rPr>
                        <a:t>2) Содержание учебного предмета, курса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800" dirty="0" smtClean="0">
                          <a:solidFill>
                            <a:srgbClr val="105A5B"/>
                          </a:solidFill>
                        </a:rPr>
                        <a:t>3) Тематическое планирование с указанием количества часов, отводимых на освоение каждой темы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400" i="1" dirty="0" smtClean="0">
                          <a:solidFill>
                            <a:srgbClr val="105A5B"/>
                          </a:solidFill>
                        </a:rPr>
                        <a:t>      (ФГОС СОО, с.42)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800" dirty="0" smtClean="0">
                          <a:solidFill>
                            <a:srgbClr val="105A5B"/>
                          </a:solidFill>
                        </a:rPr>
                        <a:t>1) Требования к</a:t>
                      </a:r>
                      <a:r>
                        <a:rPr lang="ru-RU" altLang="ru-RU" sz="1800" baseline="0" dirty="0" smtClean="0">
                          <a:solidFill>
                            <a:srgbClr val="105A5B"/>
                          </a:solidFill>
                        </a:rPr>
                        <a:t> уровню подготовки выпускников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800" i="1" baseline="0" dirty="0" smtClean="0">
                          <a:solidFill>
                            <a:srgbClr val="C00000"/>
                          </a:solidFill>
                        </a:rPr>
                        <a:t>(знать/уметь)</a:t>
                      </a:r>
                      <a:endParaRPr lang="ru-RU" altLang="ru-RU" sz="180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800" dirty="0" smtClean="0">
                          <a:solidFill>
                            <a:srgbClr val="105A5B"/>
                          </a:solidFill>
                        </a:rPr>
                        <a:t>2) Содержание учебного предмета, курса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800" dirty="0" smtClean="0">
                          <a:solidFill>
                            <a:srgbClr val="105A5B"/>
                          </a:solidFill>
                        </a:rPr>
                        <a:t>3) Тематическое планирование с указанием количества часов, отводимых на освоение каждой темы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1400" i="1" dirty="0" smtClean="0">
                          <a:solidFill>
                            <a:srgbClr val="105A5B"/>
                          </a:solidFill>
                        </a:rPr>
                        <a:t>      </a:t>
                      </a:r>
                      <a:endParaRPr lang="ru-RU" altLang="ru-RU" sz="1400" i="1" dirty="0">
                        <a:solidFill>
                          <a:srgbClr val="105A5B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4653137"/>
            <a:ext cx="7308304" cy="206208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105A5B"/>
                </a:solidFill>
              </a:rPr>
              <a:t>ПООП СОО (</a:t>
            </a:r>
            <a:r>
              <a:rPr lang="ru-RU" u="sng" dirty="0" smtClean="0">
                <a:solidFill>
                  <a:srgbClr val="105A5B"/>
                </a:solidFill>
              </a:rPr>
              <a:t>с.11-12): </a:t>
            </a:r>
            <a:r>
              <a:rPr lang="ru-RU" dirty="0" smtClean="0">
                <a:solidFill>
                  <a:srgbClr val="105A5B"/>
                </a:solidFill>
              </a:rPr>
              <a:t>появление </a:t>
            </a:r>
            <a:r>
              <a:rPr lang="ru-RU" dirty="0">
                <a:solidFill>
                  <a:srgbClr val="105A5B"/>
                </a:solidFill>
              </a:rPr>
              <a:t>новых групп предметных результатов базового и углубленного уровней: </a:t>
            </a:r>
            <a:endParaRPr lang="ru-RU" dirty="0" smtClean="0">
              <a:solidFill>
                <a:srgbClr val="105A5B"/>
              </a:solidFill>
            </a:endParaRPr>
          </a:p>
          <a:p>
            <a:pPr algn="just"/>
            <a:endParaRPr lang="ru-RU" dirty="0">
              <a:solidFill>
                <a:srgbClr val="105A5B"/>
              </a:solidFill>
            </a:endParaRPr>
          </a:p>
          <a:p>
            <a:pPr algn="just"/>
            <a:r>
              <a:rPr lang="ru-RU" dirty="0">
                <a:solidFill>
                  <a:srgbClr val="105A5B"/>
                </a:solidFill>
              </a:rPr>
              <a:t>«Выпускник научится – </a:t>
            </a:r>
            <a:r>
              <a:rPr lang="ru-RU" u="sng" dirty="0">
                <a:solidFill>
                  <a:srgbClr val="105A5B"/>
                </a:solidFill>
              </a:rPr>
              <a:t>базовый уровень»</a:t>
            </a:r>
            <a:endParaRPr lang="ru-RU" dirty="0">
              <a:solidFill>
                <a:srgbClr val="105A5B"/>
              </a:solidFill>
            </a:endParaRPr>
          </a:p>
          <a:p>
            <a:pPr algn="just"/>
            <a:r>
              <a:rPr lang="ru-RU" dirty="0">
                <a:solidFill>
                  <a:srgbClr val="105A5B"/>
                </a:solidFill>
              </a:rPr>
              <a:t>«Выпускник научится – </a:t>
            </a:r>
            <a:r>
              <a:rPr lang="ru-RU" u="sng" dirty="0">
                <a:solidFill>
                  <a:srgbClr val="105A5B"/>
                </a:solidFill>
              </a:rPr>
              <a:t>углубленный уровень»</a:t>
            </a:r>
            <a:endParaRPr lang="ru-RU" dirty="0">
              <a:solidFill>
                <a:srgbClr val="105A5B"/>
              </a:solidFill>
            </a:endParaRPr>
          </a:p>
          <a:p>
            <a:pPr algn="just"/>
            <a:endParaRPr lang="ru-RU" dirty="0" smtClean="0">
              <a:solidFill>
                <a:srgbClr val="105A5B"/>
              </a:solidFill>
            </a:endParaRPr>
          </a:p>
          <a:p>
            <a:pPr algn="just"/>
            <a:r>
              <a:rPr lang="ru-RU" dirty="0" smtClean="0">
                <a:solidFill>
                  <a:srgbClr val="105A5B"/>
                </a:solidFill>
              </a:rPr>
              <a:t>«</a:t>
            </a:r>
            <a:r>
              <a:rPr lang="ru-RU" dirty="0">
                <a:solidFill>
                  <a:srgbClr val="105A5B"/>
                </a:solidFill>
              </a:rPr>
              <a:t>Выпускник получит возможность научиться – </a:t>
            </a:r>
            <a:r>
              <a:rPr lang="ru-RU" u="sng" dirty="0">
                <a:solidFill>
                  <a:srgbClr val="105A5B"/>
                </a:solidFill>
              </a:rPr>
              <a:t>базовый уровень»</a:t>
            </a:r>
            <a:endParaRPr lang="ru-RU" dirty="0">
              <a:solidFill>
                <a:srgbClr val="105A5B"/>
              </a:solidFill>
            </a:endParaRPr>
          </a:p>
          <a:p>
            <a:pPr algn="just"/>
            <a:r>
              <a:rPr lang="ru-RU" dirty="0">
                <a:solidFill>
                  <a:srgbClr val="105A5B"/>
                </a:solidFill>
              </a:rPr>
              <a:t>«Выпускник получит возможность  научиться – </a:t>
            </a:r>
            <a:r>
              <a:rPr lang="ru-RU" u="sng" dirty="0">
                <a:solidFill>
                  <a:srgbClr val="105A5B"/>
                </a:solidFill>
              </a:rPr>
              <a:t>углубленный уровень</a:t>
            </a:r>
            <a:r>
              <a:rPr lang="ru-RU" u="sng" dirty="0" smtClean="0">
                <a:solidFill>
                  <a:srgbClr val="105A5B"/>
                </a:solidFill>
              </a:rPr>
              <a:t>»</a:t>
            </a:r>
            <a:endParaRPr lang="ru-RU" dirty="0">
              <a:solidFill>
                <a:srgbClr val="105A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3" y="22528"/>
            <a:ext cx="7412757" cy="715963"/>
          </a:xfrm>
        </p:spPr>
        <p:txBody>
          <a:bodyPr/>
          <a:lstStyle/>
          <a:p>
            <a:pPr algn="ctr"/>
            <a:r>
              <a:rPr lang="ru-RU" sz="2000" dirty="0"/>
              <a:t>Автоматизированная информационная система «Электронный журнал для школы» (</a:t>
            </a:r>
            <a:r>
              <a:rPr lang="ru-RU" sz="2000" dirty="0" err="1"/>
              <a:t>ЭлЖур</a:t>
            </a:r>
            <a:r>
              <a:rPr lang="ru-RU" sz="2000" dirty="0"/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522" y="1196753"/>
            <a:ext cx="7150815" cy="1733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18" tIns="45709" rIns="91418" bIns="45709" rtlCol="0">
            <a:spAutoFit/>
          </a:bodyPr>
          <a:lstStyle/>
          <a:p>
            <a:pPr algn="l"/>
            <a:r>
              <a:rPr lang="ru-RU" sz="3200" b="1" dirty="0"/>
              <a:t>Приказ управления образования администрации </a:t>
            </a:r>
          </a:p>
          <a:p>
            <a:pPr algn="l"/>
            <a:r>
              <a:rPr lang="ru-RU" sz="3200" b="1" dirty="0"/>
              <a:t>Симферопольского района от 29.06.2020г. №353 </a:t>
            </a:r>
          </a:p>
          <a:p>
            <a:pPr algn="l"/>
            <a:r>
              <a:rPr lang="ru-RU" sz="3200" dirty="0"/>
              <a:t>«О введении  в общеобразовательных учреждениях Симферопольского района журналов успеваемости обучающихся в электронном виде»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454" y="3429001"/>
            <a:ext cx="8418010" cy="17337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18" tIns="45709" rIns="91418" bIns="45709" rtlCol="0">
            <a:spAutoFit/>
          </a:bodyPr>
          <a:lstStyle/>
          <a:p>
            <a:pPr algn="l"/>
            <a:r>
              <a:rPr lang="ru-RU" sz="3200" b="1" dirty="0"/>
              <a:t>Методические рекомендации  по введению в общеобразовательных  организациях  Республики Крым журналов успеваемости обучающихся в электронном виде </a:t>
            </a:r>
          </a:p>
          <a:p>
            <a:pPr algn="l"/>
            <a:r>
              <a:rPr lang="ru-RU" sz="3200" dirty="0"/>
              <a:t> (Письмо Министерства образования, науки и молодежи   Республики Крым от 18.06.2020 № 01-14/1960</a:t>
            </a:r>
          </a:p>
        </p:txBody>
      </p:sp>
    </p:spTree>
    <p:extLst>
      <p:ext uri="{BB962C8B-B14F-4D97-AF65-F5344CB8AC3E}">
        <p14:creationId xmlns:p14="http://schemas.microsoft.com/office/powerpoint/2010/main" val="16820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3" y="22528"/>
            <a:ext cx="7412757" cy="715963"/>
          </a:xfrm>
        </p:spPr>
        <p:txBody>
          <a:bodyPr/>
          <a:lstStyle/>
          <a:p>
            <a:pPr algn="ctr"/>
            <a:r>
              <a:rPr lang="ru-RU" sz="2000" dirty="0"/>
              <a:t>Автоматизированная информационная система «Электронный журнал для школы» (</a:t>
            </a:r>
            <a:r>
              <a:rPr lang="ru-RU" sz="2000" dirty="0" err="1"/>
              <a:t>ЭлЖур</a:t>
            </a:r>
            <a:r>
              <a:rPr lang="ru-RU" sz="2000" dirty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980728"/>
            <a:ext cx="5328592" cy="501673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!</a:t>
            </a:r>
            <a:r>
              <a:rPr lang="ru-RU" dirty="0" smtClean="0">
                <a:solidFill>
                  <a:srgbClr val="105A5B"/>
                </a:solidFill>
              </a:rPr>
              <a:t> Рекомендовано </a:t>
            </a:r>
            <a:r>
              <a:rPr lang="ru-RU" dirty="0">
                <a:solidFill>
                  <a:srgbClr val="105A5B"/>
                </a:solidFill>
              </a:rPr>
              <a:t>познакомиться с материалами </a:t>
            </a:r>
            <a:r>
              <a:rPr lang="ru-RU" dirty="0" err="1">
                <a:solidFill>
                  <a:srgbClr val="105A5B"/>
                </a:solidFill>
              </a:rPr>
              <a:t>вебинара</a:t>
            </a:r>
            <a:r>
              <a:rPr lang="ru-RU" dirty="0">
                <a:solidFill>
                  <a:srgbClr val="105A5B"/>
                </a:solidFill>
              </a:rPr>
              <a:t> для учителей «Возможности </a:t>
            </a:r>
            <a:r>
              <a:rPr lang="ru-RU" dirty="0" err="1">
                <a:solidFill>
                  <a:srgbClr val="105A5B"/>
                </a:solidFill>
              </a:rPr>
              <a:t>ЭлЖур</a:t>
            </a:r>
            <a:r>
              <a:rPr lang="ru-RU" dirty="0">
                <a:solidFill>
                  <a:srgbClr val="105A5B"/>
                </a:solidFill>
              </a:rPr>
              <a:t> для педагогов 2016–2017. Режим доступа: </a:t>
            </a:r>
            <a:r>
              <a:rPr lang="ru-RU" u="sng" dirty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eljur.ru/vebinary-dlya-uchitelej-i-administratorov-elektronnogo-zhurnala#webinar24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1" b="6012"/>
          <a:stretch/>
        </p:blipFill>
        <p:spPr bwMode="auto">
          <a:xfrm>
            <a:off x="1979712" y="2394233"/>
            <a:ext cx="6984776" cy="42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560840" cy="715962"/>
          </a:xfrm>
        </p:spPr>
        <p:txBody>
          <a:bodyPr/>
          <a:lstStyle/>
          <a:p>
            <a:pPr algn="just"/>
            <a:r>
              <a:rPr lang="ru-RU" altLang="ru-RU" sz="1800" u="sng" dirty="0">
                <a:solidFill>
                  <a:srgbClr val="247274"/>
                </a:solidFill>
              </a:rPr>
              <a:t>Цель: </a:t>
            </a:r>
            <a:r>
              <a:rPr lang="ru-RU" altLang="ru-RU" sz="1800" dirty="0">
                <a:solidFill>
                  <a:srgbClr val="247274"/>
                </a:solidFill>
              </a:rPr>
              <a:t>совершенствование качества преподавания социально-гуманитарных дисциплин в 2020/2021 учебном году в общеобразовательных организациях Симферопольского района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628800"/>
            <a:ext cx="813690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Задачи:</a:t>
            </a:r>
            <a:endParaRPr lang="ru-RU" sz="1800" dirty="0"/>
          </a:p>
          <a:p>
            <a:pPr lvl="0" algn="just"/>
            <a:r>
              <a:rPr lang="ru-RU" sz="1800" dirty="0"/>
              <a:t>Ознакомить учителей образовательных учреждений района, преподающих предметы социально-гуманитарного цикла, с изменениями в преподавании истории, обществознания, ОДНКНР в 2020/2021 учебном году</a:t>
            </a:r>
          </a:p>
          <a:p>
            <a:pPr lvl="0" algn="just"/>
            <a:r>
              <a:rPr lang="ru-RU" sz="1800" dirty="0"/>
              <a:t>Ознакомить и выработать методические рекомендации по использованию электронных ресурсов в урочной деятельности, при подготовке к ГИА и ВПР по истории и обществознанию в условиях дистанционного обучения</a:t>
            </a:r>
          </a:p>
          <a:p>
            <a:pPr lvl="0" algn="just"/>
            <a:r>
              <a:rPr lang="ru-RU" sz="1800" dirty="0"/>
              <a:t>Представить методические рекомендации по работе учителей учебных предметов социально-гуманитарного цикла с автоматизированной информационной системой «Электронный журнал для школы» (АИС </a:t>
            </a:r>
            <a:r>
              <a:rPr lang="ru-RU" sz="1800" dirty="0" err="1"/>
              <a:t>ЭлЖур</a:t>
            </a:r>
            <a:r>
              <a:rPr lang="ru-RU" sz="1800" dirty="0"/>
              <a:t>)</a:t>
            </a:r>
          </a:p>
          <a:p>
            <a:pPr lvl="0" algn="just"/>
            <a:r>
              <a:rPr lang="ru-RU" sz="1800" dirty="0"/>
              <a:t>Ознакомить с планом работы районного методического объединения учителей социально-гуманитарных дисциплин на 2020/2021 учебный год. </a:t>
            </a:r>
          </a:p>
          <a:p>
            <a:pPr>
              <a:lnSpc>
                <a:spcPct val="80000"/>
              </a:lnSpc>
            </a:pPr>
            <a:endParaRPr lang="en-US" altLang="ru-RU" sz="1800" dirty="0">
              <a:solidFill>
                <a:srgbClr val="247274"/>
              </a:solidFill>
              <a:latin typeface="Verdana" pitchFamily="34" charset="0"/>
              <a:ea typeface="굴림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6984776" cy="1080120"/>
          </a:xfrm>
        </p:spPr>
        <p:txBody>
          <a:bodyPr/>
          <a:lstStyle/>
          <a:p>
            <a:pPr algn="ctr"/>
            <a:r>
              <a:rPr lang="ru-RU" sz="2800" dirty="0"/>
              <a:t>Организация работы </a:t>
            </a:r>
            <a:br>
              <a:rPr lang="ru-RU" sz="2800" dirty="0"/>
            </a:br>
            <a:r>
              <a:rPr lang="ru-RU" sz="2800" dirty="0"/>
              <a:t>по индивидуальным проектам </a:t>
            </a:r>
            <a:br>
              <a:rPr lang="ru-RU" sz="2800" dirty="0"/>
            </a:br>
            <a:r>
              <a:rPr lang="ru-RU" sz="2800" dirty="0"/>
              <a:t>для обучающихся 10–11-х классов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844825"/>
            <a:ext cx="8872205" cy="4824536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/>
              <a:t>В соответствии с ФГОС СОО курс «Индивидуальный проект» является обязательной частью учебного плана среднего общего образования. 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Индивидуальный проект (далее – ИП) выполняется обучающимся самостоятельно под руководством </a:t>
            </a:r>
            <a:r>
              <a:rPr lang="ru-RU" sz="1400" dirty="0" err="1"/>
              <a:t>тьютора</a:t>
            </a:r>
            <a:r>
              <a:rPr lang="ru-RU" sz="1400" dirty="0"/>
              <a:t>. </a:t>
            </a:r>
          </a:p>
          <a:p>
            <a:pPr marL="0" indent="0">
              <a:buNone/>
            </a:pPr>
            <a:r>
              <a:rPr lang="ru-RU" sz="1400" dirty="0"/>
              <a:t>Сроки реализации ИП: 1–2 года. </a:t>
            </a:r>
          </a:p>
          <a:p>
            <a:pPr marL="0" indent="0">
              <a:buNone/>
            </a:pPr>
            <a:r>
              <a:rPr lang="ru-RU" sz="1400" dirty="0"/>
              <a:t>ИП выполняется в рамках одного или нескольких учебных предметов. </a:t>
            </a:r>
          </a:p>
          <a:p>
            <a:pPr marL="0" indent="0">
              <a:buNone/>
            </a:pPr>
            <a:r>
              <a:rPr lang="ru-RU" sz="1400" dirty="0"/>
              <a:t>На выполнение ИП (учебное исследование или учебный проект) учебный план общеобразовательной организации отводит необходимое количество часов.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ИП может выполняться по одному из направлений: социальное, бизнес-проектирование, исследовательское, инженерно-конструкторское, информационное, творческое. 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>
                <a:solidFill>
                  <a:srgbClr val="C00000"/>
                </a:solidFill>
              </a:rPr>
              <a:t>! Рекомендовано </a:t>
            </a:r>
            <a:r>
              <a:rPr lang="ru-RU" sz="1400" dirty="0"/>
              <a:t>познакомиться с «Методическими рекомендациями по преподаванию учебного курса «Индивидуальный проект» на уровне среднего общего образования (ФГОС)  в общеобразовательных организаций Республики Крым», автор Шостак Е.Н., методист центра подготовки руководящих кадров, школоведения и аттестации ГБОУ ДПО РК КРИППО. Режим доступа: </a:t>
            </a:r>
            <a:r>
              <a:rPr lang="ru-RU" sz="1800" u="sng" dirty="0">
                <a:hlinkClick r:id="rId3"/>
              </a:rPr>
              <a:t>https://www.krippo.ru/index.php/v-pomoshch-uchitelyu/v-pomosh-ychitelu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34200" cy="715962"/>
          </a:xfrm>
        </p:spPr>
        <p:txBody>
          <a:bodyPr/>
          <a:lstStyle/>
          <a:p>
            <a:pPr algn="ctr"/>
            <a:r>
              <a:rPr lang="ru-RU" altLang="ru-RU" sz="2400" dirty="0" err="1">
                <a:solidFill>
                  <a:schemeClr val="accent2">
                    <a:lumMod val="75000"/>
                  </a:schemeClr>
                </a:solidFill>
              </a:rPr>
              <a:t>Дистант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!!! Работам вместе!</a:t>
            </a:r>
            <a:endParaRPr lang="en-US" alt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835696" y="836712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r="13935" b="10866"/>
          <a:stretch/>
        </p:blipFill>
        <p:spPr bwMode="auto">
          <a:xfrm>
            <a:off x="539552" y="1052737"/>
            <a:ext cx="8094633" cy="44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301209"/>
            <a:ext cx="7380312" cy="66682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just"/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680" indent="-285680" algn="just">
              <a:buFontTx/>
              <a:buChar char="-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Методические рекомендации по организации изучения/повторения сложных вопросов истории</a:t>
            </a:r>
          </a:p>
          <a:p>
            <a:pPr marL="285680" indent="-285680" algn="just">
              <a:buFontTx/>
              <a:buChar char="-"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Методические рекомендации по реализации образовательных программ основного общего, среднего общего образования по истории с применением электронного обучения и дистанционных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1767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934200" cy="715962"/>
          </a:xfrm>
        </p:spPr>
        <p:txBody>
          <a:bodyPr/>
          <a:lstStyle/>
          <a:p>
            <a:pPr algn="ctr"/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</a:rPr>
              <a:t>ГИА-Карта Республики Крым</a:t>
            </a:r>
            <a:endParaRPr lang="en-US" alt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835696" y="836712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r="6003" b="6250"/>
          <a:stretch/>
        </p:blipFill>
        <p:spPr bwMode="auto">
          <a:xfrm>
            <a:off x="222490" y="1534016"/>
            <a:ext cx="8309950" cy="483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4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6984776" cy="1080120"/>
          </a:xfrm>
        </p:spPr>
        <p:txBody>
          <a:bodyPr/>
          <a:lstStyle/>
          <a:p>
            <a:pPr algn="ctr"/>
            <a:r>
              <a:rPr lang="ru-RU" sz="2000" dirty="0"/>
              <a:t>Создание мультимедийных интерактивных упражнений с помощью </a:t>
            </a:r>
            <a:r>
              <a:rPr lang="ru-RU" sz="2000" dirty="0" err="1"/>
              <a:t>web</a:t>
            </a:r>
            <a:r>
              <a:rPr lang="ru-RU" sz="2000" dirty="0"/>
              <a:t>-сервиса </a:t>
            </a:r>
            <a:r>
              <a:rPr lang="ru-RU" sz="2000" i="1" dirty="0"/>
              <a:t>LearningApps.org</a:t>
            </a:r>
            <a:br>
              <a:rPr lang="ru-RU" sz="2000" i="1" dirty="0"/>
            </a:br>
            <a:r>
              <a:rPr lang="ru-RU" sz="2000" i="1" dirty="0"/>
              <a:t/>
            </a:r>
            <a:br>
              <a:rPr lang="ru-RU" sz="2000" i="1" dirty="0"/>
            </a:br>
            <a:endParaRPr lang="en-US" alt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r="14055" b="4427"/>
          <a:stretch/>
        </p:blipFill>
        <p:spPr bwMode="auto">
          <a:xfrm>
            <a:off x="1475656" y="2082767"/>
            <a:ext cx="6408712" cy="46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76864" cy="1143000"/>
          </a:xfrm>
        </p:spPr>
        <p:txBody>
          <a:bodyPr/>
          <a:lstStyle/>
          <a:p>
            <a:pPr algn="ctr"/>
            <a:r>
              <a:rPr lang="ru-RU" dirty="0" smtClean="0"/>
              <a:t>Особенности преподавания предмета «Обществознание»</a:t>
            </a:r>
            <a:endParaRPr lang="ru-RU" dirty="0"/>
          </a:p>
        </p:txBody>
      </p:sp>
      <p:pic>
        <p:nvPicPr>
          <p:cNvPr id="1026" name="Picture 2" descr="https://people.ucalgary.ca/~savagel/images/stud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83918"/>
            <a:ext cx="23248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92888" cy="3705592"/>
          </a:xfrm>
        </p:spPr>
        <p:txBody>
          <a:bodyPr>
            <a:noAutofit/>
          </a:bodyPr>
          <a:lstStyle/>
          <a:p>
            <a:pPr marL="45709" indent="0" algn="ctr">
              <a:buNone/>
            </a:pPr>
            <a:r>
              <a:rPr lang="ru-RU" sz="2800" b="1" dirty="0"/>
              <a:t>Название учебного предмета </a:t>
            </a:r>
          </a:p>
          <a:p>
            <a:r>
              <a:rPr lang="ru-RU" sz="2800" dirty="0"/>
              <a:t>в 6-10 классах – «Обществознание» </a:t>
            </a:r>
          </a:p>
          <a:p>
            <a:pPr marL="45709" indent="0">
              <a:buNone/>
            </a:pPr>
            <a:r>
              <a:rPr lang="ru-RU" sz="2800" dirty="0"/>
              <a:t>(в соответствии с ФГОС ООО, ФГОС СОО) </a:t>
            </a:r>
          </a:p>
          <a:p>
            <a:r>
              <a:rPr lang="ru-RU" sz="2800" dirty="0"/>
              <a:t>в 11 классе «Обществознание (включая экономику и право)» </a:t>
            </a:r>
          </a:p>
          <a:p>
            <a:pPr marL="45709" indent="0">
              <a:buNone/>
            </a:pPr>
            <a:r>
              <a:rPr lang="ru-RU" sz="2800" dirty="0"/>
              <a:t>(в соответствии с </a:t>
            </a:r>
            <a:r>
              <a:rPr lang="ru-RU" sz="2800" dirty="0" err="1"/>
              <a:t>Фк</a:t>
            </a:r>
            <a:r>
              <a:rPr lang="ru-RU" sz="2800" dirty="0"/>
              <a:t> ГОС)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09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92888" cy="6120680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200" b="1" u="sng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Место учебного предмета «Обществознание»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3600" b="1" u="sng" baseline="-25000" dirty="0">
              <a:solidFill>
                <a:srgbClr val="4E67C8">
                  <a:lumMod val="75000"/>
                </a:srgbClr>
              </a:solidFill>
              <a:latin typeface="Arial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b="1" baseline="-25000" dirty="0">
                <a:solidFill>
                  <a:srgbClr val="105A5B"/>
                </a:solidFill>
                <a:latin typeface="Arial" charset="0"/>
              </a:rPr>
              <a:t>«Обществознание» </a:t>
            </a:r>
            <a:r>
              <a:rPr lang="ru-RU" altLang="ru-RU" sz="3600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изучается на уровне основного общего образования в качестве обязательного учебного предмета  в 6 по 9 класс в объеме 1 час в неделю (34 ч. в год).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В 11 классе в соответствии с </a:t>
            </a:r>
            <a:r>
              <a:rPr lang="ru-RU" altLang="ru-RU" sz="3600" baseline="-25000" dirty="0" err="1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Фк</a:t>
            </a:r>
            <a:r>
              <a:rPr lang="ru-RU" altLang="ru-RU" sz="3600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 ГОС интегрированный учебный предмет </a:t>
            </a:r>
            <a:r>
              <a:rPr lang="ru-RU" altLang="ru-RU" sz="3600" b="1" baseline="-25000" dirty="0">
                <a:solidFill>
                  <a:srgbClr val="105A5B"/>
                </a:solidFill>
                <a:latin typeface="Arial" charset="0"/>
              </a:rPr>
              <a:t>«Обществознание (включая экономику и право)» </a:t>
            </a:r>
            <a:r>
              <a:rPr lang="ru-RU" altLang="ru-RU" sz="3600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является учебным предметом федерального компонента и изучается </a:t>
            </a:r>
            <a:r>
              <a:rPr lang="ru-RU" altLang="ru-RU" sz="3600" b="1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обязательно.</a:t>
            </a:r>
            <a:r>
              <a:rPr lang="ru-RU" altLang="ru-RU" sz="3600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 При этом обязательные разделы «Экономика» и «Право» могут преподаваться как в составе данного предмета, так и в качестве самостоятельных учебных предметов.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1 вариант – «Обществознание(включая экономику и право)» – 2 часа в неделю (68 ч. в год)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baseline="-25000" dirty="0">
                <a:solidFill>
                  <a:srgbClr val="4E67C8">
                    <a:lumMod val="75000"/>
                  </a:srgbClr>
                </a:solidFill>
                <a:latin typeface="Arial" charset="0"/>
              </a:rPr>
              <a:t>2 вариант – «Обществознание» – 1 час в неделю (34 ч. в год), «Экономика» – 0,5 ч. в неделю (17 ч. в год), «Право» - 0,5 ч. в неделю (17 ч. в год). В этом случае на каждый предмет составляется отдельная рабочая программа.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3600" baseline="-25000" dirty="0">
              <a:solidFill>
                <a:srgbClr val="4E67C8">
                  <a:lumMod val="75000"/>
                </a:srgbClr>
              </a:solidFill>
              <a:latin typeface="Arial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072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992888" cy="5976664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baseline="-25000" dirty="0">
                <a:solidFill>
                  <a:prstClr val="black"/>
                </a:solidFill>
                <a:latin typeface="Arial" charset="0"/>
              </a:rPr>
              <a:t>Особенности преподавания предмета «Обществознание»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b="1" baseline="-25000" dirty="0">
                <a:solidFill>
                  <a:prstClr val="black"/>
                </a:solidFill>
                <a:latin typeface="Arial" charset="0"/>
              </a:rPr>
              <a:t>в 10 классе в соответствии с ФГОС СОО</a:t>
            </a:r>
          </a:p>
          <a:p>
            <a:endParaRPr lang="ru-RU" sz="2400" dirty="0"/>
          </a:p>
          <a:p>
            <a:r>
              <a:rPr lang="ru-RU" sz="2400" dirty="0"/>
              <a:t>В 2020/2021 учебном году в 10  классе изучение «Обществознания» будет осуществляться только на </a:t>
            </a:r>
            <a:r>
              <a:rPr lang="ru-RU" sz="2400" b="1" dirty="0"/>
              <a:t>базовом уровне (2 часа в неделю).</a:t>
            </a:r>
          </a:p>
          <a:p>
            <a:r>
              <a:rPr lang="ru-RU" sz="2400" dirty="0"/>
              <a:t>В соответствии с ФГОС СОО учебный предмет «Обществознание» в 10 классе изучается 2 часа в неделю на базовом уровне в </a:t>
            </a:r>
            <a:r>
              <a:rPr lang="ru-RU" sz="2400" b="1" dirty="0"/>
              <a:t>гуманитарном </a:t>
            </a:r>
            <a:r>
              <a:rPr lang="ru-RU" sz="2400" dirty="0"/>
              <a:t>и </a:t>
            </a:r>
            <a:r>
              <a:rPr lang="ru-RU" sz="2400" b="1" dirty="0"/>
              <a:t>универсальном </a:t>
            </a:r>
            <a:r>
              <a:rPr lang="ru-RU" sz="2400" dirty="0"/>
              <a:t>профилях. </a:t>
            </a:r>
          </a:p>
          <a:p>
            <a:r>
              <a:rPr lang="ru-RU" sz="2400" dirty="0"/>
              <a:t> «Экономика» и «Право» могут изучаться как самостоятельные учебные предметы в зависимости от выбранного профиля: на базовом уровне 0,5 часов в неделю (17ч. в год), на углубленном – 2 часа в неделю (68 ч. в год).  </a:t>
            </a:r>
          </a:p>
        </p:txBody>
      </p:sp>
    </p:spTree>
    <p:extLst>
      <p:ext uri="{BB962C8B-B14F-4D97-AF65-F5344CB8AC3E}">
        <p14:creationId xmlns:p14="http://schemas.microsoft.com/office/powerpoint/2010/main" val="7401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87625" y="332656"/>
            <a:ext cx="6400800" cy="897280"/>
          </a:xfrm>
        </p:spPr>
        <p:txBody>
          <a:bodyPr/>
          <a:lstStyle/>
          <a:p>
            <a:pPr marL="45709" indent="0" algn="ctr">
              <a:buNone/>
            </a:pPr>
            <a:r>
              <a:rPr lang="ru-RU" altLang="ru-RU" sz="2400" b="1" dirty="0">
                <a:solidFill>
                  <a:srgbClr val="247274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Учебно-методическое обеспечение преподавания обществознания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8712969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9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20" y="692696"/>
            <a:ext cx="9043987" cy="489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465476" fontAlgn="auto">
              <a:spcBef>
                <a:spcPts val="0"/>
              </a:spcBef>
              <a:spcAft>
                <a:spcPts val="0"/>
              </a:spcAft>
            </a:pPr>
            <a:endParaRPr sz="90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4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24936" cy="456968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900" dirty="0"/>
              <a:t>В 2020/2021 учебном году изучение учебных предметов «История» и «Обществознание» осуществляется </a:t>
            </a:r>
          </a:p>
          <a:p>
            <a:pPr marL="45709" indent="0" algn="just">
              <a:buNone/>
            </a:pPr>
            <a:r>
              <a:rPr lang="ru-RU" sz="3900" dirty="0"/>
              <a:t>в 5-9 классах – на основе ФГОС ООО</a:t>
            </a:r>
          </a:p>
          <a:p>
            <a:pPr marL="45709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3900" dirty="0"/>
              <a:t>в 10 классах – </a:t>
            </a:r>
            <a:r>
              <a:rPr lang="ru-RU" sz="3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основе </a:t>
            </a:r>
            <a:r>
              <a:rPr lang="ru-RU" sz="3900" dirty="0"/>
              <a:t>ФГОС СОО</a:t>
            </a:r>
          </a:p>
          <a:p>
            <a:pPr marL="45709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3900" dirty="0"/>
              <a:t>в 11 классах – </a:t>
            </a:r>
            <a:r>
              <a:rPr lang="ru-RU" sz="3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основе </a:t>
            </a:r>
            <a:r>
              <a:rPr lang="ru-RU" sz="3900" dirty="0" err="1"/>
              <a:t>ФкГОС</a:t>
            </a:r>
            <a:r>
              <a:rPr lang="ru-RU" sz="3900" dirty="0"/>
              <a:t> СОО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52" y="600075"/>
            <a:ext cx="9207252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0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8064896" cy="3129528"/>
          </a:xfrm>
        </p:spPr>
        <p:txBody>
          <a:bodyPr>
            <a:noAutofit/>
          </a:bodyPr>
          <a:lstStyle/>
          <a:p>
            <a:r>
              <a:rPr lang="ru-RU" sz="2800" dirty="0"/>
              <a:t>В связи со сложной эпидемиологической ситуацией в 2020 г. Рабочая программа по  обществознанию в первой четверти нового учебного года нуждается в корректировке. Целью корректировки является организация повторения программного содержания по предмету </a:t>
            </a:r>
            <a:r>
              <a:rPr lang="ru-RU" sz="2800" dirty="0" smtClean="0"/>
              <a:t>«Обществознание</a:t>
            </a:r>
            <a:r>
              <a:rPr lang="ru-RU" sz="2800" dirty="0"/>
              <a:t>» с учетом необходимости повторения  тем,  которые рассматривались в четвертой четверти 2019/2020 учебного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32961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5577800"/>
          </a:xfrm>
        </p:spPr>
        <p:txBody>
          <a:bodyPr>
            <a:normAutofit/>
          </a:bodyPr>
          <a:lstStyle/>
          <a:p>
            <a:pPr marL="45709" indent="0" algn="ctr">
              <a:buNone/>
            </a:pPr>
            <a:r>
              <a:rPr lang="ru-RU" b="1" dirty="0" smtClean="0">
                <a:solidFill>
                  <a:srgbClr val="105A5B"/>
                </a:solidFill>
              </a:rPr>
              <a:t>Региональный компонент при изучении «Обществознания»</a:t>
            </a:r>
          </a:p>
          <a:p>
            <a:r>
              <a:rPr lang="ru-RU" dirty="0">
                <a:solidFill>
                  <a:schemeClr val="tx1"/>
                </a:solidFill>
              </a:rPr>
              <a:t>При изучении предмета «Обществознание» необходимо учитывать также национальные, региональные и этнокультурные особенности Республики Крым и образовательной </a:t>
            </a:r>
            <a:r>
              <a:rPr lang="ru-RU" dirty="0" smtClean="0">
                <a:solidFill>
                  <a:schemeClr val="tx1"/>
                </a:solidFill>
              </a:rPr>
              <a:t>организации.</a:t>
            </a:r>
          </a:p>
          <a:p>
            <a:r>
              <a:rPr lang="ru-RU" dirty="0">
                <a:solidFill>
                  <a:schemeClr val="tx1"/>
                </a:solidFill>
              </a:rPr>
              <a:t>Варианты реализации содержания региональных особенностей: фрагментарное включение материалов в урок в виде сообщений, практико-ориентированных задач, расчетных задач с производственной направленностью, проекты, уроки-диспуты, уроки-исследования, экскурсии и </a:t>
            </a:r>
            <a:r>
              <a:rPr lang="ru-RU" dirty="0" smtClean="0">
                <a:solidFill>
                  <a:schemeClr val="tx1"/>
                </a:solidFill>
              </a:rPr>
              <a:t>др.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776864" cy="5577800"/>
          </a:xfrm>
        </p:spPr>
        <p:txBody>
          <a:bodyPr>
            <a:normAutofit/>
          </a:bodyPr>
          <a:lstStyle/>
          <a:p>
            <a:pPr marL="45709" indent="0" algn="ctr">
              <a:buNone/>
            </a:pPr>
            <a:r>
              <a:rPr lang="ru-RU" b="1" dirty="0" smtClean="0">
                <a:solidFill>
                  <a:srgbClr val="105A5B"/>
                </a:solidFill>
              </a:rPr>
              <a:t>Примерные темы уроков регионального компонента</a:t>
            </a:r>
          </a:p>
          <a:p>
            <a:pPr marL="45709" indent="0">
              <a:buNone/>
            </a:pPr>
            <a:endParaRPr lang="ru-RU" b="1" dirty="0" smtClean="0">
              <a:solidFill>
                <a:srgbClr val="105A5B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«Взаимодействие природы и общества в условиях Республики Крым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Экологические и демографические проблемы Республики Крым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Достижения и проблемы культуры Республики Крым</a:t>
            </a:r>
            <a:r>
              <a:rPr lang="ru-RU" dirty="0" smtClean="0">
                <a:solidFill>
                  <a:schemeClr val="tx1"/>
                </a:solidFill>
              </a:rPr>
              <a:t>»,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«Экономика Республики Крым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«Человек на рынке труда. Рынок труда в Республике Крым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«Состояние правовой культуры в Республике Крым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Правосудие в Республике Крым».</a:t>
            </a:r>
          </a:p>
        </p:txBody>
      </p:sp>
    </p:spTree>
    <p:extLst>
      <p:ext uri="{BB962C8B-B14F-4D97-AF65-F5344CB8AC3E}">
        <p14:creationId xmlns:p14="http://schemas.microsoft.com/office/powerpoint/2010/main" val="22227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24936" cy="6120680"/>
          </a:xfrm>
        </p:spPr>
        <p:txBody>
          <a:bodyPr>
            <a:normAutofit/>
          </a:bodyPr>
          <a:lstStyle/>
          <a:p>
            <a:pPr marL="45709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dirty="0">
                <a:solidFill>
                  <a:srgbClr val="105A5B"/>
                </a:solidFill>
              </a:rPr>
              <a:t>Примерные темы уроков </a:t>
            </a:r>
            <a:endParaRPr lang="ru-RU" b="1" dirty="0" smtClean="0">
              <a:solidFill>
                <a:srgbClr val="105A5B"/>
              </a:solidFill>
            </a:endParaRPr>
          </a:p>
          <a:p>
            <a:pPr marL="45709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srgbClr val="105A5B"/>
                </a:solidFill>
              </a:rPr>
              <a:t>по финансовой грамотности</a:t>
            </a:r>
          </a:p>
          <a:p>
            <a:pPr marL="45709" indent="0" algn="ctr">
              <a:buClr>
                <a:srgbClr val="F14124">
                  <a:lumMod val="75000"/>
                </a:srgbClr>
              </a:buCl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09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solidFill>
                  <a:schemeClr val="tx1"/>
                </a:solidFill>
              </a:rPr>
              <a:t>7-9 классы:</a:t>
            </a:r>
          </a:p>
          <a:p>
            <a:pPr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«Карманные деньги: за и против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Бюджет моей семьи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«Бюджет государства и семьи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«Государственный бюджет Российской Федерации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«Банковская система </a:t>
            </a:r>
            <a:r>
              <a:rPr lang="ru-RU" dirty="0" smtClean="0">
                <a:solidFill>
                  <a:schemeClr val="tx1"/>
                </a:solidFill>
              </a:rPr>
              <a:t>России» </a:t>
            </a:r>
          </a:p>
          <a:p>
            <a:pPr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Пенсионные программы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>
              <a:buClr>
                <a:srgbClr val="F14124">
                  <a:lumMod val="75000"/>
                </a:srgbClr>
              </a:buClr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749480" cy="5361776"/>
          </a:xfrm>
        </p:spPr>
        <p:txBody>
          <a:bodyPr>
            <a:normAutofit/>
          </a:bodyPr>
          <a:lstStyle/>
          <a:p>
            <a:pPr marL="45709" indent="0" algn="ctr">
              <a:buNone/>
            </a:pPr>
            <a:r>
              <a:rPr lang="ru-RU" b="1" dirty="0"/>
              <a:t>10-11 </a:t>
            </a:r>
            <a:r>
              <a:rPr lang="ru-RU" b="1" dirty="0" smtClean="0"/>
              <a:t>классы: </a:t>
            </a:r>
          </a:p>
          <a:p>
            <a:r>
              <a:rPr lang="ru-RU" dirty="0" smtClean="0"/>
              <a:t>«</a:t>
            </a:r>
            <a:r>
              <a:rPr lang="ru-RU" dirty="0"/>
              <a:t>Электронные деньги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«Бюджетная система Российской Федерации. Доходы и расходы: навыки планирования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«Формирование государственного бюджета в Российской Федерации и его исполнение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/>
              <a:t>Кредитование: его роль в современной экономике домохозяйств, фирм и государств. Плюсы и минусы (риски) кредитования граждан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/>
              <a:t>Потребительское кредитование. Ипотечный кредит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6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268760"/>
            <a:ext cx="7461448" cy="2625472"/>
          </a:xfrm>
        </p:spPr>
        <p:txBody>
          <a:bodyPr/>
          <a:lstStyle/>
          <a:p>
            <a:pPr marL="45709" indent="0" algn="ctr">
              <a:spcAft>
                <a:spcPts val="0"/>
              </a:spcAft>
              <a:buNone/>
              <a:tabLst>
                <a:tab pos="837996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ПЛАН</a:t>
            </a:r>
            <a:endParaRPr lang="ru-RU" sz="2400" dirty="0">
              <a:latin typeface="Times New Roman"/>
              <a:ea typeface="Calibri"/>
            </a:endParaRPr>
          </a:p>
          <a:p>
            <a:pPr marL="45709" indent="0" algn="ctr">
              <a:spcAft>
                <a:spcPts val="0"/>
              </a:spcAft>
              <a:buNone/>
              <a:tabLst>
                <a:tab pos="837996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методической работы </a:t>
            </a:r>
            <a:endParaRPr lang="ru-RU" sz="2400" dirty="0">
              <a:latin typeface="Times New Roman"/>
              <a:ea typeface="Calibri"/>
            </a:endParaRPr>
          </a:p>
          <a:p>
            <a:pPr marL="45709" indent="0" algn="ctr">
              <a:spcAft>
                <a:spcPts val="0"/>
              </a:spcAft>
              <a:buNone/>
              <a:tabLst>
                <a:tab pos="837996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по предметам социально-гуманитарного цикла (история, обществознание, ОДНКНР)</a:t>
            </a:r>
            <a:endParaRPr lang="ru-RU" sz="2400" dirty="0">
              <a:latin typeface="Times New Roman"/>
              <a:ea typeface="Calibri"/>
            </a:endParaRPr>
          </a:p>
          <a:p>
            <a:pPr marL="45709" indent="0" algn="ctr">
              <a:spcAft>
                <a:spcPts val="0"/>
              </a:spcAft>
              <a:buNone/>
              <a:tabLst>
                <a:tab pos="837996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на 2020/2021 учебный год</a:t>
            </a:r>
            <a:endParaRPr lang="ru-RU" sz="24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1"/>
            <a:ext cx="7560840" cy="5217760"/>
          </a:xfrm>
        </p:spPr>
        <p:txBody>
          <a:bodyPr>
            <a:normAutofit/>
          </a:bodyPr>
          <a:lstStyle/>
          <a:p>
            <a:pPr marL="45709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837996" algn="l"/>
              </a:tabLst>
            </a:pPr>
            <a:r>
              <a:rPr lang="ru-RU" sz="2400" b="1" dirty="0">
                <a:latin typeface="Times New Roman"/>
                <a:ea typeface="Calibri"/>
              </a:rPr>
              <a:t>Методическая проблема района:</a:t>
            </a:r>
            <a:endParaRPr lang="ru-RU" sz="2000" dirty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Calibri"/>
              </a:rPr>
              <a:t>"Создание условий для повышения качества образования в сфере реализации Национального проекта "Образование" (2019-2024гг)</a:t>
            </a:r>
            <a:endParaRPr lang="ru-RU" sz="2000" dirty="0">
              <a:latin typeface="Times New Roman"/>
              <a:ea typeface="Calibri"/>
            </a:endParaRPr>
          </a:p>
          <a:p>
            <a:pPr marL="45709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837996" algn="l"/>
              </a:tabLst>
            </a:pPr>
            <a:r>
              <a:rPr lang="ru-RU" sz="2400" b="1" dirty="0">
                <a:latin typeface="Times New Roman"/>
                <a:ea typeface="Calibri"/>
              </a:rPr>
              <a:t> </a:t>
            </a:r>
            <a:endParaRPr lang="ru-RU" sz="2000" dirty="0">
              <a:latin typeface="Times New Roman"/>
              <a:ea typeface="Calibri"/>
            </a:endParaRPr>
          </a:p>
          <a:p>
            <a:pPr marL="45709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837996" algn="l"/>
              </a:tabLst>
            </a:pPr>
            <a:r>
              <a:rPr lang="ru-RU" sz="2400" b="1" dirty="0">
                <a:solidFill>
                  <a:srgbClr val="833C0B"/>
                </a:solidFill>
                <a:latin typeface="Times New Roman"/>
                <a:ea typeface="Calibri"/>
              </a:rPr>
              <a:t>Методическая проблема РМО:</a:t>
            </a:r>
            <a:endParaRPr lang="ru-RU" sz="2000" dirty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37996" algn="l"/>
              </a:tabLst>
            </a:pPr>
            <a:r>
              <a:rPr lang="ru-RU" sz="2400" dirty="0">
                <a:solidFill>
                  <a:srgbClr val="800000"/>
                </a:solidFill>
                <a:latin typeface="Times New Roman"/>
                <a:ea typeface="Calibri"/>
              </a:rPr>
              <a:t>«Обеспечение качества преподавания предметов социально-гуманитарного цикла на основе способностей и возможностей обучающихся через повышение профессионального мастерства педагогов».</a:t>
            </a:r>
            <a:endParaRPr lang="ru-RU" sz="20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0"/>
            <a:ext cx="8496944" cy="6669360"/>
          </a:xfrm>
        </p:spPr>
        <p:txBody>
          <a:bodyPr>
            <a:normAutofit fontScale="62500" lnSpcReduction="20000"/>
          </a:bodyPr>
          <a:lstStyle/>
          <a:p>
            <a:pPr marL="45709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</a:rPr>
              <a:t>Цель:</a:t>
            </a:r>
            <a:endParaRPr lang="ru-RU" sz="2000" dirty="0">
              <a:latin typeface="Times New Roman"/>
              <a:ea typeface="Calibri"/>
            </a:endParaRPr>
          </a:p>
          <a:p>
            <a:pPr marL="45709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Calibri"/>
              </a:rPr>
              <a:t>развитие школьного социально-гуманитарного образования, обеспечение качества преподавания в связи с новыми подходами к преподаванию социально-гуманитарных дисциплин в условиях ФГОС ООО и СОО.</a:t>
            </a:r>
            <a:endParaRPr lang="ru-RU" sz="2000" dirty="0">
              <a:latin typeface="Times New Roman"/>
              <a:ea typeface="Calibri"/>
            </a:endParaRPr>
          </a:p>
          <a:p>
            <a:pPr marL="45709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</a:rPr>
              <a:t> </a:t>
            </a:r>
            <a:endParaRPr lang="ru-RU" sz="2000" dirty="0">
              <a:latin typeface="Times New Roman"/>
              <a:ea typeface="Calibri"/>
            </a:endParaRPr>
          </a:p>
          <a:p>
            <a:pPr marL="45709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</a:rPr>
              <a:t>Задачи </a:t>
            </a:r>
            <a:r>
              <a:rPr lang="ru-RU" sz="2400" dirty="0">
                <a:latin typeface="Times New Roman"/>
                <a:ea typeface="Calibri"/>
              </a:rPr>
              <a:t>методической работы в 2020/2021 учебном году: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обеспечить выполнение государственного Стандарта основного общего образования (ООО) и среднего общего образования (СОО) по предметам социально-гуманитарного цикла;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создать условия для повышения профессионального уровня педагогических работников с учетом выявления дефицитов компетенций на основе требований профессионального стандарта «Педагог»;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определить пути обновления содержания предметного образования, форм и методов работы учителей на всех уровнях образовательной модели с учетом современной парадигмы образования;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способствовать разработке новых технологий, новых подходов в преподавании предметов социально-гуманитарного цикла, моделирование мотивации достижения успеха;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способствовать координации, повышению эффективного сетевого профессионального взаимодействия педагогов образовательных учреждений;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повышение эффективности урока и поиск методик для достижения развития способностей обучающихся;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совершенствовать систему работы с детьми, имеющими повышенные интеллектуальные способности;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создать условия для творческой профессиональной самореализации педагогов;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способствовать обобщению и распространению опыта инновационной педагогической деятельности учителей РМО на разных уровнях;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совершенствовать систему подготовки учащихся к успешной сдаче ОГЭ и ЕГЭ;</a:t>
            </a:r>
            <a:endParaRPr lang="ru-RU" sz="2000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</a:rPr>
              <a:t>продолжить работу по созданию функционально - пригодных кабинетов.</a:t>
            </a:r>
            <a:endParaRPr lang="ru-RU" sz="2000" dirty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264696"/>
          </a:xfrm>
        </p:spPr>
        <p:txBody>
          <a:bodyPr/>
          <a:lstStyle/>
          <a:p>
            <a:pPr marL="274253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План проведения районных методических объединений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</a:rPr>
              <a:t>(руководитель РМО Рязанова Н.Н., учитель МБОУ «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Мирновская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</a:rPr>
              <a:t> школа №</a:t>
            </a:r>
            <a:r>
              <a:rPr lang="ru-RU" sz="1600" b="1" smtClean="0">
                <a:solidFill>
                  <a:srgbClr val="FF0000"/>
                </a:solidFill>
                <a:latin typeface="Times New Roman"/>
                <a:ea typeface="Calibri"/>
              </a:rPr>
              <a:t>1»)</a:t>
            </a:r>
            <a:endParaRPr lang="ru-RU" sz="16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52294"/>
              </p:ext>
            </p:extLst>
          </p:nvPr>
        </p:nvGraphicFramePr>
        <p:xfrm>
          <a:off x="395537" y="1196753"/>
          <a:ext cx="8136904" cy="4804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2410"/>
                <a:gridCol w="1804401"/>
                <a:gridCol w="1158640"/>
                <a:gridCol w="885882"/>
                <a:gridCol w="1432176"/>
                <a:gridCol w="2313395"/>
              </a:tblGrid>
              <a:tr h="4548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Тематика заседаний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Форма проведения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Дата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«Особенности преподавания истории и обществознания в 2020/2021 учебном году в условиях введения ФГОС СОО в 10 классе»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РМО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август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МБОУ «Мирновская школа №1»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Методист МБОУ ДО «ЦДЮТ» Шарипова У.И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Руководитель РМО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Рязанова Н.Н.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6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«Педагогическая мастерская» (творческий отчет аттестуемых учителей).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Круглый стол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февраль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«Мирновская школа №2»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Методист МБОУ ДО «ЦДЮТ» Шарипова У.И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marL="0" marR="0" lvl="0" indent="0" algn="just" defTabSz="9141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Руководитель РМО </a:t>
                      </a:r>
                    </a:p>
                    <a:p>
                      <a:pPr marL="0" marR="0" lvl="0" indent="0" algn="just" defTabSz="9141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Рязанова Н.Н.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9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«Организованное окончание 2020/2021 учебного года. ГИА в 2021 году.».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РМО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апрель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МБОУ «Мирновская школа №1»</a:t>
                      </a: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Методист МБОУ ДО «ЦДЮТ» Шарипова У.И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marL="0" marR="0" lvl="0" indent="0" algn="just" defTabSz="9141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Руководитель РМО </a:t>
                      </a:r>
                    </a:p>
                    <a:p>
                      <a:pPr marL="0" marR="0" lvl="0" indent="0" algn="just" defTabSz="9141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Рязанова Н.Н.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342" marR="57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2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76864" cy="1143000"/>
          </a:xfrm>
        </p:spPr>
        <p:txBody>
          <a:bodyPr/>
          <a:lstStyle/>
          <a:p>
            <a:pPr algn="ctr"/>
            <a:r>
              <a:rPr lang="ru-RU" dirty="0" smtClean="0"/>
              <a:t>Особенности преподавания предмета «История»</a:t>
            </a:r>
            <a:endParaRPr lang="ru-RU" dirty="0"/>
          </a:p>
        </p:txBody>
      </p:sp>
      <p:pic>
        <p:nvPicPr>
          <p:cNvPr id="1026" name="Picture 2" descr="https://people.ucalgary.ca/~savagel/images/stud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83918"/>
            <a:ext cx="23248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3873584"/>
          </a:xfrm>
        </p:spPr>
        <p:txBody>
          <a:bodyPr/>
          <a:lstStyle/>
          <a:p>
            <a:pPr marL="45709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План проведения семинаров-практикумов (СП)</a:t>
            </a:r>
            <a:endParaRPr lang="ru-RU" sz="20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02717"/>
              </p:ext>
            </p:extLst>
          </p:nvPr>
        </p:nvGraphicFramePr>
        <p:xfrm>
          <a:off x="467544" y="829151"/>
          <a:ext cx="8280920" cy="54269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6811"/>
                <a:gridCol w="3046954"/>
                <a:gridCol w="984036"/>
                <a:gridCol w="2083470"/>
                <a:gridCol w="1739649"/>
              </a:tblGrid>
              <a:tr h="351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Тематика заседаний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   Дата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8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«От средневековья к современности. Роль города в социально-экономической и военно-политической жизни Крыма (Кафа -  Феодосия)» (экскурсия).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октябрь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МБОУ «Родниковская школа-гимназия»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Учитель истории и обществознания Бельчу Е.В.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3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«Технология оценивания образовательных достижений учащихся как средство оптимизации учебного процесса».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март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МБОУ «Новоандреевская школа»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Учитель истории и обществознания Мельник Л.Н.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9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«Этапы заселения крымского полуострова (Саки – Евпатория)» (экскурсия).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май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МБОУ «Скворцовская школа»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Учитель истории и обществознания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</a:rPr>
                        <a:t>Александренко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</a:rPr>
                        <a:t> В.В.</a:t>
                      </a:r>
                    </a:p>
                  </a:txBody>
                  <a:tcPr marL="66025" marR="66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09" indent="0" algn="ctr">
              <a:spcAft>
                <a:spcPts val="0"/>
              </a:spcAft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</a:rPr>
              <a:t>Мастер-класс</a:t>
            </a:r>
            <a:endParaRPr lang="ru-RU" sz="28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45709" indent="0" algn="just"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</a:rPr>
              <a:t> </a:t>
            </a:r>
            <a:endParaRPr lang="ru-RU" sz="2000" dirty="0">
              <a:latin typeface="Times New Roman"/>
              <a:ea typeface="Calibri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06241"/>
              </p:ext>
            </p:extLst>
          </p:nvPr>
        </p:nvGraphicFramePr>
        <p:xfrm>
          <a:off x="179512" y="1412777"/>
          <a:ext cx="8712968" cy="3744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8609"/>
                <a:gridCol w="3406929"/>
                <a:gridCol w="1034291"/>
                <a:gridCol w="1941476"/>
                <a:gridCol w="1881663"/>
              </a:tblGrid>
              <a:tr h="11749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Тематика заседаний</a:t>
                      </a: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   Дата</a:t>
                      </a: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«Организация проектно-исследовательской деятельности учащихся на уроках истории и обществознания как средство реализации ФГОС».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декабрь</a:t>
                      </a: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МБОУ «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</a:rPr>
                        <a:t>Чистенская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школа-гимназия»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37235" algn="ctr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Учитель истории и обществознания Литвинова Н.В.</a:t>
                      </a:r>
                    </a:p>
                  </a:txBody>
                  <a:tcPr marL="65931" marR="659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6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5656495"/>
              </p:ext>
            </p:extLst>
          </p:nvPr>
        </p:nvGraphicFramePr>
        <p:xfrm>
          <a:off x="451892" y="1230314"/>
          <a:ext cx="8496944" cy="49957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3142"/>
                <a:gridCol w="2105941"/>
                <a:gridCol w="2775126"/>
                <a:gridCol w="1441635"/>
                <a:gridCol w="1731100"/>
              </a:tblGrid>
              <a:tr h="5933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Тема заседания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Дата проведения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9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«Гвардейская школа-гимназия №2»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«Активные методы и приемы работы с обучающимися на уроках истории и обществознания в условиях реализации ФГОС ООО и СОО»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сентябрь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Фомишина Н.Н.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4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МБОУ «Кольчугинская школа №2»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«Дифференциация обучения на уроках истории - как один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из факторов повышения качества образования».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ноябрь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Абирова Э.Д.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9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МБОУ «Первомайская школа»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«Формирование ключевых компетенций учащихся в условиях реализации ФГОС».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январь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Медведева А.А.</a:t>
                      </a:r>
                    </a:p>
                  </a:txBody>
                  <a:tcPr marL="66120" marR="66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3656" y="306994"/>
            <a:ext cx="7173416" cy="11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defTabSz="914177"/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школы молодого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 </a:t>
            </a:r>
          </a:p>
          <a:p>
            <a:pPr defTabSz="914177"/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(руководитель ШМУ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Александренко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В.В., учитель МБОУ «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Скворцовская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школа»)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defTabSz="914177" eaLnBrk="0" hangingPunct="0"/>
            <a:r>
              <a:rPr lang="ru-RU" altLang="ru-RU" sz="1400" b="1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ru-RU" sz="1800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9796337"/>
              </p:ext>
            </p:extLst>
          </p:nvPr>
        </p:nvGraphicFramePr>
        <p:xfrm>
          <a:off x="179513" y="2171577"/>
          <a:ext cx="8685956" cy="39140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4798"/>
                <a:gridCol w="4077284"/>
                <a:gridCol w="1103148"/>
                <a:gridCol w="2980726"/>
              </a:tblGrid>
              <a:tr h="3263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</a:rPr>
                        <a:t>ОУ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</a:rPr>
                        <a:t>Дата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</a:rPr>
                        <a:t>Выход</a:t>
                      </a:r>
                      <a:endParaRPr lang="ru-RU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1.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</a:rPr>
                        <a:t>МБОУ «Кольчугинская школа №1»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сентябрь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Справки по итогам ТВ, справка (декабрь, МС)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</a:rPr>
                        <a:t>МБОУ «Новоселовская школа»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октябрь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</a:rPr>
                        <a:t>МБОУ «Гвардейская школа-гимназия №3»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ноябрь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</a:rPr>
                        <a:t>МБОУ «Украинская школа»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декабрь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4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5.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</a:rPr>
                        <a:t>МБОУ «Перовская школа-гимназия»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январь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Справка (май, совещание ЗДУВР)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6.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</a:rPr>
                        <a:t>МБОУ «Урожайновская школа»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январь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9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7.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/>
                          <a:ea typeface="Calibri"/>
                        </a:rPr>
                        <a:t>МБОУ «</a:t>
                      </a:r>
                      <a:r>
                        <a:rPr lang="ru-RU" sz="2200" dirty="0" err="1">
                          <a:effectLst/>
                          <a:latin typeface="Times New Roman"/>
                          <a:ea typeface="Calibri"/>
                        </a:rPr>
                        <a:t>Кленовская</a:t>
                      </a:r>
                      <a:r>
                        <a:rPr lang="ru-RU" sz="2200" dirty="0">
                          <a:effectLst/>
                          <a:latin typeface="Times New Roman"/>
                          <a:ea typeface="Calibri"/>
                        </a:rPr>
                        <a:t> школа»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февраль</a:t>
                      </a:r>
                    </a:p>
                  </a:txBody>
                  <a:tcPr marL="65568" marR="65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4626" y="209557"/>
            <a:ext cx="8290842" cy="206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defTabSz="914177"/>
            <a:r>
              <a:rPr lang="ru-RU" altLang="zh-CN" sz="1600" b="1" baseline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за преподаванием</a:t>
            </a:r>
            <a:r>
              <a:rPr lang="uk-UA" altLang="zh-CN" sz="1600" b="1" baseline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1600" b="1" baseline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социально-гуманитарных дисциплин</a:t>
            </a:r>
            <a:r>
              <a:rPr lang="uk-UA" altLang="zh-CN" sz="1600" b="1" baseline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zh-CN" sz="16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177" eaLnBrk="0" hangingPunct="0"/>
            <a:r>
              <a:rPr lang="ru-RU" altLang="zh-CN" sz="1600" b="1" baseline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ОУ района</a:t>
            </a:r>
            <a:endParaRPr lang="ru-RU" altLang="zh-CN" sz="16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defTabSz="914177" eaLnBrk="0" hangingPunct="0"/>
            <a:r>
              <a:rPr lang="ru-RU" altLang="zh-CN" sz="1600" b="1" i="1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выезды:</a:t>
            </a:r>
            <a:endParaRPr lang="ru-RU" altLang="zh-CN" sz="1600" baseline="0" dirty="0">
              <a:latin typeface="Arial" pitchFamily="34" charset="0"/>
              <a:cs typeface="Arial" pitchFamily="34" charset="0"/>
            </a:endParaRPr>
          </a:p>
          <a:p>
            <a:pPr algn="just" defTabSz="914177" eaLnBrk="0" hangingPunct="0"/>
            <a:r>
              <a:rPr lang="ru-RU" altLang="zh-CN" sz="16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«Современные образовательные технологии как средство реализации ФГОС в преподавании истории» (сентябрь-декабрь)</a:t>
            </a:r>
            <a:endParaRPr lang="ru-RU" altLang="zh-CN" sz="1600" baseline="0" dirty="0">
              <a:latin typeface="Arial" pitchFamily="34" charset="0"/>
              <a:cs typeface="Arial" pitchFamily="34" charset="0"/>
            </a:endParaRPr>
          </a:p>
          <a:p>
            <a:pPr algn="just" defTabSz="914177" eaLnBrk="0" hangingPunct="0"/>
            <a:r>
              <a:rPr lang="ru-RU" altLang="zh-CN" sz="16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Система оценивания знаний учащихся по обществознанию при организации текущего контроля и промежуточной аттестации в образовательном учреждении (январь – февраль)</a:t>
            </a:r>
            <a:endParaRPr lang="ru-RU" altLang="zh-CN" sz="1600" baseline="0" dirty="0">
              <a:latin typeface="Arial" pitchFamily="34" charset="0"/>
              <a:cs typeface="Arial" pitchFamily="34" charset="0"/>
            </a:endParaRPr>
          </a:p>
          <a:p>
            <a:pPr algn="just" defTabSz="914177" eaLnBrk="0" hangingPunct="0"/>
            <a:r>
              <a:rPr lang="ru-RU" altLang="zh-CN" sz="16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altLang="zh-CN" sz="1600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99322476"/>
              </p:ext>
            </p:extLst>
          </p:nvPr>
        </p:nvGraphicFramePr>
        <p:xfrm>
          <a:off x="467544" y="1169019"/>
          <a:ext cx="8136904" cy="540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57755"/>
                <a:gridCol w="2921898"/>
                <a:gridCol w="1622344"/>
                <a:gridCol w="1082072"/>
                <a:gridCol w="973712"/>
                <a:gridCol w="779123"/>
              </a:tblGrid>
              <a:tr h="764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</a:rPr>
                        <a:t>№ п/п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/>
                          <a:ea typeface="Calibri"/>
                        </a:rPr>
                        <a:t>Название</a:t>
                      </a: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</a:rPr>
                        <a:t> ОУ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</a:rPr>
                        <a:t>ФИО учителя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</a:rPr>
                        <a:t>Категория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</a:rPr>
                        <a:t>Стаж работы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/>
                          <a:ea typeface="Calibri"/>
                        </a:rPr>
                        <a:t>Курсы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МБОУ «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Гвардейская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 школа №1»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Слюсарева Т.Н.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24/3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2017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6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МБОУ «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Гвардейская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 школа-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гимназия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 №2»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Фомишина Н.Н.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24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2018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6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Гвардейская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 школа-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гимназия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 №3»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Глущенко Е.В.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первая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2014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МБОУ «Донская школа»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Мельник Н.В.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СЗД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34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2015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МБОУ «Перевальненская школа»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Аблязизов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 Э.Р.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первая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2019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МБОУ «Скворцовская школа»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Дузенко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 В.Г.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35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2014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4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МБОУ «Трудовская школа»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Мамедова Г.А.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высшая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33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2019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71500" algn="l"/>
                        </a:tabLs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МБОУ «Урожайновская школа»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/>
                          <a:ea typeface="Calibri"/>
                        </a:rPr>
                        <a:t>Москаленко И.Ю.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</a:rPr>
                        <a:t>первая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24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</a:rPr>
                        <a:t>2018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4818" marR="64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7664" y="437211"/>
            <a:ext cx="6021288" cy="7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177">
              <a:tabLst>
                <a:tab pos="571361" algn="l"/>
              </a:tabLst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аттестуемых учителей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defTabSz="914177" eaLnBrk="0" hangingPunct="0">
              <a:tabLst>
                <a:tab pos="571361" algn="l"/>
              </a:tabLst>
            </a:pPr>
            <a:endParaRPr lang="ru-RU" altLang="ru-RU" sz="1800" baseline="0" dirty="0"/>
          </a:p>
        </p:txBody>
      </p:sp>
    </p:spTree>
    <p:extLst>
      <p:ext uri="{BB962C8B-B14F-4D97-AF65-F5344CB8AC3E}">
        <p14:creationId xmlns:p14="http://schemas.microsoft.com/office/powerpoint/2010/main" val="26210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88640"/>
            <a:ext cx="6400800" cy="3474720"/>
          </a:xfrm>
        </p:spPr>
        <p:txBody>
          <a:bodyPr/>
          <a:lstStyle/>
          <a:p>
            <a:pPr marL="45709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Работа творческой и экспертной групп</a:t>
            </a:r>
            <a:endParaRPr lang="ru-RU" sz="16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19"/>
            <a:ext cx="8496944" cy="502924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</a:rPr>
              <a:t>Творческая группа</a:t>
            </a:r>
            <a:endParaRPr lang="ru-RU" sz="2000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</a:rPr>
              <a:t> </a:t>
            </a:r>
            <a:endParaRPr lang="ru-RU" sz="2000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</a:rPr>
              <a:t>Состав группы:</a:t>
            </a:r>
            <a:endParaRPr lang="ru-RU" b="1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/>
                <a:ea typeface="Calibri"/>
              </a:rPr>
              <a:t> </a:t>
            </a:r>
            <a:endParaRPr lang="ru-RU" b="1" dirty="0">
              <a:latin typeface="Times New Roman"/>
              <a:ea typeface="Calibri"/>
            </a:endParaRPr>
          </a:p>
          <a:p>
            <a:pPr marL="342816" indent="-342816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  <a:tabLst>
                <a:tab pos="837996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Рязанова Наталья Николаевна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(МБОУ «Мирновская школа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№1</a:t>
            </a:r>
            <a:r>
              <a:rPr lang="uk-UA" dirty="0">
                <a:latin typeface="Times New Roman"/>
                <a:ea typeface="Calibri"/>
                <a:cs typeface="Times New Roman"/>
              </a:rPr>
              <a:t>»)-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специалист высшей категории;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816" indent="-342816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Синодалова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Лидия Николаевна МБОУ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Кленовская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основная школа» - специалист высшей категории;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816" indent="-342816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Александренко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Валерия Владимировна МБОУ «Скворцовская школа» - специалист первой категории;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816" indent="-342816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Квития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Оксана Николаевна МБОУ «Партизанская школа» - специалист первой категории;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816" indent="-342816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Коротких Марианна Павловна МБОУ «Гвардейская школа №1» - специалист высшей категории;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816" indent="-342816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Кутя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Эльзара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Мансуровна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МБОУ «Добровская школа-гимназия» - специалист первой категории;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816" indent="-342816" algn="just">
              <a:lnSpc>
                <a:spcPct val="107000"/>
              </a:lnSpc>
              <a:spcAft>
                <a:spcPts val="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Осадченко Анна Владимировна МБОУ «Кольчугинская школа» - специалист высшей категории;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816" indent="-342816" algn="just">
              <a:lnSpc>
                <a:spcPct val="107000"/>
              </a:lnSpc>
              <a:spcAft>
                <a:spcPts val="800"/>
              </a:spcAft>
              <a:buFont typeface="Times New Roman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Слюсарева Татьяна Николаевна МБОУ «Гвардейская школа №1» - специалист высшей категории.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40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3968252"/>
              </p:ext>
            </p:extLst>
          </p:nvPr>
        </p:nvGraphicFramePr>
        <p:xfrm>
          <a:off x="539552" y="836715"/>
          <a:ext cx="8352927" cy="55078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0581"/>
                <a:gridCol w="3008305"/>
                <a:gridCol w="1077984"/>
                <a:gridCol w="1819147"/>
                <a:gridCol w="2006910"/>
              </a:tblGrid>
              <a:tr h="492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Тематика заседаний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Дата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Место проведения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</a:rPr>
                        <a:t>Ответственный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Подготовка заданий школьного этапа  предметных олимпиад по истории, обществознанию, праву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сентябрь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МБОУ «Мирновская школа №1»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Шарипова У.И.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Рязанова Н.Н.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Проверка олимпиадных заданий муниципального этапа;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Ноябрь-декабрь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МБОУ «Мирновская школа №1»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Шарипова У.И.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Рязанова Н.Н.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Проверка конкурсных работ муниципального этапа конкурса на знание Конституции РФ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Ноябрь-декабрь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МБОУ ДО  «ЦДЮТ»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Шарипова У.И.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Рязанова Н.Н.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</a:rPr>
                        <a:t>Разработка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положений о проведении муниципального этапа конкурсов по плану МОНМ РК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в течение учебного года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МБОУ ДО «ЦДЮТ»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Шарипова У.И.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Рязанова Н.Н.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Проверка исследовательских работ муниципального этапа конференции по православию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январь-февраль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ДО «ЦДЮТ»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Шарипова У.И.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Рязанова Н.Н.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Проверка исследовательских работ муниципального этапа  конференции «Крым – наш общий дом»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март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МБОУ «Мирновская школа №1»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Шарипова У.И.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Рязанова Н.Н.</a:t>
                      </a:r>
                    </a:p>
                  </a:txBody>
                  <a:tcPr marL="54392" marR="54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9113" y="313434"/>
            <a:ext cx="4572000" cy="64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 indent="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457089" algn="just" defTabSz="914177"/>
            <a:r>
              <a:rPr lang="ru-RU" altLang="ru-RU" sz="1800" b="1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работы творческой группы</a:t>
            </a:r>
            <a:endParaRPr lang="ru-RU" altLang="ru-RU" sz="1800" baseline="0" dirty="0"/>
          </a:p>
          <a:p>
            <a:pPr indent="457089" algn="just" defTabSz="914177" eaLnBrk="0" hangingPunct="0"/>
            <a:r>
              <a:rPr lang="ru-RU" altLang="ru-RU" sz="1800" b="1" baseline="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endParaRPr lang="ru-RU" altLang="ru-RU" sz="1800" baseline="0" dirty="0"/>
          </a:p>
        </p:txBody>
      </p:sp>
    </p:spTree>
    <p:extLst>
      <p:ext uri="{BB962C8B-B14F-4D97-AF65-F5344CB8AC3E}">
        <p14:creationId xmlns:p14="http://schemas.microsoft.com/office/powerpoint/2010/main" val="37745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8455137"/>
              </p:ext>
            </p:extLst>
          </p:nvPr>
        </p:nvGraphicFramePr>
        <p:xfrm>
          <a:off x="683568" y="3429000"/>
          <a:ext cx="8064896" cy="29570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6007"/>
                <a:gridCol w="1732746"/>
                <a:gridCol w="5416143"/>
              </a:tblGrid>
              <a:tr h="2966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№ п/п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Дата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</a:rPr>
                        <a:t>Наименование проводимой работы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92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Октябрь 2020г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Проверка работ МАН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54">
                <a:tc>
                  <a:txBody>
                    <a:bodyPr/>
                    <a:lstStyle/>
                    <a:p>
                      <a:pPr marL="292100"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Ноябрь 2020г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Сессия МАН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91">
                <a:tc>
                  <a:txBody>
                    <a:bodyPr/>
                    <a:lstStyle/>
                    <a:p>
                      <a:pPr marL="292100"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Ноябрь-декабрь 2020г.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Проведение и проверка работ  муниципального этапа всероссийских олимпиад школьников по истории, обществознанию, праву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07">
                <a:tc>
                  <a:txBody>
                    <a:bodyPr/>
                    <a:lstStyle/>
                    <a:p>
                      <a:pPr marL="292100"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в течение  учебного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</a:rPr>
                        <a:t> Экспертиза материалов портфолио аттестующихся учителей.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307">
                <a:tc>
                  <a:txBody>
                    <a:bodyPr/>
                    <a:lstStyle/>
                    <a:p>
                      <a:pPr marL="292100"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5.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в течение  учебного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Экспертиза материалов на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</a:rPr>
                        <a:t>методсовет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</a:rPr>
                        <a:t> по обобщению опыта учителей.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71803"/>
            <a:ext cx="7920880" cy="292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77">
              <a:tabLst>
                <a:tab pos="292029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Экспертная группа</a:t>
            </a:r>
          </a:p>
          <a:p>
            <a:pPr defTabSz="914177">
              <a:tabLst>
                <a:tab pos="292029" algn="l"/>
              </a:tabLst>
            </a:pPr>
            <a:endParaRPr lang="ru-RU" altLang="ru-RU" sz="1600" baseline="0" dirty="0"/>
          </a:p>
          <a:p>
            <a:pPr defTabSz="914177" eaLnBrk="0" hangingPunct="0">
              <a:tabLst>
                <a:tab pos="292029" algn="l"/>
              </a:tabLst>
            </a:pPr>
            <a:r>
              <a:rPr lang="ru-RU" altLang="ru-RU" sz="1800" b="1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группы:</a:t>
            </a:r>
            <a:endParaRPr lang="ru-RU" altLang="ru-RU" sz="1800" baseline="0" dirty="0"/>
          </a:p>
          <a:p>
            <a:pPr defTabSz="914177" eaLnBrk="0" hangingPunct="0">
              <a:tabLst>
                <a:tab pos="292029" algn="l"/>
              </a:tabLst>
            </a:pPr>
            <a:r>
              <a:rPr lang="uk-UA" altLang="ru-RU" sz="1800" baseline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Медведева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Анна </a:t>
            </a:r>
            <a:r>
              <a:rPr lang="uk-UA" altLang="ru-RU" sz="1800" baseline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Алексеевна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(МБОУ «</a:t>
            </a:r>
            <a:r>
              <a:rPr lang="uk-UA" altLang="ru-RU" sz="1800" baseline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Первомайская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школа»). </a:t>
            </a:r>
            <a:endParaRPr lang="ru-RU" altLang="ru-RU" sz="1800" baseline="0" dirty="0"/>
          </a:p>
          <a:p>
            <a:pPr defTabSz="914177" eaLnBrk="0" hangingPunct="0">
              <a:tabLst>
                <a:tab pos="292029" algn="l"/>
              </a:tabLst>
            </a:pPr>
            <a:r>
              <a:rPr lang="uk-UA" altLang="ru-RU" sz="1800" baseline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Фомишина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1800" baseline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Наталья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1800" baseline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Николаевна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(МБОУ «</a:t>
            </a:r>
            <a:r>
              <a:rPr lang="uk-UA" altLang="ru-RU" sz="1800" baseline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Гвардейская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школа-</a:t>
            </a:r>
            <a:r>
              <a:rPr lang="uk-UA" altLang="ru-RU" sz="1800" baseline="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гимназия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2»).</a:t>
            </a:r>
            <a:endParaRPr lang="ru-RU" altLang="ru-RU" sz="1800" baseline="0" dirty="0"/>
          </a:p>
          <a:p>
            <a:pPr defTabSz="914177" eaLnBrk="0" hangingPunct="0">
              <a:tabLst>
                <a:tab pos="292029" algn="l"/>
              </a:tabLst>
            </a:pPr>
            <a:r>
              <a:rPr lang="ru-RU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Бельчу Елена Владимировна (МБОУ «Родниковская школа – гимназия»).</a:t>
            </a:r>
            <a:endParaRPr lang="ru-RU" altLang="ru-RU" sz="1800" baseline="0" dirty="0"/>
          </a:p>
          <a:p>
            <a:pPr defTabSz="914177" eaLnBrk="0" hangingPunct="0">
              <a:tabLst>
                <a:tab pos="292029" algn="l"/>
              </a:tabLst>
            </a:pPr>
            <a:r>
              <a:rPr lang="ru-RU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Шурхаленко Валентина Андреевна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(МБОУ «</a:t>
            </a:r>
            <a:r>
              <a:rPr lang="ru-RU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Константиновская</a:t>
            </a:r>
            <a:r>
              <a:rPr lang="uk-UA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школа»)</a:t>
            </a:r>
            <a:r>
              <a:rPr lang="ru-RU" altLang="ru-RU" sz="18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1800" baseline="0" dirty="0"/>
          </a:p>
          <a:p>
            <a:pPr defTabSz="914177" eaLnBrk="0" hangingPunct="0">
              <a:tabLst>
                <a:tab pos="292029" algn="l"/>
              </a:tabLst>
            </a:pPr>
            <a:endParaRPr lang="ru-RU" altLang="ru-RU" sz="1600" b="1" baseline="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914177" eaLnBrk="0" hangingPunct="0">
              <a:tabLst>
                <a:tab pos="292029" algn="l"/>
              </a:tabLst>
            </a:pPr>
            <a:r>
              <a:rPr lang="ru-RU" altLang="ru-RU" sz="2000" b="1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работы экспертной группы</a:t>
            </a:r>
            <a:endParaRPr lang="ru-RU" altLang="ru-RU" sz="2000" baseline="0" dirty="0"/>
          </a:p>
          <a:p>
            <a:pPr defTabSz="914177" eaLnBrk="0" hangingPunct="0">
              <a:tabLst>
                <a:tab pos="292029" algn="l"/>
              </a:tabLst>
            </a:pPr>
            <a:endParaRPr lang="ru-RU" altLang="ru-RU" sz="1800" baseline="0" dirty="0"/>
          </a:p>
        </p:txBody>
      </p:sp>
    </p:spTree>
    <p:extLst>
      <p:ext uri="{BB962C8B-B14F-4D97-AF65-F5344CB8AC3E}">
        <p14:creationId xmlns:p14="http://schemas.microsoft.com/office/powerpoint/2010/main" val="24916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1"/>
            <a:ext cx="8424936" cy="5793824"/>
          </a:xfrm>
        </p:spPr>
        <p:txBody>
          <a:bodyPr>
            <a:noAutofit/>
          </a:bodyPr>
          <a:lstStyle/>
          <a:p>
            <a:pPr marL="45709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Изучение, обобщение  распространение идей ППО</a:t>
            </a:r>
            <a:endParaRPr lang="ru-RU" sz="24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L="45709" indent="0">
              <a:spcAft>
                <a:spcPts val="0"/>
              </a:spcAft>
              <a:buNone/>
              <a:tabLst>
                <a:tab pos="95227" algn="l"/>
              </a:tabLst>
            </a:pPr>
            <a:r>
              <a:rPr lang="ru-RU" sz="2000" b="1" dirty="0">
                <a:latin typeface="Times New Roman"/>
                <a:ea typeface="Calibri"/>
              </a:rPr>
              <a:t> </a:t>
            </a:r>
            <a:r>
              <a:rPr lang="ru-RU" sz="2000" dirty="0">
                <a:latin typeface="Times New Roman"/>
                <a:ea typeface="Calibri"/>
              </a:rPr>
              <a:t>	</a:t>
            </a:r>
            <a:r>
              <a:rPr lang="ru-RU" sz="2400" b="1" dirty="0">
                <a:latin typeface="Times New Roman"/>
                <a:ea typeface="Calibri"/>
              </a:rPr>
              <a:t>Кадырова </a:t>
            </a:r>
            <a:r>
              <a:rPr lang="ru-RU" sz="2400" b="1" dirty="0" err="1">
                <a:latin typeface="Times New Roman"/>
                <a:ea typeface="Calibri"/>
              </a:rPr>
              <a:t>Лемара</a:t>
            </a:r>
            <a:r>
              <a:rPr lang="ru-RU" sz="2400" b="1" dirty="0">
                <a:latin typeface="Times New Roman"/>
                <a:ea typeface="Calibri"/>
              </a:rPr>
              <a:t> </a:t>
            </a:r>
            <a:r>
              <a:rPr lang="ru-RU" sz="2400" b="1" dirty="0" err="1">
                <a:latin typeface="Times New Roman"/>
                <a:ea typeface="Calibri"/>
              </a:rPr>
              <a:t>Марленовна</a:t>
            </a:r>
            <a:r>
              <a:rPr lang="ru-RU" sz="2400" b="1" dirty="0">
                <a:latin typeface="Times New Roman"/>
                <a:ea typeface="Calibri"/>
              </a:rPr>
              <a:t>,</a:t>
            </a:r>
            <a:r>
              <a:rPr lang="ru-RU" sz="2400" dirty="0">
                <a:latin typeface="Times New Roman"/>
                <a:ea typeface="Calibri"/>
              </a:rPr>
              <a:t> учитель истории и обществознания	МБОУ «</a:t>
            </a:r>
            <a:r>
              <a:rPr lang="ru-RU" sz="2400" dirty="0" err="1">
                <a:latin typeface="Times New Roman"/>
                <a:ea typeface="Calibri"/>
              </a:rPr>
              <a:t>Маленская</a:t>
            </a:r>
            <a:r>
              <a:rPr lang="ru-RU" sz="2400" dirty="0">
                <a:latin typeface="Times New Roman"/>
                <a:ea typeface="Calibri"/>
              </a:rPr>
              <a:t> школа». </a:t>
            </a:r>
          </a:p>
          <a:p>
            <a:pPr marL="44439" indent="850692">
              <a:spcAft>
                <a:spcPts val="0"/>
              </a:spcAft>
              <a:buNone/>
              <a:tabLst>
                <a:tab pos="95227" algn="l"/>
              </a:tabLst>
            </a:pPr>
            <a:r>
              <a:rPr lang="ru-RU" sz="2400" dirty="0">
                <a:latin typeface="Times New Roman"/>
                <a:ea typeface="Calibri"/>
              </a:rPr>
              <a:t>Тема «Использование современных технологий в обучении истории и обществознания в условиях реализации ФГОС ООО и СОО» (декабрь МС)</a:t>
            </a:r>
          </a:p>
          <a:p>
            <a:pPr marL="44439" indent="850692"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Calibri"/>
              </a:rPr>
              <a:t>Желай Галина Михайловна,</a:t>
            </a:r>
            <a:r>
              <a:rPr lang="ru-RU" sz="2400" dirty="0">
                <a:latin typeface="Times New Roman"/>
                <a:ea typeface="Calibri"/>
              </a:rPr>
              <a:t> учитель истории и обществознания МБОУ «Залесская школа». </a:t>
            </a:r>
          </a:p>
          <a:p>
            <a:pPr marL="44439" indent="850692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</a:rPr>
              <a:t>Тема «Использование ИКТ в учебной и </a:t>
            </a:r>
            <a:r>
              <a:rPr lang="ru-RU" sz="2400" dirty="0" err="1">
                <a:latin typeface="Times New Roman"/>
                <a:ea typeface="Calibri"/>
              </a:rPr>
              <a:t>внекласной</a:t>
            </a:r>
            <a:r>
              <a:rPr lang="ru-RU" sz="2400" dirty="0">
                <a:latin typeface="Times New Roman"/>
                <a:ea typeface="Calibri"/>
              </a:rPr>
              <a:t> работе по истории и обществознанию» (февраль МС)</a:t>
            </a:r>
          </a:p>
          <a:p>
            <a:pPr marL="44439" indent="755466">
              <a:spcAft>
                <a:spcPts val="0"/>
              </a:spcAft>
              <a:buNone/>
            </a:pPr>
            <a:r>
              <a:rPr lang="ru-RU" sz="2400" b="1" dirty="0" err="1">
                <a:latin typeface="Times New Roman"/>
                <a:ea typeface="Calibri"/>
              </a:rPr>
              <a:t>Куртсеитова</a:t>
            </a:r>
            <a:r>
              <a:rPr lang="ru-RU" sz="2400" b="1" dirty="0">
                <a:latin typeface="Times New Roman"/>
                <a:ea typeface="Calibri"/>
              </a:rPr>
              <a:t> Елена Владимировна</a:t>
            </a:r>
            <a:r>
              <a:rPr lang="ru-RU" sz="2400" dirty="0">
                <a:latin typeface="Times New Roman"/>
                <a:ea typeface="Calibri"/>
              </a:rPr>
              <a:t>, учитель истории, обществознания МБОУ «Укромновская школа». </a:t>
            </a:r>
          </a:p>
          <a:p>
            <a:pPr marL="44439" indent="755466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</a:rPr>
              <a:t>Тема «Гражданско-патриотическое воспитание на уроках истории и обществознания» (апрель МС)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167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9021053"/>
              </p:ext>
            </p:extLst>
          </p:nvPr>
        </p:nvGraphicFramePr>
        <p:xfrm>
          <a:off x="251520" y="529310"/>
          <a:ext cx="8640960" cy="63286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1648"/>
                <a:gridCol w="4457421"/>
                <a:gridCol w="3361891"/>
              </a:tblGrid>
              <a:tr h="2282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Мероприятие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Сроки проведения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125" algn="l"/>
                        </a:tabLst>
                      </a:pPr>
                      <a:r>
                        <a:rPr lang="uk-U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Олимпиада школьников по Основам православной культуры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сентябрь 2020 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8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Всероссийский конкурс исследовательских краеведческих работ «Отечество»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сентябрь-октябрь 2020 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МАН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 сентябрь-октябрь 2020 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Всероссийский конкурс «Хочу написать закон»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октябрь-ноябрь 2020г.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Республиканский конкурс на знание Конституции РФ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октябрь-ноябрь 2020г.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1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Конкурс школьников-знатоков православной культуры «Что? Где? Когда?»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- школьный этап;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- муниципальный этап      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декабрь 2020г.– январь 2021 г.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13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Республиканская патриотическая конференция «Крым – наш общий дом»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- районный этап;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- республиканский этап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январь- март 2021г.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март – апрель 2021 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Всероссийский конкурс музеев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февраль – апрель 2021 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8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Республиканская конференция по православию «Православие: история, традиции, современность».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Январь-февраль 2021 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Районный конкурс «История, традиции и духовность в средневековом Крыму»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октябрь, апрель.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uk-UA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</a:rPr>
                        <a:t>Республиканский конкурс «Судьба моей семьи в судьбе моей страны»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</a:rPr>
                        <a:t>Февраль – март 2021 г.</a:t>
                      </a:r>
                    </a:p>
                  </a:txBody>
                  <a:tcPr marL="34799" marR="34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0624" y="80421"/>
            <a:ext cx="5151710" cy="73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>
            <a:lvl1pPr algn="l"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77">
              <a:tabLst>
                <a:tab pos="111098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Внешкольная работа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defTabSz="914177" eaLnBrk="0" hangingPunct="0">
              <a:tabLst>
                <a:tab pos="111098" algn="l"/>
              </a:tabLst>
            </a:pPr>
            <a:endParaRPr lang="ru-RU" altLang="ru-RU" sz="1800" baseline="0" dirty="0"/>
          </a:p>
        </p:txBody>
      </p:sp>
    </p:spTree>
    <p:extLst>
      <p:ext uri="{BB962C8B-B14F-4D97-AF65-F5344CB8AC3E}">
        <p14:creationId xmlns:p14="http://schemas.microsoft.com/office/powerpoint/2010/main" val="350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04665"/>
            <a:ext cx="7294240" cy="715963"/>
          </a:xfrm>
        </p:spPr>
        <p:txBody>
          <a:bodyPr>
            <a:normAutofit fontScale="90000"/>
          </a:bodyPr>
          <a:lstStyle/>
          <a:p>
            <a:pPr algn="just"/>
            <a:r>
              <a:rPr lang="ru-RU" altLang="ru-RU" sz="2400" dirty="0">
                <a:solidFill>
                  <a:srgbClr val="C00000"/>
                </a:solidFill>
              </a:rPr>
              <a:t>! В 2020/2021 учебном году завершается переход на линейную модель преподавания истории </a:t>
            </a:r>
            <a:r>
              <a:rPr lang="ru-RU" altLang="ru-RU" sz="2000" i="1" dirty="0">
                <a:solidFill>
                  <a:srgbClr val="C00000"/>
                </a:solidFill>
              </a:rPr>
              <a:t>переходом на данную модель обучающихся 11-х классов</a:t>
            </a:r>
            <a:r>
              <a:rPr lang="ru-RU" altLang="ru-RU" sz="2400" dirty="0">
                <a:solidFill>
                  <a:srgbClr val="C00000"/>
                </a:solidFill>
              </a:rPr>
              <a:t>. </a:t>
            </a:r>
            <a:r>
              <a:rPr lang="ru-RU" altLang="ru-RU" sz="1800" i="1" dirty="0">
                <a:solidFill>
                  <a:srgbClr val="247274"/>
                </a:solidFill>
              </a:rPr>
              <a:t>(письмо Министерства образования и науки Российской Федерации от 07.12.2016г. №08-2655)</a:t>
            </a:r>
            <a:endParaRPr lang="en-US" altLang="ru-RU" sz="1800" i="1" dirty="0">
              <a:solidFill>
                <a:srgbClr val="247274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497865" y="2060859"/>
            <a:ext cx="5355012" cy="5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b="1" dirty="0">
                <a:latin typeface="Arial" pitchFamily="34" charset="0"/>
                <a:ea typeface="Times New Roman" pitchFamily="18" charset="0"/>
              </a:rPr>
              <a:t>Хронологические рамки исторических периодов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400" b="1" dirty="0">
                <a:latin typeface="Arial" pitchFamily="34" charset="0"/>
                <a:ea typeface="Times New Roman" pitchFamily="18" charset="0"/>
              </a:rPr>
              <a:t>линейной модели школьного исторического образования</a:t>
            </a:r>
            <a:endParaRPr lang="ru-RU" altLang="ru-RU" sz="1400" b="1" dirty="0">
              <a:latin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054564"/>
              </p:ext>
            </p:extLst>
          </p:nvPr>
        </p:nvGraphicFramePr>
        <p:xfrm>
          <a:off x="1547664" y="2612110"/>
          <a:ext cx="7344816" cy="42458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4799"/>
                <a:gridCol w="6660017"/>
              </a:tblGrid>
              <a:tr h="424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5A5B"/>
                          </a:solidFill>
                          <a:effectLst/>
                        </a:rPr>
                        <a:t>Класс</a:t>
                      </a:r>
                      <a:endParaRPr lang="ru-RU" sz="1400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5A5B"/>
                          </a:solidFill>
                          <a:effectLst/>
                        </a:rPr>
                        <a:t>Всеобщая </a:t>
                      </a:r>
                      <a:r>
                        <a:rPr lang="ru-RU" sz="1400" dirty="0" smtClean="0">
                          <a:solidFill>
                            <a:srgbClr val="105A5B"/>
                          </a:solidFill>
                          <a:effectLst/>
                        </a:rPr>
                        <a:t>история / История </a:t>
                      </a:r>
                      <a:r>
                        <a:rPr lang="ru-RU" sz="1400" dirty="0">
                          <a:solidFill>
                            <a:srgbClr val="105A5B"/>
                          </a:solidFill>
                          <a:effectLst/>
                        </a:rPr>
                        <a:t>России</a:t>
                      </a:r>
                      <a:endParaRPr lang="ru-RU" sz="1400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66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5A5B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ИСТОРИЯ ДРЕВНЕГО МИРА (</a:t>
                      </a:r>
                      <a:r>
                        <a:rPr lang="en-US" sz="1400" b="1" dirty="0">
                          <a:solidFill>
                            <a:srgbClr val="105A5B"/>
                          </a:solidFill>
                          <a:effectLst/>
                        </a:rPr>
                        <a:t>IV</a:t>
                      </a: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 тыс. до н.э. – 476 г. н.э</a:t>
                      </a:r>
                      <a:r>
                        <a:rPr lang="ru-RU" sz="1400" b="1" dirty="0" smtClean="0">
                          <a:solidFill>
                            <a:srgbClr val="105A5B"/>
                          </a:solidFill>
                          <a:effectLst/>
                        </a:rPr>
                        <a:t>.)</a:t>
                      </a:r>
                    </a:p>
                    <a:p>
                      <a:pPr marL="67945" algn="just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2099">
                <a:tc>
                  <a:txBody>
                    <a:bodyPr/>
                    <a:lstStyle/>
                    <a:p>
                      <a:pPr marL="666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05A5B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ИСТОРИЯ	СРЕДНИХ	ВЕКОВ (VI–XV вв.) / ОТ ДРЕВНЕЙ РУСИ К РОССИЙСКОМУ ГОСУДАРСТВУ (VIII–XV вв.)</a:t>
                      </a:r>
                      <a:endParaRPr lang="ru-RU" sz="1400" b="1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04150">
                <a:tc>
                  <a:txBody>
                    <a:bodyPr/>
                    <a:lstStyle/>
                    <a:p>
                      <a:pPr marL="666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5A5B"/>
                          </a:solidFill>
                          <a:effectLst/>
                        </a:rPr>
                        <a:t>7</a:t>
                      </a:r>
                      <a:endParaRPr lang="ru-RU" sz="140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ИСТОРИЯ НОВОГО ВРЕМЕНИ (XVI–XVII вв.). От абсолютизма к парламентаризму. Первые буржуазные революции / РОССИЯ В XVI–XVII вв. От великого княжества к царству</a:t>
                      </a:r>
                      <a:endParaRPr lang="ru-RU" sz="1400" b="1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62099">
                <a:tc>
                  <a:txBody>
                    <a:bodyPr/>
                    <a:lstStyle/>
                    <a:p>
                      <a:pPr marL="65405" algn="ctr">
                        <a:lnSpc>
                          <a:spcPts val="152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5A5B"/>
                          </a:solidFill>
                          <a:effectLst/>
                        </a:rPr>
                        <a:t>8</a:t>
                      </a:r>
                      <a:endParaRPr lang="ru-RU" sz="140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algn="just">
                        <a:lnSpc>
                          <a:spcPts val="152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ИСТОРИЯ НОВОГО ВРЕМЕНИ (XVIII в.) / РОССИЯ В КОНЦЕ XVII–XVIII вв. От царства к империи</a:t>
                      </a:r>
                      <a:endParaRPr lang="ru-RU" sz="1400" b="1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2590">
                <a:tc>
                  <a:txBody>
                    <a:bodyPr/>
                    <a:lstStyle/>
                    <a:p>
                      <a:pPr marL="6540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5A5B"/>
                          </a:solidFill>
                          <a:effectLst/>
                        </a:rPr>
                        <a:t>9</a:t>
                      </a:r>
                    </a:p>
                    <a:p>
                      <a:pPr marL="654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5A5B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ИСТОРИЯ </a:t>
                      </a:r>
                      <a:r>
                        <a:rPr lang="ru-RU" sz="1400" b="1" spc="-25" dirty="0">
                          <a:solidFill>
                            <a:srgbClr val="105A5B"/>
                          </a:solidFill>
                          <a:effectLst/>
                        </a:rPr>
                        <a:t>НОВОГО </a:t>
                      </a: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ВРЕМЕНИ (XIX–</a:t>
                      </a:r>
                      <a:r>
                        <a:rPr lang="ru-RU" sz="1400" b="1" spc="-15" dirty="0">
                          <a:solidFill>
                            <a:srgbClr val="105A5B"/>
                          </a:solidFill>
                          <a:effectLst/>
                        </a:rPr>
                        <a:t>начало </a:t>
                      </a:r>
                      <a:r>
                        <a:rPr lang="en-US" sz="1400" b="1" spc="-15" dirty="0">
                          <a:solidFill>
                            <a:srgbClr val="105A5B"/>
                          </a:solidFill>
                          <a:effectLst/>
                        </a:rPr>
                        <a:t>XX</a:t>
                      </a:r>
                      <a:r>
                        <a:rPr lang="ru-RU" sz="1400" b="1" spc="-15" dirty="0">
                          <a:solidFill>
                            <a:srgbClr val="105A5B"/>
                          </a:solidFill>
                          <a:effectLst/>
                        </a:rPr>
                        <a:t> вв.)</a:t>
                      </a: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 / РОССИЙСКАЯ ИМПЕРИЯ</a:t>
                      </a:r>
                    </a:p>
                    <a:p>
                      <a:pPr marL="6604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05A5B"/>
                          </a:solidFill>
                          <a:effectLst/>
                        </a:rPr>
                        <a:t>(XIX – начало XX вв.)</a:t>
                      </a:r>
                      <a:endParaRPr lang="ru-RU" sz="1400" b="1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8369">
                <a:tc>
                  <a:txBody>
                    <a:bodyPr/>
                    <a:lstStyle/>
                    <a:p>
                      <a:pPr marL="65405" algn="ctr">
                        <a:lnSpc>
                          <a:spcPts val="154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05A5B"/>
                          </a:solidFill>
                          <a:effectLst/>
                        </a:rPr>
                        <a:t>10–11</a:t>
                      </a:r>
                      <a:endParaRPr lang="ru-RU" sz="140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just"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rgbClr val="105A5B"/>
                          </a:solidFill>
                          <a:effectLst/>
                        </a:rPr>
                        <a:t>НОВЕЙШАЯ ИСТОРИЯ (1914 г. – начало </a:t>
                      </a:r>
                      <a:r>
                        <a:rPr lang="en-US" sz="1400" b="1" spc="-20" dirty="0">
                          <a:solidFill>
                            <a:srgbClr val="105A5B"/>
                          </a:solidFill>
                          <a:effectLst/>
                        </a:rPr>
                        <a:t>XXI</a:t>
                      </a:r>
                      <a:r>
                        <a:rPr lang="ru-RU" sz="1400" b="1" spc="-20" dirty="0">
                          <a:solidFill>
                            <a:srgbClr val="105A5B"/>
                          </a:solidFill>
                          <a:effectLst/>
                        </a:rPr>
                        <a:t> в.) / РОССИЯ (1914–2015 гг.)</a:t>
                      </a:r>
                      <a:endParaRPr lang="ru-RU" sz="1400" b="1" dirty="0">
                        <a:solidFill>
                          <a:srgbClr val="105A5B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5.infourok.ru/uploads/ex/0e70/00041997-c462fcd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8" y="0"/>
            <a:ext cx="9343206" cy="700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412776"/>
            <a:ext cx="8230344" cy="201622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Федеральный  государственный образовательный стандарт среднего общего образования (далее – ФГОС СОО)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(Приказ </a:t>
            </a: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</a:rPr>
              <a:t>Минобрнауки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 России от 17.05.2012 №413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«Об утверждении федерального государственного образовательного стандарта среднего общего образования» (редакция 29.06.2017)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9366" y="3284985"/>
            <a:ext cx="7848872" cy="312904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just"/>
            <a:r>
              <a:rPr lang="ru-RU" sz="2800" u="sng" dirty="0">
                <a:solidFill>
                  <a:srgbClr val="105A5B"/>
                </a:solidFill>
              </a:rPr>
              <a:t>ФГОС СОО включает три группы требований: </a:t>
            </a:r>
          </a:p>
          <a:p>
            <a:pPr algn="just"/>
            <a:r>
              <a:rPr lang="ru-RU" sz="2800" dirty="0">
                <a:solidFill>
                  <a:srgbClr val="105A5B"/>
                </a:solidFill>
              </a:rPr>
              <a:t>– к результатам освоения обучающимися ООП;</a:t>
            </a:r>
          </a:p>
          <a:p>
            <a:pPr algn="just"/>
            <a:r>
              <a:rPr lang="ru-RU" sz="2800" dirty="0">
                <a:solidFill>
                  <a:srgbClr val="105A5B"/>
                </a:solidFill>
              </a:rPr>
              <a:t>– к структуре ООП;</a:t>
            </a:r>
          </a:p>
          <a:p>
            <a:pPr algn="just"/>
            <a:r>
              <a:rPr lang="ru-RU" sz="2800" dirty="0">
                <a:solidFill>
                  <a:srgbClr val="105A5B"/>
                </a:solidFill>
              </a:rPr>
              <a:t>– к условиям реализации ООП.</a:t>
            </a:r>
          </a:p>
          <a:p>
            <a:pPr algn="just"/>
            <a:endParaRPr lang="ru-RU" sz="2800" dirty="0">
              <a:solidFill>
                <a:srgbClr val="105A5B"/>
              </a:solidFill>
            </a:endParaRPr>
          </a:p>
          <a:p>
            <a:pPr algn="just"/>
            <a:r>
              <a:rPr lang="ru-RU" sz="2800" dirty="0">
                <a:solidFill>
                  <a:srgbClr val="105A5B"/>
                </a:solidFill>
              </a:rPr>
              <a:t>ФГОС СОО сохраняет преемственность с ФГОС ООО в требованиях к результатам освоения обучающимися ООП: личностным, </a:t>
            </a:r>
            <a:r>
              <a:rPr lang="ru-RU" sz="2800" dirty="0" err="1">
                <a:solidFill>
                  <a:srgbClr val="105A5B"/>
                </a:solidFill>
              </a:rPr>
              <a:t>метапредметным</a:t>
            </a:r>
            <a:r>
              <a:rPr lang="ru-RU" sz="2800" dirty="0">
                <a:solidFill>
                  <a:srgbClr val="105A5B"/>
                </a:solidFill>
              </a:rPr>
              <a:t>, предметным.  </a:t>
            </a:r>
          </a:p>
          <a:p>
            <a:pPr algn="just"/>
            <a:endParaRPr lang="ru-RU" dirty="0">
              <a:solidFill>
                <a:srgbClr val="105A5B"/>
              </a:solidFill>
            </a:endParaRPr>
          </a:p>
          <a:p>
            <a:pPr algn="just"/>
            <a:r>
              <a:rPr lang="ru-RU" b="1" i="1" dirty="0">
                <a:solidFill>
                  <a:srgbClr val="C00000"/>
                </a:solidFill>
              </a:rPr>
              <a:t>Методологической основой ФГОС СОО является системно-деятельностный подход.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3562" y="66052"/>
            <a:ext cx="7644870" cy="830975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r>
              <a:rPr lang="ru-RU" sz="3600" b="1" dirty="0"/>
              <a:t>Особенности преподавания предмета «Истрия» </a:t>
            </a:r>
          </a:p>
          <a:p>
            <a:r>
              <a:rPr lang="ru-RU" sz="3600" b="1" dirty="0"/>
              <a:t>в 10 классе в соответствии с ФГОС СОО</a:t>
            </a:r>
          </a:p>
        </p:txBody>
      </p:sp>
    </p:spTree>
    <p:extLst>
      <p:ext uri="{BB962C8B-B14F-4D97-AF65-F5344CB8AC3E}">
        <p14:creationId xmlns:p14="http://schemas.microsoft.com/office/powerpoint/2010/main" val="39063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628" y="620688"/>
            <a:ext cx="69847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</a:rPr>
              <a:t>В соответствии с ФГОС СОО предметная область «Общественные науки»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i="1" dirty="0">
                <a:solidFill>
                  <a:schemeClr val="tx1"/>
                </a:solidFill>
              </a:rPr>
              <a:t>включает учебные предметы:</a:t>
            </a:r>
            <a:r>
              <a:rPr lang="ru-RU" altLang="ru-RU" sz="2400" dirty="0">
                <a:solidFill>
                  <a:schemeClr val="tx1"/>
                </a:solidFill>
              </a:rPr>
              <a:t/>
            </a:r>
            <a:br>
              <a:rPr lang="ru-RU" altLang="ru-RU" sz="2400" dirty="0">
                <a:solidFill>
                  <a:schemeClr val="tx1"/>
                </a:solidFill>
              </a:rPr>
            </a:br>
            <a:endParaRPr lang="en-US" altLang="ru-RU" sz="24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7624" y="1916832"/>
            <a:ext cx="7272808" cy="244827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«История» (базовый и углубленный уровни)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«География» (базовый и углубленный уровни)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«Экономика» (базовый и углубленный уровни)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«Право» (базовый и углубленный уровни)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«Обществознание» (базовый уровень)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«Россия в мире» (базовый уровень)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200" i="1" dirty="0">
                <a:solidFill>
                  <a:schemeClr val="tx1"/>
                </a:solidFill>
              </a:rPr>
              <a:t>(ФГОС СОО, с.44-45)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437113"/>
            <a:ext cx="8496944" cy="2062081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ru-RU" dirty="0" smtClean="0">
                <a:solidFill>
                  <a:srgbClr val="105A5B"/>
                </a:solidFill>
              </a:rPr>
              <a:t>В ФГОС СОО, примерных учебных  планах ПООП СОО </a:t>
            </a:r>
          </a:p>
          <a:p>
            <a:r>
              <a:rPr lang="ru-RU" dirty="0" smtClean="0">
                <a:solidFill>
                  <a:srgbClr val="105A5B"/>
                </a:solidFill>
              </a:rPr>
              <a:t>для 10 – 11 классов в предметной области «Общественные науки» указаны два обязательных для изучения на базовом уровне самостоятельных учебных предмета – </a:t>
            </a:r>
          </a:p>
          <a:p>
            <a:r>
              <a:rPr lang="ru-RU" dirty="0" smtClean="0">
                <a:solidFill>
                  <a:srgbClr val="105A5B"/>
                </a:solidFill>
              </a:rPr>
              <a:t>                               «История», «Россия в мире».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       Изучается только один из этих предметов</a:t>
            </a:r>
          </a:p>
          <a:p>
            <a:endParaRPr lang="ru-RU" dirty="0" smtClean="0">
              <a:solidFill>
                <a:srgbClr val="105A5B"/>
              </a:solidFill>
            </a:endParaRPr>
          </a:p>
          <a:p>
            <a:r>
              <a:rPr lang="ru-RU" dirty="0" smtClean="0">
                <a:solidFill>
                  <a:srgbClr val="105A5B"/>
                </a:solidFill>
              </a:rPr>
              <a:t>Базовый уровень: 140 часов за два года (70/70)</a:t>
            </a:r>
          </a:p>
          <a:p>
            <a:r>
              <a:rPr lang="ru-RU" dirty="0" smtClean="0">
                <a:solidFill>
                  <a:srgbClr val="105A5B"/>
                </a:solidFill>
              </a:rPr>
              <a:t>Углубленный уровень «История»: 280 часов (140/140)</a:t>
            </a:r>
          </a:p>
        </p:txBody>
      </p:sp>
    </p:spTree>
    <p:extLst>
      <p:ext uri="{BB962C8B-B14F-4D97-AF65-F5344CB8AC3E}">
        <p14:creationId xmlns:p14="http://schemas.microsoft.com/office/powerpoint/2010/main" val="20964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4525"/>
            <a:ext cx="8568952" cy="5755377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r>
              <a:rPr lang="ru-RU" altLang="ru-RU" b="1" u="sng" dirty="0">
                <a:solidFill>
                  <a:schemeClr val="accent1">
                    <a:lumMod val="75000"/>
                  </a:schemeClr>
                </a:solidFill>
              </a:rPr>
              <a:t>Место учебного предмета «История»</a:t>
            </a:r>
          </a:p>
          <a:p>
            <a:pPr algn="just"/>
            <a:r>
              <a:rPr lang="ru-RU" altLang="ru-RU" dirty="0">
                <a:solidFill>
                  <a:srgbClr val="105A5B"/>
                </a:solidFill>
              </a:rPr>
              <a:t> </a:t>
            </a:r>
            <a:r>
              <a:rPr lang="ru-RU" altLang="ru-RU" dirty="0" smtClean="0">
                <a:solidFill>
                  <a:srgbClr val="105A5B"/>
                </a:solidFill>
              </a:rPr>
              <a:t>                  </a:t>
            </a:r>
            <a:r>
              <a:rPr lang="ru-RU" altLang="ru-RU" b="1" dirty="0" smtClean="0">
                <a:solidFill>
                  <a:srgbClr val="105A5B"/>
                </a:solidFill>
              </a:rPr>
              <a:t>«История»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изучается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на уровне среднего общего образования в качестве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учебного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предмета 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       в </a:t>
            </a:r>
            <a:r>
              <a:rPr lang="ru-RU" altLang="ru-RU" u="sng" dirty="0" smtClean="0">
                <a:solidFill>
                  <a:schemeClr val="accent1">
                    <a:lumMod val="75000"/>
                  </a:schemeClr>
                </a:solidFill>
              </a:rPr>
              <a:t>10–11-х </a:t>
            </a:r>
            <a:r>
              <a:rPr lang="ru-RU" altLang="ru-RU" u="sng" dirty="0">
                <a:solidFill>
                  <a:schemeClr val="accent1">
                    <a:lumMod val="75000"/>
                  </a:schemeClr>
                </a:solidFill>
              </a:rPr>
              <a:t>классах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342816" indent="-342816" algn="just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Структурно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предмет «История» </a:t>
            </a:r>
            <a:r>
              <a:rPr lang="ru-RU" altLang="ru-RU" dirty="0">
                <a:solidFill>
                  <a:srgbClr val="C00000"/>
                </a:solidFill>
              </a:rPr>
              <a:t>на базовом уровне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включает учебные курсы по 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 «Всеобщая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Новейшая) история»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«История России».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периода 1914–2015 гг. 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816" indent="-342816" algn="just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Предмет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«История» </a:t>
            </a:r>
            <a:r>
              <a:rPr lang="ru-RU" altLang="ru-RU" dirty="0">
                <a:solidFill>
                  <a:srgbClr val="C00000"/>
                </a:solidFill>
              </a:rPr>
              <a:t>на углубленном уровне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включает в себя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расширенное содержание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«Истории» на базовом уровне, а также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повторительно-обобщающий курс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«История России до 1914 года», направленный на подготовку к итоговой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аттестации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и вступительным испытаниям в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вузы</a:t>
            </a:r>
            <a:endParaRPr lang="ru-RU" alt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altLang="ru-RU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altLang="ru-RU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altLang="ru-RU" b="1" u="sng" dirty="0" smtClean="0">
                <a:solidFill>
                  <a:schemeClr val="accent1">
                    <a:lumMod val="75000"/>
                  </a:schemeClr>
                </a:solidFill>
              </a:rPr>
              <a:t>Место </a:t>
            </a:r>
            <a:r>
              <a:rPr lang="ru-RU" altLang="ru-RU" b="1" u="sng" dirty="0">
                <a:solidFill>
                  <a:schemeClr val="accent1">
                    <a:lumMod val="75000"/>
                  </a:schemeClr>
                </a:solidFill>
              </a:rPr>
              <a:t>учебного предмета «Россия в мире» </a:t>
            </a:r>
          </a:p>
          <a:p>
            <a:pPr algn="just"/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 «Россия в мире» изучается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только </a:t>
            </a:r>
            <a:r>
              <a:rPr lang="ru-RU" altLang="ru-RU" dirty="0" smtClean="0">
                <a:solidFill>
                  <a:srgbClr val="C00000"/>
                </a:solidFill>
              </a:rPr>
              <a:t>на </a:t>
            </a:r>
            <a:r>
              <a:rPr lang="ru-RU" altLang="ru-RU" dirty="0">
                <a:solidFill>
                  <a:srgbClr val="C00000"/>
                </a:solidFill>
              </a:rPr>
              <a:t>базовом уровне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и включает в себя обязательный учебный курс «Россия в мире», а также возможные элективные курсы, разработанные в его развитие по выбору образовательной организации. Курс «Россия в мире» в части истории Новейшего времени совпадает по содержанию с курсом «История» (базовый уровень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Учебный предмет «Россия в мире» представляет собой цивилизационный подход в осмыслении исторических эпох с древности до начала XX в. </a:t>
            </a:r>
            <a:r>
              <a:rPr lang="ru-RU" altLang="ru-RU" dirty="0" smtClean="0">
                <a:solidFill>
                  <a:srgbClr val="C00000"/>
                </a:solidFill>
              </a:rPr>
              <a:t>События/процессы XX в. не рассматриваются. </a:t>
            </a:r>
            <a:endParaRPr lang="ru-RU" altLang="ru-RU" dirty="0">
              <a:solidFill>
                <a:srgbClr val="C00000"/>
              </a:solidFill>
            </a:endParaRPr>
          </a:p>
          <a:p>
            <a:pPr algn="just"/>
            <a:r>
              <a:rPr lang="ru-RU" altLang="ru-RU" i="1" dirty="0" smtClean="0">
                <a:solidFill>
                  <a:srgbClr val="C00000"/>
                </a:solidFill>
              </a:rPr>
              <a:t>Учебник </a:t>
            </a:r>
            <a:r>
              <a:rPr lang="ru-RU" altLang="ru-RU" i="1" dirty="0">
                <a:solidFill>
                  <a:srgbClr val="C00000"/>
                </a:solidFill>
              </a:rPr>
              <a:t>«Россия в мире» (содержание курса) соответствует </a:t>
            </a:r>
            <a:r>
              <a:rPr lang="ru-RU" altLang="ru-RU" i="1" dirty="0" err="1">
                <a:solidFill>
                  <a:srgbClr val="C00000"/>
                </a:solidFill>
              </a:rPr>
              <a:t>ФкГОС</a:t>
            </a:r>
            <a:r>
              <a:rPr lang="ru-RU" altLang="ru-RU" i="1" dirty="0">
                <a:solidFill>
                  <a:srgbClr val="C00000"/>
                </a:solidFill>
              </a:rPr>
              <a:t> СОО и не может быть использовано при переходе к ФГОС СОО!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426" y="6010591"/>
            <a:ext cx="8496944" cy="66682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! Рекомендовано на уровне среднего общего образования изучение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учебного предмета «История»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6468" y="260650"/>
            <a:ext cx="7272808" cy="235918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 algn="l"/>
            <a:endParaRPr lang="ru-RU" altLang="ru-RU" sz="1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784976" cy="5570711"/>
          </a:xfrm>
          <a:prstGeom prst="rect">
            <a:avLst/>
          </a:prstGeom>
        </p:spPr>
        <p:txBody>
          <a:bodyPr wrap="square" lIns="91396" tIns="45698" rIns="91396" bIns="45698">
            <a:spAutoFit/>
          </a:bodyPr>
          <a:lstStyle/>
          <a:p>
            <a:pPr indent="540121" algn="just">
              <a:spcAft>
                <a:spcPts val="0"/>
              </a:spcAft>
            </a:pPr>
            <a:endParaRPr lang="ru-RU" sz="1800" b="1" dirty="0">
              <a:solidFill>
                <a:srgbClr val="C00000"/>
              </a:solidFill>
              <a:latin typeface="Calibri" panose="020F0502020204030204" pitchFamily="34" charset="0"/>
              <a:ea typeface="Times New Roman"/>
            </a:endParaRPr>
          </a:p>
          <a:p>
            <a:pPr indent="540121" algn="just">
              <a:spcAft>
                <a:spcPts val="0"/>
              </a:spcAft>
            </a:pPr>
            <a:r>
              <a:rPr lang="ru-RU" b="1" dirty="0" smtClean="0">
                <a:solidFill>
                  <a:srgbClr val="105A5B"/>
                </a:solidFill>
                <a:latin typeface="Calibri" panose="020F0502020204030204" pitchFamily="34" charset="0"/>
                <a:ea typeface="Times New Roman"/>
              </a:rPr>
              <a:t>                                       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чителям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истории, преподающим в 10-11-х классах, необходимо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</a:p>
          <a:p>
            <a:pPr indent="540121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                                      руководствоваться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письмом Министерства образования, науки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</a:p>
          <a:p>
            <a:pPr indent="540121" algn="just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                                      молодежи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Республики Крым от 24.06.2019г. №01–14/1721.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 indent="540121" algn="just">
              <a:spcAft>
                <a:spcPts val="0"/>
              </a:spcAft>
            </a:pPr>
            <a:r>
              <a:rPr lang="ru-RU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Данное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письмо размещено на сайте ГБОУ ДПО РК КРИППО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.</a:t>
            </a:r>
            <a:r>
              <a:rPr lang="ru-RU" baseline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[Режим</a:t>
            </a:r>
            <a:r>
              <a:rPr lang="ru-RU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доступа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]: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hlinkClick r:id="rId3"/>
              </a:rPr>
              <a:t>http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hlinkClick r:id="rId3"/>
              </a:rPr>
              <a:t>://www.krippo.ru/index.php/istoriya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/>
            </a:endParaRPr>
          </a:p>
          <a:p>
            <a:pPr indent="540121" algn="just">
              <a:spcAft>
                <a:spcPts val="0"/>
              </a:spcAft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 indent="540121" algn="just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2020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/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2021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учебный год</a:t>
            </a: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История. Базовый уровень:</a:t>
            </a: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– В 10 классе: «История России», «Новейшая история» в хронологических рамках 1914 – 1945 гг. (в соответствии с требованиями ФГОС СОО);</a:t>
            </a: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– В 11 классе: «История России», «Новейшая история» 1945–2015 гг. (в соответствии с требованиями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ФкГОС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СОО).</a:t>
            </a: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История. Углубленный уровень:</a:t>
            </a: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– В 10 классе: «История России», «Новейшая история» в хронологических рамках 1914–1945 гг. (в соответствии с требованиями ФГОС СОО);</a:t>
            </a: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– В 11 классе: в первом полугодии изучается период 1945–2015 гг., во втором полугодии – повторительно-обобщающий курс «История. Россия до 1914 года» (в соответствии с требованиями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ФкГОС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 СОО).</a:t>
            </a: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У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/>
              </a:rPr>
              <a:t>читывая важность изучения периода 1914–1941 гг. и темы «Великая Отечественная война. 1941–1945гг», необходимо  предусмотреть возможность организации уроков повторения по данным вопросам.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4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849</TotalTime>
  <Words>3714</Words>
  <Application>Microsoft Office PowerPoint</Application>
  <PresentationFormat>Экран (4:3)</PresentationFormat>
  <Paragraphs>740</Paragraphs>
  <Slides>50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63" baseType="lpstr">
      <vt:lpstr>굴림</vt:lpstr>
      <vt:lpstr>Arial</vt:lpstr>
      <vt:lpstr>Calibri</vt:lpstr>
      <vt:lpstr>方正姚体</vt:lpstr>
      <vt:lpstr>Georgia</vt:lpstr>
      <vt:lpstr>Impact</vt:lpstr>
      <vt:lpstr>Liberation Sans Narrow</vt:lpstr>
      <vt:lpstr>Symbol</vt:lpstr>
      <vt:lpstr>Times New Roman</vt:lpstr>
      <vt:lpstr>Trebuchet MS</vt:lpstr>
      <vt:lpstr>Verdana</vt:lpstr>
      <vt:lpstr>Воздушный поток</vt:lpstr>
      <vt:lpstr>Office Theme</vt:lpstr>
      <vt:lpstr>Инструктивно-методический семинар  «Об особенностях преподавания истории, обществознания, ОДНКНР  в общеобразовательных организациях Симферопольского района в 2020/2021 учебном году»</vt:lpstr>
      <vt:lpstr>Цель: совершенствование качества преподавания социально-гуманитарных дисциплин в 2020/2021 учебном году в общеобразовательных организациях Симферопольского района</vt:lpstr>
      <vt:lpstr>Презентация PowerPoint</vt:lpstr>
      <vt:lpstr>Особенности преподавания предмета «История»</vt:lpstr>
      <vt:lpstr>! В 2020/2021 учебном году завершается переход на линейную модель преподавания истории переходом на данную модель обучающихся 11-х классов. (письмо Министерства образования и науки Российской Федерации от 07.12.2016г. №08-2655)</vt:lpstr>
      <vt:lpstr>Презентация PowerPoint</vt:lpstr>
      <vt:lpstr>В соответствии с ФГОС СОО предметная область «Общественные науки» включает учебные предметы: </vt:lpstr>
      <vt:lpstr>Презентация PowerPoint</vt:lpstr>
      <vt:lpstr>Презентация PowerPoint</vt:lpstr>
      <vt:lpstr>Учебно-методическое обеспечение преподавания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   Учебно-методическое обеспечение преподавания истории  </vt:lpstr>
      <vt:lpstr>Рабочие программы,  календарно-тематическое планирование</vt:lpstr>
      <vt:lpstr>Рабочие программы,  календарно-тематическое планирование</vt:lpstr>
      <vt:lpstr>Автоматизированная информационная система «Электронный журнал для школы» (ЭлЖур) </vt:lpstr>
      <vt:lpstr>Автоматизированная информационная система «Электронный журнал для школы» (ЭлЖур) </vt:lpstr>
      <vt:lpstr>Организация работы  по индивидуальным проектам  для обучающихся 10–11-х классов</vt:lpstr>
      <vt:lpstr>Дистант!!! Работам вместе!</vt:lpstr>
      <vt:lpstr>ГИА-Карта Республики Крым</vt:lpstr>
      <vt:lpstr>Создание мультимедийных интерактивных упражнений с помощью web-сервиса LearningApps.org  </vt:lpstr>
      <vt:lpstr>Особенности преподавания предмета «Обществознание»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семинар  «Об особенностях преподавания истории и обществознания в общеобразовательных организациях Республики Крым в 2020/2021 учебном году»</dc:title>
  <dc:creator>Екатерина</dc:creator>
  <cp:lastModifiedBy>Усния</cp:lastModifiedBy>
  <cp:revision>60</cp:revision>
  <dcterms:created xsi:type="dcterms:W3CDTF">2020-08-17T10:03:24Z</dcterms:created>
  <dcterms:modified xsi:type="dcterms:W3CDTF">2020-08-21T07:12:26Z</dcterms:modified>
</cp:coreProperties>
</file>