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D418F-1A76-4391-8EAB-BCE888742FC3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B5CDB-232E-417D-ABA2-94BB3AAEC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951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0B5CDB-232E-417D-ABA2-94BB3AAEC57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296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C3FE9E-C971-4111-854F-A3E0D0153C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C825541-561E-452E-AEE0-21C85D0B08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455BD12-E97C-489F-8497-2B5B8296C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CE13C-B4DC-4E7D-A956-A4C7B4F05BE4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891A09C-BD3F-4CC8-A30D-EFF2BB0A9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779E0F0-D449-4B7C-AEA7-AFDA04180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14F0-1724-4890-8443-6FCF79A494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98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3CB55C4-2F00-4EB8-95B3-94FC2BD19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D7D7082-C6FF-406F-A73A-8F83ABDFA1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9C36577-EF1F-4FCE-A5FB-F26725E29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CE13C-B4DC-4E7D-A956-A4C7B4F05BE4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AC3929E-E628-4F35-ACC8-1F9A453D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12660E9-8029-459E-AC4B-7551C5835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14F0-1724-4890-8443-6FCF79A494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288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EE425836-68FD-4DD9-9964-D07FDF2154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04D4ECAD-C749-4255-A78C-8F6789DB50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2E337E5-26B9-4442-8C60-2598A3DF1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CE13C-B4DC-4E7D-A956-A4C7B4F05BE4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29F884B-CA55-4194-8A44-4C0F17415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A5CF598-F618-40F5-94C9-F82C6A12F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14F0-1724-4890-8443-6FCF79A494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022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5BC69F-7C31-428F-8531-B7F075EC0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0992E10-5E6C-4345-B312-4E69900F7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556BF1E-942F-4A92-A285-D9EA48C0F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CE13C-B4DC-4E7D-A956-A4C7B4F05BE4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4283CDC-8CDD-4EC3-A61A-D8C1275C8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069C6FC-30D3-4C0B-8836-7BA34FC67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14F0-1724-4890-8443-6FCF79A494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435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F296B33-3FC2-4B1B-ABEA-5C38717A5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A11A348-3038-4068-BDD1-02E1B7AEDD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BF690F3-6F00-4A7F-902A-4EA0F6668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CE13C-B4DC-4E7D-A956-A4C7B4F05BE4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9EA86AE-C0A8-41B3-91F1-A5CE265E4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AAF7B30-CFB3-44B9-BC7F-388720E5F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14F0-1724-4890-8443-6FCF79A494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1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AFFFF26-2BD0-4A7D-8001-B8F5D7052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94771DB-8476-4393-9C1D-A340355760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FDDB0BE-0013-4C28-BF74-6387106FDE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E787188-1589-4E87-9858-C4F65532C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CE13C-B4DC-4E7D-A956-A4C7B4F05BE4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9A27D3A-3E3B-44F0-8FFD-B213B73EC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CB88D5A-577A-4CB1-999E-4C7B22736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14F0-1724-4890-8443-6FCF79A494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307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5CE8A5A-114F-4DE1-B0C0-054A55827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DA0A3E0-B996-419F-BB04-2E06D4992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CBEF9B9-7BD3-45C2-84F8-7C8E0896E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613C0114-117D-433A-897A-F822C13FE0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BEE4F585-6A79-4161-BF07-A5C47C2D7F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9C612AF6-1E2A-41DF-8487-B51BF4D7E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CE13C-B4DC-4E7D-A956-A4C7B4F05BE4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CC7F8349-EFBC-4559-BD06-7293E18FB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146D1518-2021-431B-BAD2-D61B60903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14F0-1724-4890-8443-6FCF79A494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141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D08E292-9448-4C47-8B1D-BABAF9138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B3F4535-015A-4609-A413-B60A0C213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CE13C-B4DC-4E7D-A956-A4C7B4F05BE4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1C6BED8D-3CBA-4F18-9DEB-2FA2882AD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835B839-A88D-4F5E-9097-71418E08E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14F0-1724-4890-8443-6FCF79A494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635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36786C9D-23F4-4997-9AE1-15414AD76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CE13C-B4DC-4E7D-A956-A4C7B4F05BE4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428308EC-5780-43B0-8C04-F18D1CCF7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5D43A22F-88DA-432C-B5E3-4D49EA298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14F0-1724-4890-8443-6FCF79A494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078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A253679-4F84-49D5-94CB-975E730B2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28B1FF9-F12D-4BEA-ACFF-A827AC7CB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12398E4-D036-4A57-998F-B52FE2FD1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FD579E4-191F-47A0-A3C1-390AE7315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CE13C-B4DC-4E7D-A956-A4C7B4F05BE4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54E3E98-ABDF-4133-BA95-68BE4F7C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EDEA1ED-7E62-40AB-8246-E5CD9E6D3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14F0-1724-4890-8443-6FCF79A494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018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3D924BA-96CA-4C15-B75F-B39DD76B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D6BA3040-8467-485E-969D-B2029014F5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3390555-4488-4E3D-A54D-33500EA571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5E3667F-505F-495A-BF45-F7C3899D2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CE13C-B4DC-4E7D-A956-A4C7B4F05BE4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5D51FE0-99DF-4AB2-B15E-194E1E74D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33AECAC-78F5-4F26-AA9F-FDB8D7399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14F0-1724-4890-8443-6FCF79A494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603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6F87567-8602-467D-AEF7-EC99B3C9F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94DEE85-F01C-44B5-A045-5CF7119275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44DD2F2-3C3C-482E-A08D-E7273E22CA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CE13C-B4DC-4E7D-A956-A4C7B4F05BE4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03A6FD1-C7C9-4D67-B019-A56DBD6232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C0193EF-5E30-455F-AD4E-8D7DAD1A41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814F0-1724-4890-8443-6FCF79A494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633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ownload background - скачать фон для powerpoint">
            <a:extLst>
              <a:ext uri="{FF2B5EF4-FFF2-40B4-BE49-F238E27FC236}">
                <a16:creationId xmlns:a16="http://schemas.microsoft.com/office/drawing/2014/main" xmlns="" id="{604C8F4B-6849-488F-8864-A718E1FEAD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083B392-C94F-4A8C-9012-178F3145F3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95890"/>
            <a:ext cx="9144000" cy="1316037"/>
          </a:xfrm>
        </p:spPr>
        <p:txBody>
          <a:bodyPr>
            <a:noAutofit/>
          </a:bodyPr>
          <a:lstStyle/>
          <a:p>
            <a:r>
              <a:rPr lang="ru-RU" sz="2400" b="1" dirty="0"/>
              <a:t>Муниципальное бюджетное общеобразовательное учреждение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/>
              <a:t>«Первомайская школа» Симферопольского района </a:t>
            </a:r>
            <a:br>
              <a:rPr lang="ru-RU" sz="2400" b="1" dirty="0"/>
            </a:br>
            <a:r>
              <a:rPr lang="ru-RU" sz="2400" b="1" dirty="0"/>
              <a:t> Республики Крым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0032B95-0612-4A0E-B00E-06A4C4C9AD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19400"/>
            <a:ext cx="9144000" cy="3738418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</a:rPr>
              <a:t>Доклад на тему:</a:t>
            </a:r>
          </a:p>
          <a:p>
            <a:r>
              <a:rPr lang="ru-RU" sz="4000" b="1" dirty="0">
                <a:solidFill>
                  <a:srgbClr val="002060"/>
                </a:solidFill>
              </a:rPr>
              <a:t>«Интегрированные уроки как форма реализации   компетентностного подхода в обучении  русскому языку и литературе»</a:t>
            </a:r>
          </a:p>
          <a:p>
            <a:r>
              <a:rPr lang="ru-RU" sz="4000" b="1" dirty="0"/>
              <a:t> </a:t>
            </a:r>
          </a:p>
          <a:p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87CB106-3188-46E2-B34B-9330A98B4C19}"/>
              </a:ext>
            </a:extLst>
          </p:cNvPr>
          <p:cNvSpPr txBox="1"/>
          <p:nvPr/>
        </p:nvSpPr>
        <p:spPr>
          <a:xfrm>
            <a:off x="4996872" y="6188486"/>
            <a:ext cx="2198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Симферополь,2021г.</a:t>
            </a:r>
          </a:p>
        </p:txBody>
      </p:sp>
    </p:spTree>
    <p:extLst>
      <p:ext uri="{BB962C8B-B14F-4D97-AF65-F5344CB8AC3E}">
        <p14:creationId xmlns:p14="http://schemas.microsoft.com/office/powerpoint/2010/main" val="925789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ownload background - скачать фон для powerpoint">
            <a:extLst>
              <a:ext uri="{FF2B5EF4-FFF2-40B4-BE49-F238E27FC236}">
                <a16:creationId xmlns:a16="http://schemas.microsoft.com/office/drawing/2014/main" xmlns="" id="{8919AA7C-8A97-48E8-9776-B3CF567CDF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0EC9FB0-BAED-4B15-A3FE-090F6CC10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B488137-A3DD-4BA1-A0D2-02EE2F4C4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435133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Интегрированным урокам присущи</a:t>
            </a:r>
            <a:r>
              <a:rPr lang="ru-RU" sz="3600" dirty="0">
                <a:solidFill>
                  <a:srgbClr val="002060"/>
                </a:solidFill>
              </a:rPr>
              <a:t> значительные педагогические возможности. Здесь учащиеся получают глубокие разносторонние знания об объектах изучения, используя информацию из различных предметов, по-новому осмысливают события, явления. Очень важным моментом является психологическая совместимость преподавателей, которые вместе готовят, а затем проводят интегрированный урок. Без взаимной поддержки, взаимопонимания и дополнения друг друга интегрированный урок не получится.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12129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background - скачать фон для powerpoint">
            <a:extLst>
              <a:ext uri="{FF2B5EF4-FFF2-40B4-BE49-F238E27FC236}">
                <a16:creationId xmlns:a16="http://schemas.microsoft.com/office/drawing/2014/main" xmlns="" id="{7831BAAE-56C6-4AD2-BEE2-456A335D58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72DA33-FC1E-4729-ADB6-F48D945C1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638D7CC-956F-4C8B-8044-32FEB6087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435133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Интегрированные уроки –</a:t>
            </a:r>
            <a:r>
              <a:rPr lang="ru-RU" sz="3600" dirty="0">
                <a:solidFill>
                  <a:srgbClr val="002060"/>
                </a:solidFill>
              </a:rPr>
              <a:t> необычные по замыслу, организации, методике проведения – больше нравятся учащимся, чем традиционные учебные занятия, поэтому практиковать такие уроки следует всем учителям. Но они не могут стать главной формой работы из-за неизбежно возникающей при этом проблемы недостатка времени на подготовку, перегрузки учащихся и педагогов. Эффективность интегрированных уроков в большой степени зависит от высококачественной предварительной подготовки.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56856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background - скачать фон для powerpoint">
            <a:extLst>
              <a:ext uri="{FF2B5EF4-FFF2-40B4-BE49-F238E27FC236}">
                <a16:creationId xmlns:a16="http://schemas.microsoft.com/office/drawing/2014/main" xmlns="" id="{8B58BFFC-D2FE-489B-BB1A-52207D535A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400D1A-60FB-4CF3-983D-EB49CAA28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Использованная литература: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1F660E6-50EE-4E2A-BF37-AB3188B8F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Давыдов В.В. Проблемы развивающего обучения. – М.: Педагогика.  -  1996.</a:t>
            </a:r>
          </a:p>
          <a:p>
            <a:r>
              <a:rPr lang="ru-RU" dirty="0">
                <a:solidFill>
                  <a:srgbClr val="002060"/>
                </a:solidFill>
              </a:rPr>
              <a:t>Дьяченко В.К. Основное направление развития образования в современном мире. – Москва. -  2005.</a:t>
            </a:r>
          </a:p>
          <a:p>
            <a:r>
              <a:rPr lang="ru-RU" dirty="0">
                <a:solidFill>
                  <a:srgbClr val="002060"/>
                </a:solidFill>
              </a:rPr>
              <a:t>Закон Российской Федерации «Об образовании». - Москва. - 2006.</a:t>
            </a:r>
          </a:p>
          <a:p>
            <a:r>
              <a:rPr lang="ru-RU" dirty="0">
                <a:solidFill>
                  <a:srgbClr val="002060"/>
                </a:solidFill>
              </a:rPr>
              <a:t>Иванов Д.А. Компетентный подход в образовании. Проблемы, понятия, инструментарий. Учебно-методическое пособие. / Иванов Д.А., Митрофанов К.Г., Соколова О.В./ – М.: АПК и ПРО. - 2008.</a:t>
            </a:r>
          </a:p>
          <a:p>
            <a:r>
              <a:rPr lang="ru-RU" dirty="0">
                <a:solidFill>
                  <a:srgbClr val="002060"/>
                </a:solidFill>
              </a:rPr>
              <a:t>Матрос Д.Ш. Управление качеством образования на основе новых информационных технологий и образовательного мониторинга. – Москва.     – 2010.</a:t>
            </a:r>
          </a:p>
          <a:p>
            <a:r>
              <a:rPr lang="ru-RU" dirty="0">
                <a:solidFill>
                  <a:srgbClr val="002060"/>
                </a:solidFill>
              </a:rPr>
              <a:t>Сальникова Т.П. Педагогические технологии. – Москва. – 2009.</a:t>
            </a:r>
          </a:p>
          <a:p>
            <a:r>
              <a:rPr lang="ru-RU" dirty="0" err="1">
                <a:solidFill>
                  <a:srgbClr val="002060"/>
                </a:solidFill>
              </a:rPr>
              <a:t>Селевко</a:t>
            </a:r>
            <a:r>
              <a:rPr lang="ru-RU" dirty="0">
                <a:solidFill>
                  <a:srgbClr val="002060"/>
                </a:solidFill>
              </a:rPr>
              <a:t> Г.К. Альтернативные педагогические технологии. - Москва.     - 2005.</a:t>
            </a:r>
          </a:p>
          <a:p>
            <a:r>
              <a:rPr lang="ru-RU" dirty="0">
                <a:solidFill>
                  <a:srgbClr val="002060"/>
                </a:solidFill>
              </a:rPr>
              <a:t>Щукина Г.И. Роль деятельности в учебном процессе. – М.: Просвещение, 1986.</a:t>
            </a:r>
          </a:p>
          <a:p>
            <a:r>
              <a:rPr lang="ru-RU" dirty="0" err="1">
                <a:solidFill>
                  <a:srgbClr val="002060"/>
                </a:solidFill>
              </a:rPr>
              <a:t>Доманский</a:t>
            </a:r>
            <a:r>
              <a:rPr lang="ru-RU" dirty="0">
                <a:solidFill>
                  <a:srgbClr val="002060"/>
                </a:solidFill>
              </a:rPr>
              <a:t> В.А. Литература и культура: Культурологиче­ский подход к изучению словесности в школе. Учебное пособие. – М.: Флинта Наука, 2002</a:t>
            </a:r>
          </a:p>
          <a:p>
            <a:r>
              <a:rPr lang="ru-RU" dirty="0">
                <a:solidFill>
                  <a:srgbClr val="002060"/>
                </a:solidFill>
              </a:rPr>
              <a:t>Л. П. Ильенко. Интегрированный эстетический курс. Пособие для учителя. М., 2001.</a:t>
            </a:r>
          </a:p>
          <a:p>
            <a:r>
              <a:rPr lang="ru-RU" dirty="0">
                <a:solidFill>
                  <a:srgbClr val="002060"/>
                </a:solidFill>
              </a:rPr>
              <a:t>Л. Л. Кочергина, Л. А. </a:t>
            </a:r>
            <a:r>
              <a:rPr lang="ru-RU" dirty="0" err="1">
                <a:solidFill>
                  <a:srgbClr val="002060"/>
                </a:solidFill>
              </a:rPr>
              <a:t>Тропкина</a:t>
            </a:r>
            <a:r>
              <a:rPr lang="ru-RU" dirty="0">
                <a:solidFill>
                  <a:srgbClr val="002060"/>
                </a:solidFill>
              </a:rPr>
              <a:t>. История-литература. Интегрированные уроки в 5-11 классы. Волгоград., 2002.</a:t>
            </a:r>
          </a:p>
          <a:p>
            <a:r>
              <a:rPr lang="ru-RU" dirty="0">
                <a:solidFill>
                  <a:srgbClr val="002060"/>
                </a:solidFill>
              </a:rPr>
              <a:t>Т.Г. </a:t>
            </a:r>
            <a:r>
              <a:rPr lang="ru-RU" dirty="0" err="1">
                <a:solidFill>
                  <a:srgbClr val="002060"/>
                </a:solidFill>
              </a:rPr>
              <a:t>Браже</a:t>
            </a:r>
            <a:r>
              <a:rPr lang="ru-RU" dirty="0">
                <a:solidFill>
                  <a:srgbClr val="002060"/>
                </a:solidFill>
              </a:rPr>
              <a:t>. Интеграция предметов в современной школе// Ли­тература в школе. 2008. №5. С.150.</a:t>
            </a:r>
          </a:p>
          <a:p>
            <a:r>
              <a:rPr lang="ru-RU" dirty="0">
                <a:solidFill>
                  <a:srgbClr val="002060"/>
                </a:solidFill>
              </a:rPr>
              <a:t>Шевченко Л.А. Об интеграции на уроках русского языка// Русский язык  в школе. 2008. №5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8713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ownload background - скачать фон для powerpoint">
            <a:extLst>
              <a:ext uri="{FF2B5EF4-FFF2-40B4-BE49-F238E27FC236}">
                <a16:creationId xmlns:a16="http://schemas.microsoft.com/office/drawing/2014/main" xmlns="" id="{C2022A9E-1DA7-4F0F-9F09-991890D28F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55CFC5C-EEB9-488D-93C0-FCE65DCCF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B9ACA7D-5932-4985-9754-ECFE49D8F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ru-RU" b="1" dirty="0"/>
              <a:t> </a:t>
            </a:r>
            <a:r>
              <a:rPr lang="ru-RU" sz="4000" b="1" dirty="0">
                <a:solidFill>
                  <a:srgbClr val="002060"/>
                </a:solidFill>
              </a:rPr>
              <a:t>Интегрированный урок</a:t>
            </a:r>
            <a:r>
              <a:rPr lang="ru-RU" sz="4000" dirty="0">
                <a:solidFill>
                  <a:srgbClr val="002060"/>
                </a:solidFill>
              </a:rPr>
              <a:t> - любой урок со своей структурой, если для его проведения привлекаются знания, умения и результаты анализа материала методами других наук, других учебных предметов.</a:t>
            </a:r>
          </a:p>
        </p:txBody>
      </p:sp>
    </p:spTree>
    <p:extLst>
      <p:ext uri="{BB962C8B-B14F-4D97-AF65-F5344CB8AC3E}">
        <p14:creationId xmlns:p14="http://schemas.microsoft.com/office/powerpoint/2010/main" val="3611160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download background - скачать фон для powerpoint">
            <a:extLst>
              <a:ext uri="{FF2B5EF4-FFF2-40B4-BE49-F238E27FC236}">
                <a16:creationId xmlns:a16="http://schemas.microsoft.com/office/drawing/2014/main" xmlns="" id="{9A56A7CA-A772-4432-B379-039C9199C8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9F9BBBA-6C80-474F-BF6E-A6C5C08F5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249237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Почему возникла потребность в использовании интеграции на уроках русского языка и литературы ?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40BA1D4-249B-4C3B-AD7D-BBCDE010C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47949"/>
            <a:ext cx="10515600" cy="3529013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- Снижение интереса к обучению.</a:t>
            </a:r>
          </a:p>
          <a:p>
            <a:r>
              <a:rPr lang="ru-RU" dirty="0">
                <a:solidFill>
                  <a:srgbClr val="002060"/>
                </a:solidFill>
              </a:rPr>
              <a:t>- Необходимость поиска новых подходов к обучению.</a:t>
            </a:r>
          </a:p>
          <a:p>
            <a:r>
              <a:rPr lang="ru-RU" dirty="0">
                <a:solidFill>
                  <a:srgbClr val="002060"/>
                </a:solidFill>
              </a:rPr>
              <a:t>- Повышение качества результатов обучения.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1737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background - скачать фон для powerpoint">
            <a:extLst>
              <a:ext uri="{FF2B5EF4-FFF2-40B4-BE49-F238E27FC236}">
                <a16:creationId xmlns:a16="http://schemas.microsoft.com/office/drawing/2014/main" xmlns="" id="{888B51B0-C5AB-47BE-9DB0-D6B0947121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92C011B-8799-47A2-A4C0-EAE488F47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В чём преимущества интегрированного урока?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A13AC84-D080-44A0-BB99-4C1E6D927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Развивают потенциал учащихся к активной деятельности.</a:t>
            </a:r>
          </a:p>
          <a:p>
            <a:r>
              <a:rPr lang="ru-RU" dirty="0">
                <a:solidFill>
                  <a:srgbClr val="002060"/>
                </a:solidFill>
              </a:rPr>
              <a:t>Способствуют развитию логики, мышления, коммуникативных способностей.</a:t>
            </a:r>
          </a:p>
          <a:p>
            <a:r>
              <a:rPr lang="ru-RU" dirty="0">
                <a:solidFill>
                  <a:srgbClr val="002060"/>
                </a:solidFill>
              </a:rPr>
              <a:t>Учит сравнивать, обобщать, делать выводы.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5364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background - скачать фон для powerpoint">
            <a:extLst>
              <a:ext uri="{FF2B5EF4-FFF2-40B4-BE49-F238E27FC236}">
                <a16:creationId xmlns:a16="http://schemas.microsoft.com/office/drawing/2014/main" xmlns="" id="{97E11EE3-1183-4D53-AA04-72E3B8D372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E97D825-4276-4ABE-A260-99349C95E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Задачи, которые могут решать интегрированные уроки: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5C995DD-171E-4DA2-9785-3E6ACAE2B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>
                <a:solidFill>
                  <a:srgbClr val="002060"/>
                </a:solidFill>
              </a:rPr>
              <a:t>информационную</a:t>
            </a:r>
          </a:p>
          <a:p>
            <a:r>
              <a:rPr lang="ru-RU" b="1" i="1" dirty="0">
                <a:solidFill>
                  <a:srgbClr val="002060"/>
                </a:solidFill>
              </a:rPr>
              <a:t>коммуникативную</a:t>
            </a:r>
          </a:p>
          <a:p>
            <a:r>
              <a:rPr lang="ru-RU" b="1" i="1" dirty="0">
                <a:solidFill>
                  <a:srgbClr val="002060"/>
                </a:solidFill>
              </a:rPr>
              <a:t>социокультурную</a:t>
            </a:r>
          </a:p>
          <a:p>
            <a:r>
              <a:rPr lang="ru-RU" b="1" i="1" dirty="0">
                <a:solidFill>
                  <a:srgbClr val="002060"/>
                </a:solidFill>
              </a:rPr>
              <a:t>учебно-познавательную</a:t>
            </a:r>
          </a:p>
          <a:p>
            <a:r>
              <a:rPr lang="ru-RU" b="1" i="1" dirty="0" err="1">
                <a:solidFill>
                  <a:srgbClr val="002060"/>
                </a:solidFill>
              </a:rPr>
              <a:t>культуроведческую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840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background - скачать фон для powerpoint">
            <a:extLst>
              <a:ext uri="{FF2B5EF4-FFF2-40B4-BE49-F238E27FC236}">
                <a16:creationId xmlns:a16="http://schemas.microsoft.com/office/drawing/2014/main" xmlns="" id="{2BF25B50-2003-4AE0-9A98-68C011A786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97BD951-D6CA-4C10-A7E0-26B3A1440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Структура интегрированных уроков</a:t>
            </a:r>
            <a:r>
              <a:rPr lang="ru-RU" b="1" i="1" dirty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отличается</a:t>
            </a:r>
            <a:r>
              <a:rPr lang="ru-RU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CAE99E5-DA66-412F-A544-C08C68836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>
                <a:solidFill>
                  <a:srgbClr val="002060"/>
                </a:solidFill>
              </a:rPr>
              <a:t>чёткостью, </a:t>
            </a:r>
          </a:p>
          <a:p>
            <a:r>
              <a:rPr lang="ru-RU" b="1" i="1" dirty="0">
                <a:solidFill>
                  <a:srgbClr val="002060"/>
                </a:solidFill>
              </a:rPr>
              <a:t>компактностью, </a:t>
            </a:r>
          </a:p>
          <a:p>
            <a:r>
              <a:rPr lang="ru-RU" b="1" i="1" dirty="0">
                <a:solidFill>
                  <a:srgbClr val="002060"/>
                </a:solidFill>
              </a:rPr>
              <a:t>сжатостью, </a:t>
            </a:r>
          </a:p>
          <a:p>
            <a:r>
              <a:rPr lang="ru-RU" b="1" i="1" dirty="0">
                <a:solidFill>
                  <a:srgbClr val="002060"/>
                </a:solidFill>
              </a:rPr>
              <a:t>логической взаимообусловленностью учебного материала на каждом этапе урока, </a:t>
            </a:r>
          </a:p>
          <a:p>
            <a:r>
              <a:rPr lang="ru-RU" b="1" i="1" dirty="0">
                <a:solidFill>
                  <a:srgbClr val="002060"/>
                </a:solidFill>
              </a:rPr>
              <a:t>большой информативной ёмкостью материала.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4023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ownload background - скачать фон для powerpoint">
            <a:extLst>
              <a:ext uri="{FF2B5EF4-FFF2-40B4-BE49-F238E27FC236}">
                <a16:creationId xmlns:a16="http://schemas.microsoft.com/office/drawing/2014/main" xmlns="" id="{6E3EEDDF-64EB-420D-AAD0-7275A4199D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51BDC3-07BE-4DF2-84EA-A1494CDDC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502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Этапы подготовки и проведения интегрированного урока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289F3EC0-5920-410B-B2AC-13B4F8B71C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2605016"/>
              </p:ext>
            </p:extLst>
          </p:nvPr>
        </p:nvGraphicFramePr>
        <p:xfrm>
          <a:off x="1551709" y="1200150"/>
          <a:ext cx="9088582" cy="1920240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2436794">
                  <a:extLst>
                    <a:ext uri="{9D8B030D-6E8A-4147-A177-3AD203B41FA5}">
                      <a16:colId xmlns:a16="http://schemas.microsoft.com/office/drawing/2014/main" xmlns="" val="3231525372"/>
                    </a:ext>
                  </a:extLst>
                </a:gridCol>
                <a:gridCol w="6651788">
                  <a:extLst>
                    <a:ext uri="{9D8B030D-6E8A-4147-A177-3AD203B41FA5}">
                      <a16:colId xmlns:a16="http://schemas.microsoft.com/office/drawing/2014/main" xmlns="" val="871916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Этап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Цель этапа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194485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Поисковый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обеспечить мотивацию к изучению темы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обеспечить поиск изучения материалов по выбранной теме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825699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Подготовительный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научить работать с источниками, подбирать тематические факты и данные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746325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Основной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развивать умение самостоятельно использовать полученные материалы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819826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Заключительный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развивать культуру обсуждения выступлений учащихся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38246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9999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background - скачать фон для powerpoint">
            <a:extLst>
              <a:ext uri="{FF2B5EF4-FFF2-40B4-BE49-F238E27FC236}">
                <a16:creationId xmlns:a16="http://schemas.microsoft.com/office/drawing/2014/main" xmlns="" id="{1D8AAD99-1EA2-4AFC-9681-FD293248B9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F31EC4D-9039-4C3E-BD9E-0C77638F8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Результат проведения интегрированных уроков: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8C0E043-2A33-4F9F-8A15-BFABA4886F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 </a:t>
            </a:r>
            <a:r>
              <a:rPr lang="ru-RU" sz="3400" dirty="0">
                <a:solidFill>
                  <a:srgbClr val="002060"/>
                </a:solidFill>
              </a:rPr>
              <a:t>повышение мотивации и уровня знаний, умений и навыков.</a:t>
            </a:r>
          </a:p>
          <a:p>
            <a:r>
              <a:rPr lang="ru-RU" sz="3400" dirty="0">
                <a:solidFill>
                  <a:srgbClr val="002060"/>
                </a:solidFill>
              </a:rPr>
              <a:t> проявление самостоятельности и творческого подхода учащихся к выполнению задания;</a:t>
            </a:r>
          </a:p>
          <a:p>
            <a:r>
              <a:rPr lang="ru-RU" sz="3400" dirty="0">
                <a:solidFill>
                  <a:srgbClr val="002060"/>
                </a:solidFill>
              </a:rPr>
              <a:t> большая информативная ёмкость материала и его систематизация;</a:t>
            </a:r>
          </a:p>
          <a:p>
            <a:r>
              <a:rPr lang="ru-RU" sz="3400" dirty="0">
                <a:solidFill>
                  <a:srgbClr val="002060"/>
                </a:solidFill>
              </a:rPr>
              <a:t> способствуют развитию в большей степени, чем обычные уроки эстетического восприятия, воображения, внимания, памяти, мышления учащихся (логического, художественно-образного, творческого);</a:t>
            </a:r>
          </a:p>
          <a:p>
            <a:r>
              <a:rPr lang="ru-RU" sz="3400" dirty="0">
                <a:solidFill>
                  <a:srgbClr val="002060"/>
                </a:solidFill>
              </a:rPr>
              <a:t> способствуют повышению, роста профессионального мастерства учителя, так как требуют от него владения методикой новых технологий учебно-воспитательного процесса, осуществления деятельного подхода к обучению.</a:t>
            </a:r>
          </a:p>
          <a:p>
            <a:r>
              <a:rPr lang="ru-RU" sz="3400" dirty="0">
                <a:solidFill>
                  <a:srgbClr val="002060"/>
                </a:solidFill>
              </a:rPr>
              <a:t>  активизируется познавательная деятельность учащихся, так как большинство интегрированных уроков включает в себя элементы проблемного обучения. Проблемное обучение является эффективным способом повышения интереса учащихся к урокам.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9542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download background - скачать фон для powerpoint">
            <a:extLst>
              <a:ext uri="{FF2B5EF4-FFF2-40B4-BE49-F238E27FC236}">
                <a16:creationId xmlns:a16="http://schemas.microsoft.com/office/drawing/2014/main" xmlns="" id="{3BA400DA-8FD3-4C90-80DB-47D2A38B2E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092DE424-6895-4025-A7FC-96445D4945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164" y="3704152"/>
            <a:ext cx="3135216" cy="2397966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8E181FE6-4AA1-473C-8DC9-F9A4DECDA7E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7818" y="1525455"/>
            <a:ext cx="2904931" cy="217869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BF45AAE-AD10-47DD-99B3-DBB1CAC7F13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704152"/>
            <a:ext cx="3135216" cy="2397966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4DCCE9E7-4F11-48F6-929F-2A7A2A5E017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069" y="1525454"/>
            <a:ext cx="2904931" cy="217869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01522" y="193182"/>
            <a:ext cx="101412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Использование методов интегрирования на уроках 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русского языка и литературы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6612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713</Words>
  <Application>Microsoft Office PowerPoint</Application>
  <PresentationFormat>Произвольный</PresentationFormat>
  <Paragraphs>65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Муниципальное бюджетное общеобразовательное учреждение «Первомайская школа» Симферопольского района   Республики Крым </vt:lpstr>
      <vt:lpstr>Презентация PowerPoint</vt:lpstr>
      <vt:lpstr>Почему возникла потребность в использовании интеграции на уроках русского языка и литературы ? </vt:lpstr>
      <vt:lpstr>В чём преимущества интегрированного урока? </vt:lpstr>
      <vt:lpstr>Задачи, которые могут решать интегрированные уроки: </vt:lpstr>
      <vt:lpstr>Структура интегрированных уроков отличается:</vt:lpstr>
      <vt:lpstr>Этапы подготовки и проведения интегрированного урока </vt:lpstr>
      <vt:lpstr>Результат проведения интегрированных уроков:</vt:lpstr>
      <vt:lpstr>Презентация PowerPoint</vt:lpstr>
      <vt:lpstr>Презентация PowerPoint</vt:lpstr>
      <vt:lpstr>Презентация PowerPoint</vt:lpstr>
      <vt:lpstr>Использованная литература: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общеобразовательное учреждение «Первомайская школа» Симферопольского района  Республики Крым </dc:title>
  <dc:creator>польная оксана</dc:creator>
  <cp:lastModifiedBy>eng</cp:lastModifiedBy>
  <cp:revision>3</cp:revision>
  <dcterms:created xsi:type="dcterms:W3CDTF">2021-12-23T18:05:11Z</dcterms:created>
  <dcterms:modified xsi:type="dcterms:W3CDTF">2021-12-24T08:38:54Z</dcterms:modified>
</cp:coreProperties>
</file>