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5" r:id="rId8"/>
    <p:sldId id="266" r:id="rId9"/>
    <p:sldId id="263" r:id="rId10"/>
    <p:sldId id="267" r:id="rId11"/>
    <p:sldId id="269" r:id="rId12"/>
    <p:sldId id="268" r:id="rId13"/>
    <p:sldId id="270" r:id="rId14"/>
    <p:sldId id="274" r:id="rId15"/>
    <p:sldId id="275" r:id="rId16"/>
    <p:sldId id="272" r:id="rId17"/>
    <p:sldId id="277" r:id="rId18"/>
    <p:sldId id="273" r:id="rId19"/>
    <p:sldId id="278" r:id="rId20"/>
    <p:sldId id="279" r:id="rId21"/>
    <p:sldId id="280" r:id="rId22"/>
    <p:sldId id="283" r:id="rId23"/>
    <p:sldId id="284" r:id="rId24"/>
    <p:sldId id="282" r:id="rId25"/>
    <p:sldId id="281" r:id="rId26"/>
    <p:sldId id="285" r:id="rId27"/>
    <p:sldId id="286" r:id="rId28"/>
    <p:sldId id="293" r:id="rId29"/>
    <p:sldId id="288" r:id="rId30"/>
    <p:sldId id="290" r:id="rId31"/>
    <p:sldId id="291" r:id="rId32"/>
    <p:sldId id="292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BECC88-2433-4F90-BFE9-DAF1C8D5F1AF}" type="doc">
      <dgm:prSet loTypeId="urn:microsoft.com/office/officeart/2005/8/layout/vProcess5" loCatId="process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28C093E1-EA8D-45BB-B291-43150515E2F2}">
      <dgm:prSet phldrT="[Текст]" custT="1"/>
      <dgm:spPr/>
      <dgm:t>
        <a:bodyPr/>
        <a:lstStyle/>
        <a:p>
          <a:pPr algn="ctr"/>
          <a:r>
            <a:rPr lang="ru-RU" sz="30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Секретный комитет</a:t>
          </a:r>
        </a:p>
        <a:p>
          <a:pPr algn="ctr"/>
          <a:r>
            <a:rPr lang="ru-RU" sz="30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1857 год</a:t>
          </a:r>
          <a:endParaRPr lang="ru-RU" sz="3000" b="1" dirty="0">
            <a:solidFill>
              <a:schemeClr val="tx2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72A12DF0-BD91-420E-A924-A1025DC6B635}" type="parTrans" cxnId="{27C1AD1E-881C-419F-A861-D2EB04A89D5F}">
      <dgm:prSet/>
      <dgm:spPr/>
      <dgm:t>
        <a:bodyPr/>
        <a:lstStyle/>
        <a:p>
          <a:endParaRPr lang="ru-RU"/>
        </a:p>
      </dgm:t>
    </dgm:pt>
    <dgm:pt modelId="{0E98ABE6-F345-4BAC-976A-9CBE88F9D0EB}" type="sibTrans" cxnId="{27C1AD1E-881C-419F-A861-D2EB04A89D5F}">
      <dgm:prSet/>
      <dgm:spPr/>
      <dgm:t>
        <a:bodyPr/>
        <a:lstStyle/>
        <a:p>
          <a:endParaRPr lang="ru-RU"/>
        </a:p>
      </dgm:t>
    </dgm:pt>
    <dgm:pt modelId="{4127F254-8E82-4A73-AC14-935D56EF2C37}">
      <dgm:prSet phldrT="[Текст]" custT="1"/>
      <dgm:spPr/>
      <dgm:t>
        <a:bodyPr/>
        <a:lstStyle/>
        <a:p>
          <a:pPr algn="ctr"/>
          <a:r>
            <a:rPr lang="ru-RU" sz="30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Главный комитет</a:t>
          </a:r>
        </a:p>
        <a:p>
          <a:pPr algn="ctr"/>
          <a:r>
            <a:rPr lang="ru-RU" sz="30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1858 год</a:t>
          </a:r>
          <a:endParaRPr lang="ru-RU" sz="3000" b="1" dirty="0">
            <a:solidFill>
              <a:schemeClr val="tx2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960DED1A-962A-4D96-B8B2-C2F10F99264B}" type="parTrans" cxnId="{3257BFD5-21D6-485B-93AB-E41D5E0D7BE1}">
      <dgm:prSet/>
      <dgm:spPr/>
      <dgm:t>
        <a:bodyPr/>
        <a:lstStyle/>
        <a:p>
          <a:endParaRPr lang="ru-RU"/>
        </a:p>
      </dgm:t>
    </dgm:pt>
    <dgm:pt modelId="{75F205BB-36B2-4E2E-B515-2908234437C1}" type="sibTrans" cxnId="{3257BFD5-21D6-485B-93AB-E41D5E0D7BE1}">
      <dgm:prSet/>
      <dgm:spPr/>
      <dgm:t>
        <a:bodyPr/>
        <a:lstStyle/>
        <a:p>
          <a:endParaRPr lang="ru-RU"/>
        </a:p>
      </dgm:t>
    </dgm:pt>
    <dgm:pt modelId="{4EFEC61F-E828-4A2F-A0CD-D2695BA2411C}">
      <dgm:prSet phldrT="[Текст]" custT="1"/>
      <dgm:spPr/>
      <dgm:t>
        <a:bodyPr/>
        <a:lstStyle/>
        <a:p>
          <a:pPr algn="ctr"/>
          <a:r>
            <a:rPr lang="ru-RU" sz="30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Редакционная комиссия </a:t>
          </a:r>
        </a:p>
        <a:p>
          <a:pPr algn="ctr"/>
          <a:r>
            <a:rPr lang="ru-RU" sz="30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1859 год</a:t>
          </a:r>
          <a:endParaRPr lang="ru-RU" sz="3000" b="1" dirty="0">
            <a:solidFill>
              <a:schemeClr val="tx2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27829043-CDE5-4F6F-9947-3BD033E73022}" type="parTrans" cxnId="{4F1DD0C6-CFB6-4D1A-9D2E-E782315FDF1A}">
      <dgm:prSet/>
      <dgm:spPr/>
      <dgm:t>
        <a:bodyPr/>
        <a:lstStyle/>
        <a:p>
          <a:endParaRPr lang="ru-RU"/>
        </a:p>
      </dgm:t>
    </dgm:pt>
    <dgm:pt modelId="{F50A587F-BE84-4190-9796-C8C22A49199D}" type="sibTrans" cxnId="{4F1DD0C6-CFB6-4D1A-9D2E-E782315FDF1A}">
      <dgm:prSet/>
      <dgm:spPr/>
      <dgm:t>
        <a:bodyPr/>
        <a:lstStyle/>
        <a:p>
          <a:endParaRPr lang="ru-RU"/>
        </a:p>
      </dgm:t>
    </dgm:pt>
    <dgm:pt modelId="{CA7D2FD8-DFC1-4D4D-8916-EB003436909C}">
      <dgm:prSet custT="1"/>
      <dgm:spPr/>
      <dgm:t>
        <a:bodyPr/>
        <a:lstStyle/>
        <a:p>
          <a:pPr algn="ctr"/>
          <a:r>
            <a:rPr lang="ru-RU" sz="30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Государственный совет </a:t>
          </a:r>
        </a:p>
        <a:p>
          <a:pPr algn="ctr"/>
          <a:r>
            <a:rPr lang="ru-RU" sz="30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1860-1861 год</a:t>
          </a:r>
          <a:endParaRPr lang="ru-RU" sz="3000" b="1" dirty="0">
            <a:solidFill>
              <a:schemeClr val="tx2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D2AF0E33-3889-43BF-89F2-7D0C11ABF2D7}" type="parTrans" cxnId="{212CD2AF-7DC9-49C4-ACE9-AEB660C1783B}">
      <dgm:prSet/>
      <dgm:spPr/>
      <dgm:t>
        <a:bodyPr/>
        <a:lstStyle/>
        <a:p>
          <a:endParaRPr lang="ru-RU"/>
        </a:p>
      </dgm:t>
    </dgm:pt>
    <dgm:pt modelId="{257005E3-9854-4751-A31B-AC452A3D80B8}" type="sibTrans" cxnId="{212CD2AF-7DC9-49C4-ACE9-AEB660C1783B}">
      <dgm:prSet/>
      <dgm:spPr/>
      <dgm:t>
        <a:bodyPr/>
        <a:lstStyle/>
        <a:p>
          <a:endParaRPr lang="ru-RU"/>
        </a:p>
      </dgm:t>
    </dgm:pt>
    <dgm:pt modelId="{5531C70C-4514-44DD-B972-21A5007C62B4}" type="pres">
      <dgm:prSet presAssocID="{2ABECC88-2433-4F90-BFE9-DAF1C8D5F1AF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153CE4B-4FDA-48FD-B7EC-90E6EACFB12D}" type="pres">
      <dgm:prSet presAssocID="{2ABECC88-2433-4F90-BFE9-DAF1C8D5F1AF}" presName="dummyMaxCanvas" presStyleCnt="0">
        <dgm:presLayoutVars/>
      </dgm:prSet>
      <dgm:spPr/>
      <dgm:t>
        <a:bodyPr/>
        <a:lstStyle/>
        <a:p>
          <a:endParaRPr lang="ru-RU"/>
        </a:p>
      </dgm:t>
    </dgm:pt>
    <dgm:pt modelId="{BB01FEAC-39EC-438F-82D9-0EE40039C20A}" type="pres">
      <dgm:prSet presAssocID="{2ABECC88-2433-4F90-BFE9-DAF1C8D5F1AF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86A37D-A5D1-432F-9658-7F399F5A7985}" type="pres">
      <dgm:prSet presAssocID="{2ABECC88-2433-4F90-BFE9-DAF1C8D5F1AF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5B4945-A743-4EF5-BB98-9B6EDEE6FAA0}" type="pres">
      <dgm:prSet presAssocID="{2ABECC88-2433-4F90-BFE9-DAF1C8D5F1AF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132537-E216-43E6-A947-CAA802048AFA}" type="pres">
      <dgm:prSet presAssocID="{2ABECC88-2433-4F90-BFE9-DAF1C8D5F1AF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B2FC83-3729-4931-9996-AC335268B4BD}" type="pres">
      <dgm:prSet presAssocID="{2ABECC88-2433-4F90-BFE9-DAF1C8D5F1AF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F340E0-AE95-4849-917F-73F20E0DDD8C}" type="pres">
      <dgm:prSet presAssocID="{2ABECC88-2433-4F90-BFE9-DAF1C8D5F1AF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D83D68-63BE-472C-85E7-8D8805AA7E54}" type="pres">
      <dgm:prSet presAssocID="{2ABECC88-2433-4F90-BFE9-DAF1C8D5F1AF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9ADAE4-1E08-4E31-A8E7-1BF1317E2C9D}" type="pres">
      <dgm:prSet presAssocID="{2ABECC88-2433-4F90-BFE9-DAF1C8D5F1AF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9DD551-CD44-4F03-8BCA-E4BB1B5FFAC4}" type="pres">
      <dgm:prSet presAssocID="{2ABECC88-2433-4F90-BFE9-DAF1C8D5F1AF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217659-ADE3-48EA-BFF7-44E4DE9152BF}" type="pres">
      <dgm:prSet presAssocID="{2ABECC88-2433-4F90-BFE9-DAF1C8D5F1AF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D7B216-8D4D-40D2-9721-26654287B275}" type="pres">
      <dgm:prSet presAssocID="{2ABECC88-2433-4F90-BFE9-DAF1C8D5F1AF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3972F8F-B9D3-4ACE-A3E8-327D78CA428B}" type="presOf" srcId="{CA7D2FD8-DFC1-4D4D-8916-EB003436909C}" destId="{E5D7B216-8D4D-40D2-9721-26654287B275}" srcOrd="1" destOrd="0" presId="urn:microsoft.com/office/officeart/2005/8/layout/vProcess5"/>
    <dgm:cxn modelId="{1563FCC9-933B-4D12-819F-970D526280A3}" type="presOf" srcId="{0E98ABE6-F345-4BAC-976A-9CBE88F9D0EB}" destId="{31B2FC83-3729-4931-9996-AC335268B4BD}" srcOrd="0" destOrd="0" presId="urn:microsoft.com/office/officeart/2005/8/layout/vProcess5"/>
    <dgm:cxn modelId="{D3AC11D8-563F-4953-9535-BEF19E4BFFE0}" type="presOf" srcId="{75F205BB-36B2-4E2E-B515-2908234437C1}" destId="{7CF340E0-AE95-4849-917F-73F20E0DDD8C}" srcOrd="0" destOrd="0" presId="urn:microsoft.com/office/officeart/2005/8/layout/vProcess5"/>
    <dgm:cxn modelId="{4138E898-C523-4FA5-A608-D2C67D6B1346}" type="presOf" srcId="{4127F254-8E82-4A73-AC14-935D56EF2C37}" destId="{E79DD551-CD44-4F03-8BCA-E4BB1B5FFAC4}" srcOrd="1" destOrd="0" presId="urn:microsoft.com/office/officeart/2005/8/layout/vProcess5"/>
    <dgm:cxn modelId="{A91702D5-BE76-48B9-9BB8-BAF79D2DD400}" type="presOf" srcId="{28C093E1-EA8D-45BB-B291-43150515E2F2}" destId="{D09ADAE4-1E08-4E31-A8E7-1BF1317E2C9D}" srcOrd="1" destOrd="0" presId="urn:microsoft.com/office/officeart/2005/8/layout/vProcess5"/>
    <dgm:cxn modelId="{4F1DD0C6-CFB6-4D1A-9D2E-E782315FDF1A}" srcId="{2ABECC88-2433-4F90-BFE9-DAF1C8D5F1AF}" destId="{4EFEC61F-E828-4A2F-A0CD-D2695BA2411C}" srcOrd="2" destOrd="0" parTransId="{27829043-CDE5-4F6F-9947-3BD033E73022}" sibTransId="{F50A587F-BE84-4190-9796-C8C22A49199D}"/>
    <dgm:cxn modelId="{27C1AD1E-881C-419F-A861-D2EB04A89D5F}" srcId="{2ABECC88-2433-4F90-BFE9-DAF1C8D5F1AF}" destId="{28C093E1-EA8D-45BB-B291-43150515E2F2}" srcOrd="0" destOrd="0" parTransId="{72A12DF0-BD91-420E-A924-A1025DC6B635}" sibTransId="{0E98ABE6-F345-4BAC-976A-9CBE88F9D0EB}"/>
    <dgm:cxn modelId="{212CD2AF-7DC9-49C4-ACE9-AEB660C1783B}" srcId="{2ABECC88-2433-4F90-BFE9-DAF1C8D5F1AF}" destId="{CA7D2FD8-DFC1-4D4D-8916-EB003436909C}" srcOrd="3" destOrd="0" parTransId="{D2AF0E33-3889-43BF-89F2-7D0C11ABF2D7}" sibTransId="{257005E3-9854-4751-A31B-AC452A3D80B8}"/>
    <dgm:cxn modelId="{99AF43A5-860E-4CC0-B0A7-BFF3DF2A604F}" type="presOf" srcId="{2ABECC88-2433-4F90-BFE9-DAF1C8D5F1AF}" destId="{5531C70C-4514-44DD-B972-21A5007C62B4}" srcOrd="0" destOrd="0" presId="urn:microsoft.com/office/officeart/2005/8/layout/vProcess5"/>
    <dgm:cxn modelId="{00983617-CC56-4263-9BE4-D382B43EC3FC}" type="presOf" srcId="{4127F254-8E82-4A73-AC14-935D56EF2C37}" destId="{E986A37D-A5D1-432F-9658-7F399F5A7985}" srcOrd="0" destOrd="0" presId="urn:microsoft.com/office/officeart/2005/8/layout/vProcess5"/>
    <dgm:cxn modelId="{DCC78AEE-9C9A-4DB0-A6C1-56A9CD3B263D}" type="presOf" srcId="{4EFEC61F-E828-4A2F-A0CD-D2695BA2411C}" destId="{235B4945-A743-4EF5-BB98-9B6EDEE6FAA0}" srcOrd="0" destOrd="0" presId="urn:microsoft.com/office/officeart/2005/8/layout/vProcess5"/>
    <dgm:cxn modelId="{4069E033-C40F-4E81-82C6-E4B90713B6CA}" type="presOf" srcId="{CA7D2FD8-DFC1-4D4D-8916-EB003436909C}" destId="{D7132537-E216-43E6-A947-CAA802048AFA}" srcOrd="0" destOrd="0" presId="urn:microsoft.com/office/officeart/2005/8/layout/vProcess5"/>
    <dgm:cxn modelId="{FF28FD02-13D6-4F43-8F43-876B09EA65DA}" type="presOf" srcId="{F50A587F-BE84-4190-9796-C8C22A49199D}" destId="{45D83D68-63BE-472C-85E7-8D8805AA7E54}" srcOrd="0" destOrd="0" presId="urn:microsoft.com/office/officeart/2005/8/layout/vProcess5"/>
    <dgm:cxn modelId="{66DFA174-F33B-4838-85A8-021A5EC9A2D8}" type="presOf" srcId="{4EFEC61F-E828-4A2F-A0CD-D2695BA2411C}" destId="{B4217659-ADE3-48EA-BFF7-44E4DE9152BF}" srcOrd="1" destOrd="0" presId="urn:microsoft.com/office/officeart/2005/8/layout/vProcess5"/>
    <dgm:cxn modelId="{3257BFD5-21D6-485B-93AB-E41D5E0D7BE1}" srcId="{2ABECC88-2433-4F90-BFE9-DAF1C8D5F1AF}" destId="{4127F254-8E82-4A73-AC14-935D56EF2C37}" srcOrd="1" destOrd="0" parTransId="{960DED1A-962A-4D96-B8B2-C2F10F99264B}" sibTransId="{75F205BB-36B2-4E2E-B515-2908234437C1}"/>
    <dgm:cxn modelId="{B5998D10-1042-4F12-8120-D03F87F1A8C5}" type="presOf" srcId="{28C093E1-EA8D-45BB-B291-43150515E2F2}" destId="{BB01FEAC-39EC-438F-82D9-0EE40039C20A}" srcOrd="0" destOrd="0" presId="urn:microsoft.com/office/officeart/2005/8/layout/vProcess5"/>
    <dgm:cxn modelId="{08AEDA93-3FB1-49EF-9C08-41435BE8DF38}" type="presParOf" srcId="{5531C70C-4514-44DD-B972-21A5007C62B4}" destId="{6153CE4B-4FDA-48FD-B7EC-90E6EACFB12D}" srcOrd="0" destOrd="0" presId="urn:microsoft.com/office/officeart/2005/8/layout/vProcess5"/>
    <dgm:cxn modelId="{4C34596D-CE7B-48B5-9A96-46D87A781D83}" type="presParOf" srcId="{5531C70C-4514-44DD-B972-21A5007C62B4}" destId="{BB01FEAC-39EC-438F-82D9-0EE40039C20A}" srcOrd="1" destOrd="0" presId="urn:microsoft.com/office/officeart/2005/8/layout/vProcess5"/>
    <dgm:cxn modelId="{9F5BD31D-BC47-484D-AFA0-FDB4342BC685}" type="presParOf" srcId="{5531C70C-4514-44DD-B972-21A5007C62B4}" destId="{E986A37D-A5D1-432F-9658-7F399F5A7985}" srcOrd="2" destOrd="0" presId="urn:microsoft.com/office/officeart/2005/8/layout/vProcess5"/>
    <dgm:cxn modelId="{CDBDB36F-3A73-48AB-A484-B19F960AE202}" type="presParOf" srcId="{5531C70C-4514-44DD-B972-21A5007C62B4}" destId="{235B4945-A743-4EF5-BB98-9B6EDEE6FAA0}" srcOrd="3" destOrd="0" presId="urn:microsoft.com/office/officeart/2005/8/layout/vProcess5"/>
    <dgm:cxn modelId="{D20A914F-F721-4C20-9081-42AAE57FD2AF}" type="presParOf" srcId="{5531C70C-4514-44DD-B972-21A5007C62B4}" destId="{D7132537-E216-43E6-A947-CAA802048AFA}" srcOrd="4" destOrd="0" presId="urn:microsoft.com/office/officeart/2005/8/layout/vProcess5"/>
    <dgm:cxn modelId="{A16422F4-3EF4-4877-AE3F-4E37751080BA}" type="presParOf" srcId="{5531C70C-4514-44DD-B972-21A5007C62B4}" destId="{31B2FC83-3729-4931-9996-AC335268B4BD}" srcOrd="5" destOrd="0" presId="urn:microsoft.com/office/officeart/2005/8/layout/vProcess5"/>
    <dgm:cxn modelId="{D7FD87D9-204A-4114-B8CA-AC133637B0F8}" type="presParOf" srcId="{5531C70C-4514-44DD-B972-21A5007C62B4}" destId="{7CF340E0-AE95-4849-917F-73F20E0DDD8C}" srcOrd="6" destOrd="0" presId="urn:microsoft.com/office/officeart/2005/8/layout/vProcess5"/>
    <dgm:cxn modelId="{13FD859F-042D-4CAF-85AC-E39B0BFAD6A7}" type="presParOf" srcId="{5531C70C-4514-44DD-B972-21A5007C62B4}" destId="{45D83D68-63BE-472C-85E7-8D8805AA7E54}" srcOrd="7" destOrd="0" presId="urn:microsoft.com/office/officeart/2005/8/layout/vProcess5"/>
    <dgm:cxn modelId="{0B24B481-9647-444A-B028-D3C610ED6845}" type="presParOf" srcId="{5531C70C-4514-44DD-B972-21A5007C62B4}" destId="{D09ADAE4-1E08-4E31-A8E7-1BF1317E2C9D}" srcOrd="8" destOrd="0" presId="urn:microsoft.com/office/officeart/2005/8/layout/vProcess5"/>
    <dgm:cxn modelId="{CF0664FF-672F-4D3B-A3BE-7A04A46DC5C2}" type="presParOf" srcId="{5531C70C-4514-44DD-B972-21A5007C62B4}" destId="{E79DD551-CD44-4F03-8BCA-E4BB1B5FFAC4}" srcOrd="9" destOrd="0" presId="urn:microsoft.com/office/officeart/2005/8/layout/vProcess5"/>
    <dgm:cxn modelId="{049DD767-E90A-4C69-8D22-A94C2F612309}" type="presParOf" srcId="{5531C70C-4514-44DD-B972-21A5007C62B4}" destId="{B4217659-ADE3-48EA-BFF7-44E4DE9152BF}" srcOrd="10" destOrd="0" presId="urn:microsoft.com/office/officeart/2005/8/layout/vProcess5"/>
    <dgm:cxn modelId="{38C95D7B-F850-45C9-B5B2-180D3808348C}" type="presParOf" srcId="{5531C70C-4514-44DD-B972-21A5007C62B4}" destId="{E5D7B216-8D4D-40D2-9721-26654287B275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01FEAC-39EC-438F-82D9-0EE40039C20A}">
      <dsp:nvSpPr>
        <dsp:cNvPr id="0" name=""/>
        <dsp:cNvSpPr/>
      </dsp:nvSpPr>
      <dsp:spPr>
        <a:xfrm>
          <a:off x="0" y="0"/>
          <a:ext cx="7056377" cy="118813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Секретный комитет</a:t>
          </a: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1857 год</a:t>
          </a:r>
          <a:endParaRPr lang="ru-RU" sz="3000" b="1" kern="1200" dirty="0">
            <a:solidFill>
              <a:schemeClr val="tx2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799" y="34799"/>
        <a:ext cx="5673893" cy="1118534"/>
      </dsp:txXfrm>
    </dsp:sp>
    <dsp:sp modelId="{E986A37D-A5D1-432F-9658-7F399F5A7985}">
      <dsp:nvSpPr>
        <dsp:cNvPr id="0" name=""/>
        <dsp:cNvSpPr/>
      </dsp:nvSpPr>
      <dsp:spPr>
        <a:xfrm>
          <a:off x="590971" y="1404156"/>
          <a:ext cx="7056377" cy="1188132"/>
        </a:xfrm>
        <a:prstGeom prst="roundRect">
          <a:avLst>
            <a:gd name="adj" fmla="val 10000"/>
          </a:avLst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Главный комитет</a:t>
          </a: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1858 год</a:t>
          </a:r>
          <a:endParaRPr lang="ru-RU" sz="3000" b="1" kern="1200" dirty="0">
            <a:solidFill>
              <a:schemeClr val="tx2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625770" y="1438955"/>
        <a:ext cx="5623522" cy="1118534"/>
      </dsp:txXfrm>
    </dsp:sp>
    <dsp:sp modelId="{235B4945-A743-4EF5-BB98-9B6EDEE6FAA0}">
      <dsp:nvSpPr>
        <dsp:cNvPr id="0" name=""/>
        <dsp:cNvSpPr/>
      </dsp:nvSpPr>
      <dsp:spPr>
        <a:xfrm>
          <a:off x="1173122" y="2808312"/>
          <a:ext cx="7056377" cy="1188132"/>
        </a:xfrm>
        <a:prstGeom prst="roundRect">
          <a:avLst>
            <a:gd name="adj" fmla="val 10000"/>
          </a:avLst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Редакционная комиссия </a:t>
          </a: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1859 год</a:t>
          </a:r>
          <a:endParaRPr lang="ru-RU" sz="3000" b="1" kern="1200" dirty="0">
            <a:solidFill>
              <a:schemeClr val="tx2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1207921" y="2843111"/>
        <a:ext cx="5632342" cy="1118534"/>
      </dsp:txXfrm>
    </dsp:sp>
    <dsp:sp modelId="{D7132537-E216-43E6-A947-CAA802048AFA}">
      <dsp:nvSpPr>
        <dsp:cNvPr id="0" name=""/>
        <dsp:cNvSpPr/>
      </dsp:nvSpPr>
      <dsp:spPr>
        <a:xfrm>
          <a:off x="1764094" y="4212468"/>
          <a:ext cx="7056377" cy="1188132"/>
        </a:xfrm>
        <a:prstGeom prst="roundRect">
          <a:avLst>
            <a:gd name="adj" fmla="val 1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Государственный совет </a:t>
          </a: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1860-1861 год</a:t>
          </a:r>
          <a:endParaRPr lang="ru-RU" sz="3000" b="1" kern="1200" dirty="0">
            <a:solidFill>
              <a:schemeClr val="tx2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1798893" y="4247267"/>
        <a:ext cx="5623522" cy="1118534"/>
      </dsp:txXfrm>
    </dsp:sp>
    <dsp:sp modelId="{31B2FC83-3729-4931-9996-AC335268B4BD}">
      <dsp:nvSpPr>
        <dsp:cNvPr id="0" name=""/>
        <dsp:cNvSpPr/>
      </dsp:nvSpPr>
      <dsp:spPr>
        <a:xfrm>
          <a:off x="6284091" y="910001"/>
          <a:ext cx="772285" cy="772285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500" kern="1200"/>
        </a:p>
      </dsp:txBody>
      <dsp:txXfrm>
        <a:off x="6457855" y="910001"/>
        <a:ext cx="424757" cy="581144"/>
      </dsp:txXfrm>
    </dsp:sp>
    <dsp:sp modelId="{7CF340E0-AE95-4849-917F-73F20E0DDD8C}">
      <dsp:nvSpPr>
        <dsp:cNvPr id="0" name=""/>
        <dsp:cNvSpPr/>
      </dsp:nvSpPr>
      <dsp:spPr>
        <a:xfrm>
          <a:off x="6875063" y="2314157"/>
          <a:ext cx="772285" cy="772285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5370241"/>
            <a:satOff val="24126"/>
            <a:lumOff val="1658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500" kern="1200"/>
        </a:p>
      </dsp:txBody>
      <dsp:txXfrm>
        <a:off x="7048827" y="2314157"/>
        <a:ext cx="424757" cy="581144"/>
      </dsp:txXfrm>
    </dsp:sp>
    <dsp:sp modelId="{45D83D68-63BE-472C-85E7-8D8805AA7E54}">
      <dsp:nvSpPr>
        <dsp:cNvPr id="0" name=""/>
        <dsp:cNvSpPr/>
      </dsp:nvSpPr>
      <dsp:spPr>
        <a:xfrm>
          <a:off x="7457214" y="3718313"/>
          <a:ext cx="772285" cy="772285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10740482"/>
            <a:satOff val="48253"/>
            <a:lumOff val="3317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500" kern="1200"/>
        </a:p>
      </dsp:txBody>
      <dsp:txXfrm>
        <a:off x="7630978" y="3718313"/>
        <a:ext cx="424757" cy="5811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latin typeface="Arial Narrow" pitchFamily="34" charset="0"/>
              </a:rPr>
              <a:t>Имератор</a:t>
            </a:r>
            <a:r>
              <a:rPr lang="ru-RU" dirty="0" smtClean="0">
                <a:latin typeface="Arial Narrow" pitchFamily="34" charset="0"/>
              </a:rPr>
              <a:t> Александр </a:t>
            </a:r>
            <a:r>
              <a:rPr lang="en-US" dirty="0" smtClean="0">
                <a:latin typeface="Arial Narrow" pitchFamily="34" charset="0"/>
              </a:rPr>
              <a:t>II </a:t>
            </a:r>
            <a:r>
              <a:rPr lang="ru-RU" dirty="0" smtClean="0">
                <a:latin typeface="Arial Narrow" pitchFamily="34" charset="0"/>
              </a:rPr>
              <a:t>Освободитель</a:t>
            </a:r>
            <a:endParaRPr lang="ru-RU" dirty="0">
              <a:latin typeface="Arial Narrow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Arial Narrow" pitchFamily="34" charset="0"/>
              </a:rPr>
              <a:t>1855-1881 гг.</a:t>
            </a:r>
            <a:endParaRPr lang="ru-RU" sz="2400" b="1" dirty="0">
              <a:latin typeface="Arial Narrow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288" y="612774"/>
            <a:ext cx="5486400" cy="4184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00754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96944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16371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3"/>
          <p:cNvSpPr>
            <a:spLocks noGrp="1"/>
          </p:cNvSpPr>
          <p:nvPr>
            <p:ph type="title"/>
          </p:nvPr>
        </p:nvSpPr>
        <p:spPr>
          <a:xfrm>
            <a:off x="928688" y="71438"/>
            <a:ext cx="7543800" cy="1143000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C00000"/>
                </a:solidFill>
                <a:latin typeface="Monotype Corsiva" pitchFamily="66" charset="0"/>
              </a:rPr>
              <a:t>Проблемный вопрос</a:t>
            </a:r>
          </a:p>
        </p:txBody>
      </p:sp>
      <p:sp>
        <p:nvSpPr>
          <p:cNvPr id="5123" name="Объект 4"/>
          <p:cNvSpPr>
            <a:spLocks noGrp="1"/>
          </p:cNvSpPr>
          <p:nvPr>
            <p:ph idx="1"/>
          </p:nvPr>
        </p:nvSpPr>
        <p:spPr>
          <a:xfrm>
            <a:off x="214313" y="1143000"/>
            <a:ext cx="8786812" cy="1879600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Почему, на ваш взгляд, разнятся оценки этого события? Какая из оценок Крестьянской реформы вам кажется наиболее близкой?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428728" y="2785528"/>
            <a:ext cx="6108710" cy="40724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210494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8208912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41470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>
                <a:latin typeface="Arial Narrow" pitchFamily="34" charset="0"/>
              </a:rPr>
              <a:t>Прочитайте пункт 2 §16 и заполните схему (прием «</a:t>
            </a:r>
            <a:r>
              <a:rPr lang="ru-RU" sz="3100" b="1" dirty="0" err="1">
                <a:latin typeface="Arial Narrow" pitchFamily="34" charset="0"/>
              </a:rPr>
              <a:t>Фишбоун</a:t>
            </a:r>
            <a:r>
              <a:rPr lang="ru-RU" sz="3100" b="1" dirty="0">
                <a:latin typeface="Arial Narrow" pitchFamily="34" charset="0"/>
              </a:rPr>
              <a:t>» в технологии критического мышления).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9362941"/>
              </p:ext>
            </p:extLst>
          </p:nvPr>
        </p:nvGraphicFramePr>
        <p:xfrm>
          <a:off x="611558" y="1412775"/>
          <a:ext cx="8064897" cy="4680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0667"/>
                <a:gridCol w="1400667"/>
                <a:gridCol w="1272888"/>
                <a:gridCol w="1282717"/>
                <a:gridCol w="1282717"/>
                <a:gridCol w="1425241"/>
              </a:tblGrid>
              <a:tr h="12474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Голова (проблема, вопрос или тема, которые подлежат анализу).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9525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Верхние косточки (основные понятия темы, причины, которые привели к проблеме)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9525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Хвост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(ответ на поставленный вопрос,  выводы, обобщения)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9525" marB="0"/>
                </a:tc>
              </a:tr>
              <a:tr h="883522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Причины отмены крепостного права</a:t>
                      </a:r>
                      <a:endParaRPr lang="ru-RU" sz="1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0480" marR="30480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Экономические причины</a:t>
                      </a:r>
                      <a:endParaRPr lang="ru-RU" sz="1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0480" marR="304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Социальные причины</a:t>
                      </a:r>
                      <a:endParaRPr lang="ru-RU" sz="1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0480" marR="304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Духовные</a:t>
                      </a:r>
                      <a:endParaRPr lang="ru-RU" sz="1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0480" marR="304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Политические.</a:t>
                      </a:r>
                      <a:endParaRPr lang="ru-RU" sz="1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0480" marR="30480" marT="9525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30480" marR="30480" marT="9525" marB="0"/>
                </a:tc>
              </a:tr>
              <a:tr h="5070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Нижние косточки (факты, подтверждающие наличие сформулированных причин, или суть понятий, указанных на  схеме)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9525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424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30480" marR="304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480" marR="304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30480" marR="304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30480" marR="30480" marT="9525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123" name="Рисунок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4" t="13364" r="14304" b="50342"/>
          <a:stretch>
            <a:fillRect/>
          </a:stretch>
        </p:blipFill>
        <p:spPr bwMode="auto">
          <a:xfrm>
            <a:off x="3707904" y="1700808"/>
            <a:ext cx="1798638" cy="68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7004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642938" y="-142875"/>
            <a:ext cx="8015287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C00000"/>
                </a:solidFill>
                <a:latin typeface="Monotype Corsiva" pitchFamily="66" charset="0"/>
              </a:rPr>
              <a:t>Подготовка крестьянской реформы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142844" y="1028796"/>
          <a:ext cx="8820472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02464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B01FEAC-39EC-438F-82D9-0EE40039C2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BB01FEAC-39EC-438F-82D9-0EE40039C2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1B2FC83-3729-4931-9996-AC335268B4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31B2FC83-3729-4931-9996-AC335268B4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986A37D-A5D1-432F-9658-7F399F5A79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E986A37D-A5D1-432F-9658-7F399F5A79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CF340E0-AE95-4849-917F-73F20E0DDD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graphicEl>
                                              <a:dgm id="{7CF340E0-AE95-4849-917F-73F20E0DDD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35B4945-A743-4EF5-BB98-9B6EDEE6FA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235B4945-A743-4EF5-BB98-9B6EDEE6FA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5D83D68-63BE-472C-85E7-8D8805AA7E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graphicEl>
                                              <a:dgm id="{45D83D68-63BE-472C-85E7-8D8805AA7E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7132537-E216-43E6-A947-CAA802048A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dgm id="{D7132537-E216-43E6-A947-CAA802048A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844550" y="414338"/>
            <a:ext cx="75438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Выдающиеся деятели Редакционных комиссий</a:t>
            </a:r>
            <a:endParaRPr lang="ru-RU" dirty="0" smtClean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3728" y="1489096"/>
            <a:ext cx="3664176" cy="4604200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</p:pic>
      <p:sp>
        <p:nvSpPr>
          <p:cNvPr id="14340" name="Объект 4"/>
          <p:cNvSpPr>
            <a:spLocks noGrp="1"/>
          </p:cNvSpPr>
          <p:nvPr>
            <p:ph sz="half" idx="2"/>
          </p:nvPr>
        </p:nvSpPr>
        <p:spPr>
          <a:xfrm>
            <a:off x="3635375" y="2130425"/>
            <a:ext cx="5689600" cy="4106863"/>
          </a:xfrm>
        </p:spPr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ru-RU" b="1" i="1" smtClean="0"/>
              <a:t>Я.И. Ростовцев </a:t>
            </a:r>
            <a:r>
              <a:rPr lang="ru-RU" i="1" smtClean="0"/>
              <a:t>- председатель комиссии 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b="1" i="1" smtClean="0"/>
              <a:t>Н.А. Милютин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b="1" i="1" smtClean="0"/>
              <a:t>С.М. Жуковсеий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b="1" i="1" smtClean="0"/>
              <a:t>П.П. Семенов – Тянь-Шанский 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b="1" i="1" smtClean="0"/>
              <a:t>Ю.Ф. Самарин </a:t>
            </a:r>
            <a:r>
              <a:rPr lang="ru-RU" i="1" smtClean="0"/>
              <a:t>и др.</a:t>
            </a:r>
          </a:p>
        </p:txBody>
      </p:sp>
    </p:spTree>
    <p:extLst>
      <p:ext uri="{BB962C8B-B14F-4D97-AF65-F5344CB8AC3E}">
        <p14:creationId xmlns:p14="http://schemas.microsoft.com/office/powerpoint/2010/main" val="121838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Arial Narrow" pitchFamily="34" charset="0"/>
              </a:rPr>
              <a:t>Подготовка реформы.</a:t>
            </a:r>
            <a:endParaRPr lang="ru-RU" sz="3200" dirty="0">
              <a:latin typeface="Arial Narrow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pPr algn="ctr"/>
            <a:r>
              <a:rPr lang="ru-RU" sz="5600" dirty="0" smtClean="0">
                <a:latin typeface="Arial Narrow" pitchFamily="34" charset="0"/>
              </a:rPr>
              <a:t>1 группа</a:t>
            </a:r>
          </a:p>
          <a:p>
            <a:pPr algn="ctr"/>
            <a:r>
              <a:rPr lang="ru-RU" sz="5600" dirty="0">
                <a:latin typeface="Arial Narrow" pitchFamily="34" charset="0"/>
              </a:rPr>
              <a:t>Работая с п. 3 параграфа 18 учебника, ответьте на вопрос: «Что предпринял Александр </a:t>
            </a:r>
            <a:r>
              <a:rPr lang="en-US" sz="5600" dirty="0" smtClean="0">
                <a:latin typeface="Arial Narrow" pitchFamily="34" charset="0"/>
              </a:rPr>
              <a:t>II</a:t>
            </a:r>
            <a:r>
              <a:rPr lang="ru-RU" sz="5600" dirty="0" smtClean="0">
                <a:latin typeface="Arial Narrow" pitchFamily="34" charset="0"/>
              </a:rPr>
              <a:t>, </a:t>
            </a:r>
            <a:r>
              <a:rPr lang="ru-RU" sz="5600" dirty="0">
                <a:latin typeface="Arial Narrow" pitchFamily="34" charset="0"/>
              </a:rPr>
              <a:t>чтобы сделать подготовку реформы гласной и открытой?</a:t>
            </a:r>
          </a:p>
          <a:p>
            <a:pPr algn="ctr"/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25000" lnSpcReduction="20000"/>
          </a:bodyPr>
          <a:lstStyle/>
          <a:p>
            <a:pPr algn="ctr"/>
            <a:r>
              <a:rPr lang="ru-RU" sz="5600" dirty="0" smtClean="0">
                <a:latin typeface="Arial Narrow" pitchFamily="34" charset="0"/>
              </a:rPr>
              <a:t>2 группа</a:t>
            </a:r>
          </a:p>
          <a:p>
            <a:pPr algn="ctr"/>
            <a:r>
              <a:rPr lang="ru-RU" sz="5600" i="1" dirty="0">
                <a:latin typeface="Arial Narrow" pitchFamily="34" charset="0"/>
              </a:rPr>
              <a:t>2 группа.  Работая с п. 3 параграфа 18 и </a:t>
            </a:r>
            <a:r>
              <a:rPr lang="ru-RU" sz="5600" dirty="0">
                <a:latin typeface="Arial Narrow" pitchFamily="34" charset="0"/>
              </a:rPr>
              <a:t>используя приём «Дырявый текст», учащиеся представленном учителем другом тексте заполняют пропуски.</a:t>
            </a:r>
          </a:p>
          <a:p>
            <a:pPr algn="ctr"/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200" b="1" dirty="0">
                <a:latin typeface="Arial Narrow" pitchFamily="34" charset="0"/>
              </a:rPr>
              <a:t>Подготовка к отмене крепостного права.</a:t>
            </a:r>
            <a:endParaRPr lang="ru-RU" sz="1200" dirty="0">
              <a:latin typeface="Arial Narrow" pitchFamily="34" charset="0"/>
            </a:endParaRPr>
          </a:p>
          <a:p>
            <a:pPr marL="0" lvl="0" indent="0">
              <a:buNone/>
            </a:pPr>
            <a:r>
              <a:rPr lang="ru-RU" sz="1200" dirty="0">
                <a:latin typeface="Arial Narrow" pitchFamily="34" charset="0"/>
              </a:rPr>
              <a:t>03.01.1857 г. – образование ______________________ “для обсуждения мер по устройству быта помещичьих крестьян”. </a:t>
            </a:r>
          </a:p>
          <a:p>
            <a:pPr marL="0" lvl="0" indent="0">
              <a:buNone/>
            </a:pPr>
            <a:r>
              <a:rPr lang="ru-RU" sz="1200" dirty="0">
                <a:latin typeface="Arial Narrow" pitchFamily="34" charset="0"/>
              </a:rPr>
              <a:t>Октябрь 1857 г. – </a:t>
            </a:r>
            <a:r>
              <a:rPr lang="ru-RU" sz="1200" dirty="0" err="1">
                <a:latin typeface="Arial Narrow" pitchFamily="34" charset="0"/>
              </a:rPr>
              <a:t>виленский</a:t>
            </a:r>
            <a:r>
              <a:rPr lang="ru-RU" sz="1200" dirty="0">
                <a:latin typeface="Arial Narrow" pitchFamily="34" charset="0"/>
              </a:rPr>
              <a:t> генерал-губернатор ________________ от лица дворян просит разрешения обсудить вопрос об освобождении крестьян без наделения их землей.</a:t>
            </a:r>
          </a:p>
          <a:p>
            <a:pPr marL="0" lvl="0" indent="0">
              <a:buNone/>
            </a:pPr>
            <a:r>
              <a:rPr lang="ru-RU" sz="1200" dirty="0">
                <a:latin typeface="Arial Narrow" pitchFamily="34" charset="0"/>
              </a:rPr>
              <a:t>20.11.1857 г. – Александр II издает рескрипт об учреждении из числа дворян _______________________ для обсуждения условий освобождения крестьян. </a:t>
            </a:r>
          </a:p>
          <a:p>
            <a:pPr marL="0" lvl="0" indent="0">
              <a:buNone/>
            </a:pPr>
            <a:r>
              <a:rPr lang="ru-RU" sz="1200" dirty="0">
                <a:latin typeface="Arial Narrow" pitchFamily="34" charset="0"/>
              </a:rPr>
              <a:t>Февраль 1858 г. – Секретный комитет переименован в ___________________________________________. Председателем назначен великий князь ______________________________________.</a:t>
            </a:r>
          </a:p>
          <a:p>
            <a:pPr marL="0" lvl="0" indent="0">
              <a:buNone/>
            </a:pPr>
            <a:r>
              <a:rPr lang="ru-RU" sz="1200" dirty="0">
                <a:latin typeface="Arial Narrow" pitchFamily="34" charset="0"/>
              </a:rPr>
              <a:t>Март 1859 г. – учреждены _____________________. Председателем назначен генерал ________________. Главная задача: рассмотреть все материалы, поступившие из губерний и составить на их основе общий проект закона об освобождении крестьян.</a:t>
            </a:r>
          </a:p>
          <a:p>
            <a:pPr marL="0" indent="0">
              <a:buNone/>
            </a:pPr>
            <a:r>
              <a:rPr lang="ru-RU" sz="1200" dirty="0">
                <a:latin typeface="Arial Narrow" pitchFamily="34" charset="0"/>
              </a:rPr>
              <a:t>1860 г. – документы переданы в ___________________, а потом в ____________________ для обсуждения.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/>
          </a:blip>
          <a:srcRect l="3804" r="3166"/>
          <a:stretch/>
        </p:blipFill>
        <p:spPr>
          <a:xfrm>
            <a:off x="457200" y="2204864"/>
            <a:ext cx="4040188" cy="4104456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6201339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Arial Narrow" pitchFamily="34" charset="0"/>
              </a:rPr>
              <a:t>Подготовка реформы.</a:t>
            </a:r>
            <a:endParaRPr lang="ru-RU" sz="24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2"/>
            <a:ext cx="8280920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08858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476672"/>
            <a:ext cx="7898994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46565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7920880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371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b="1" dirty="0">
                <a:latin typeface="Arial Narrow" pitchFamily="34" charset="0"/>
              </a:rPr>
              <a:t>1. Речь Александра II перед членами Государственного Совета, произнесённой 2 марта (18 февраля) 1855 года.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>
                <a:latin typeface="Arial Narrow" pitchFamily="34" charset="0"/>
              </a:rPr>
              <a:t>«Мой незабвенный Родитель любил Россию и всю жизнь постоянно думал об одной только её пользе. В постоянных и ежедневных трудах Его со Мною Он говорил Мне: „хочу взять Себе всё неприятное и всё тяжкое, только бы передать Тебе Россию устроенною, счастливою и спокойною“. Провидение судило иначе, и покойный Государь, в последние часы своей жизни, сказал мне: „Сдаю Тебе Мою команду, но, к сожалению, не в таком порядке, как желал, оставляя Тебе много трудов и забот“».</a:t>
            </a:r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700808"/>
            <a:ext cx="4038600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12366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latin typeface="Arial Narrow" pitchFamily="34" charset="0"/>
              </a:rPr>
              <a:t>Основные положения крестьянской реформы 1861 г.</a:t>
            </a:r>
            <a:br>
              <a:rPr lang="ru-RU" sz="2800" b="1" dirty="0" smtClean="0">
                <a:latin typeface="Arial Narrow" pitchFamily="34" charset="0"/>
              </a:rPr>
            </a:br>
            <a:r>
              <a:rPr lang="ru-RU" sz="1800" b="1" dirty="0">
                <a:latin typeface="Arial Narrow" pitchFamily="34" charset="0"/>
              </a:rPr>
              <a:t>Выкуп крестьянами земли после отмены крепостного права.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b="1" dirty="0">
              <a:latin typeface="Arial Narrow" pitchFamily="34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1824146"/>
              </p:ext>
            </p:extLst>
          </p:nvPr>
        </p:nvGraphicFramePr>
        <p:xfrm>
          <a:off x="467544" y="1196748"/>
          <a:ext cx="7920879" cy="50405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4631"/>
                <a:gridCol w="6306248"/>
              </a:tblGrid>
              <a:tr h="8400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 Narrow" pitchFamily="34" charset="0"/>
                        </a:rPr>
                        <a:t>Этап</a:t>
                      </a:r>
                      <a:endParaRPr lang="ru-RU" sz="2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 Narrow" pitchFamily="34" charset="0"/>
                        </a:rPr>
                        <a:t>Положение крестьян</a:t>
                      </a:r>
                      <a:endParaRPr lang="ru-RU" sz="2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400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itchFamily="34" charset="0"/>
                        </a:rPr>
                        <a:t>До выкупа</a:t>
                      </a:r>
                      <a:endParaRPr lang="ru-RU" sz="20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680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itchFamily="34" charset="0"/>
                        </a:rPr>
                        <a:t>Определение условий выкупа</a:t>
                      </a:r>
                      <a:endParaRPr lang="ru-RU" sz="20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400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itchFamily="34" charset="0"/>
                        </a:rPr>
                        <a:t>Выплата выкупа</a:t>
                      </a:r>
                      <a:endParaRPr lang="ru-RU" sz="20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400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itchFamily="34" charset="0"/>
                        </a:rPr>
                        <a:t>После выкупа</a:t>
                      </a:r>
                      <a:endParaRPr lang="ru-RU" sz="20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27096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solidFill>
                  <a:prstClr val="black"/>
                </a:solidFill>
                <a:latin typeface="Arial Narrow" pitchFamily="34" charset="0"/>
              </a:rPr>
              <a:t>Основные положения крестьянской реформы 1861 г.</a:t>
            </a:r>
            <a:br>
              <a:rPr lang="ru-RU" sz="2800" b="1" dirty="0">
                <a:solidFill>
                  <a:prstClr val="black"/>
                </a:solidFill>
                <a:latin typeface="Arial Narrow" pitchFamily="34" charset="0"/>
              </a:rPr>
            </a:br>
            <a:r>
              <a:rPr lang="ru-RU" sz="1800" b="1" dirty="0">
                <a:solidFill>
                  <a:prstClr val="black"/>
                </a:solidFill>
                <a:latin typeface="Arial Narrow" pitchFamily="34" charset="0"/>
              </a:rPr>
              <a:t>Выкуп крестьянами земли после отмены крепостного права.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7069547"/>
              </p:ext>
            </p:extLst>
          </p:nvPr>
        </p:nvGraphicFramePr>
        <p:xfrm>
          <a:off x="395536" y="1412776"/>
          <a:ext cx="8352927" cy="48434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2701"/>
                <a:gridCol w="6650226"/>
              </a:tblGrid>
              <a:tr h="4020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itchFamily="34" charset="0"/>
                        </a:rPr>
                        <a:t>Этап</a:t>
                      </a:r>
                      <a:endParaRPr lang="ru-RU" sz="20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itchFamily="34" charset="0"/>
                        </a:rPr>
                        <a:t>Положение крестьян</a:t>
                      </a:r>
                      <a:endParaRPr lang="ru-RU" sz="20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061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itchFamily="34" charset="0"/>
                        </a:rPr>
                        <a:t>До выкупа</a:t>
                      </a:r>
                      <a:endParaRPr lang="ru-RU" sz="20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Крестьяне являлись </a:t>
                      </a:r>
                      <a:r>
                        <a:rPr lang="ru-RU" sz="1800" dirty="0" err="1">
                          <a:effectLst/>
                          <a:latin typeface="Arial Narrow" pitchFamily="34" charset="0"/>
                        </a:rPr>
                        <a:t>временнообязанными</a:t>
                      </a: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. Предназначенные для выкупа участки земли оставались в собственности помещика, за пользование ими крестьяне продолжали нести барщину и платить оброк.</a:t>
                      </a:r>
                      <a:endParaRPr lang="ru-RU" sz="18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6081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itchFamily="34" charset="0"/>
                        </a:rPr>
                        <a:t>Определение условий выкупа</a:t>
                      </a:r>
                      <a:endParaRPr lang="ru-RU" sz="20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Размеры выкупаемых крестьянской общиной земельных наделов и сумма выкупа определялись в уставных грамотах. Уставная грамота составлялась в результате переговоров между помещиком, старостой крестьянской общины и специальным чиновником – мировым посредником</a:t>
                      </a:r>
                      <a:endParaRPr lang="ru-RU" sz="18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04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itchFamily="34" charset="0"/>
                        </a:rPr>
                        <a:t>Выплата выкупа</a:t>
                      </a:r>
                      <a:endParaRPr lang="ru-RU" sz="20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Крестьяне должны были выплатить помещику 20 процентов стоимости надела, а остальные 80 процентов помещику выплачивало государство.</a:t>
                      </a:r>
                      <a:endParaRPr lang="ru-RU" sz="18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04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itchFamily="34" charset="0"/>
                        </a:rPr>
                        <a:t>После выкупа</a:t>
                      </a:r>
                      <a:endParaRPr lang="ru-RU" sz="20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В счет погашения долга государству за внесенную им сумму выкупа крестьяне должны были 49 лет платить специальный налог – выкупные платежи.</a:t>
                      </a:r>
                      <a:endParaRPr lang="ru-RU" sz="18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56792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8640"/>
            <a:ext cx="7848872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25293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7560840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72606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b="1" dirty="0">
                <a:latin typeface="Arial Narrow" pitchFamily="34" charset="0"/>
              </a:rPr>
              <a:t>Изучите карту на стр. 122 «Крестьянская реформа 1861 г.» и таблицу и выполните задания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052736"/>
            <a:ext cx="8064895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78876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>
                <a:latin typeface="Arial Narrow" pitchFamily="34" charset="0"/>
              </a:rPr>
              <a:t>Прочитайте пункт 4 §16 и заполните пропуски в схеме.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08720"/>
            <a:ext cx="7776864" cy="56166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54629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>
                <a:latin typeface="Arial Narrow" pitchFamily="34" charset="0"/>
              </a:rPr>
              <a:t>Прочитайте пункт 4 §16 и заполните пропуски в схеме.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8208911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98175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>
                <a:latin typeface="Arial Narrow" pitchFamily="34" charset="0"/>
              </a:rPr>
              <a:t>Значение реформы. </a:t>
            </a:r>
            <a:br>
              <a:rPr lang="ru-RU" sz="2800" b="1" dirty="0" smtClean="0">
                <a:latin typeface="Arial Narrow" pitchFamily="34" charset="0"/>
              </a:rPr>
            </a:br>
            <a:r>
              <a:rPr lang="ru-RU" sz="2800" dirty="0" smtClean="0">
                <a:latin typeface="Arial Narrow" pitchFamily="34" charset="0"/>
              </a:rPr>
              <a:t>(</a:t>
            </a:r>
            <a:r>
              <a:rPr lang="ru-RU" sz="2800" dirty="0">
                <a:latin typeface="Arial Narrow" pitchFamily="34" charset="0"/>
              </a:rPr>
              <a:t>Прочитайте пункт 5 § 16 и заполните таблицу (прием </a:t>
            </a:r>
            <a:r>
              <a:rPr lang="en-US" sz="2800" dirty="0">
                <a:latin typeface="Arial Narrow" pitchFamily="34" charset="0"/>
              </a:rPr>
              <a:t>SWOT</a:t>
            </a:r>
            <a:r>
              <a:rPr lang="ru-RU" sz="2800" dirty="0">
                <a:latin typeface="Arial Narrow" pitchFamily="34" charset="0"/>
              </a:rPr>
              <a:t>-анализа в технологии критического мышления).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b="1" dirty="0">
              <a:latin typeface="Arial Narrow" pitchFamily="34" charset="0"/>
            </a:endParaRP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7992887" cy="5256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66417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72008"/>
          </a:xfrm>
        </p:spPr>
        <p:txBody>
          <a:bodyPr>
            <a:normAutofit fontScale="90000"/>
          </a:bodyPr>
          <a:lstStyle/>
          <a:p>
            <a:endParaRPr lang="ru-RU" sz="2400" b="1" dirty="0">
              <a:latin typeface="Arial Narrow" pitchFamily="34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4782460"/>
              </p:ext>
            </p:extLst>
          </p:nvPr>
        </p:nvGraphicFramePr>
        <p:xfrm>
          <a:off x="539552" y="332656"/>
          <a:ext cx="7992889" cy="5839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64018"/>
                <a:gridCol w="2664018"/>
                <a:gridCol w="2664853"/>
              </a:tblGrid>
              <a:tr h="3871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itchFamily="34" charset="0"/>
                        </a:rPr>
                        <a:t>Что знаем</a:t>
                      </a:r>
                      <a:endParaRPr lang="ru-RU" sz="20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itchFamily="34" charset="0"/>
                        </a:rPr>
                        <a:t>Что хотим </a:t>
                      </a:r>
                      <a:r>
                        <a:rPr lang="ru-RU" sz="2000" dirty="0" smtClean="0">
                          <a:effectLst/>
                          <a:latin typeface="Arial Narrow" pitchFamily="34" charset="0"/>
                        </a:rPr>
                        <a:t>узнать (задачи урока)</a:t>
                      </a:r>
                      <a:endParaRPr lang="ru-RU" sz="20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itchFamily="34" charset="0"/>
                        </a:rPr>
                        <a:t>Узнали</a:t>
                      </a:r>
                      <a:endParaRPr lang="ru-RU" sz="20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29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itchFamily="34" charset="0"/>
                        </a:rPr>
                        <a:t>1803 г. – Указ «о вольных хлебопашцах».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itchFamily="34" charset="0"/>
                        </a:rPr>
                        <a:t>1816 г. – отмена крепостного права в Прибалтике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itchFamily="34" charset="0"/>
                        </a:rPr>
                        <a:t>1837-1841 гг. – реформа управления государственными крестьянами П. Д. Киселёва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itchFamily="34" charset="0"/>
                        </a:rPr>
                        <a:t>1842 г. Указ «об обязанных крестьянах»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itchFamily="34" charset="0"/>
                        </a:rPr>
                        <a:t>1847-1848 гг. – инвентарная реформа</a:t>
                      </a:r>
                      <a:endParaRPr lang="ru-RU" sz="20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Arial Narrow" pitchFamily="34" charset="0"/>
                        </a:rPr>
                        <a:t>1. Как ранее решался крестьянский вопрос?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Arial Narrow" pitchFamily="34" charset="0"/>
                        </a:rPr>
                        <a:t>2. Причины отмены крепостного права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Arial Narrow" pitchFamily="34" charset="0"/>
                        </a:rPr>
                        <a:t>3. Подготовка реформы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Arial Narrow" pitchFamily="34" charset="0"/>
                        </a:rPr>
                        <a:t>4. Содержание и сущность реформы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Arial Narrow" pitchFamily="34" charset="0"/>
                        </a:rPr>
                        <a:t>5. </a:t>
                      </a:r>
                      <a:r>
                        <a:rPr lang="ru-RU" sz="2400" b="1" dirty="0" smtClean="0">
                          <a:effectLst/>
                          <a:latin typeface="Arial Narrow" pitchFamily="34" charset="0"/>
                        </a:rPr>
                        <a:t>Значение</a:t>
                      </a:r>
                      <a:r>
                        <a:rPr lang="ru-RU" sz="2400" b="1" baseline="0" dirty="0" smtClean="0">
                          <a:effectLst/>
                          <a:latin typeface="Arial Narrow" pitchFamily="34" charset="0"/>
                        </a:rPr>
                        <a:t> реформы.</a:t>
                      </a:r>
                      <a:endParaRPr lang="ru-RU" sz="2400" b="1" dirty="0">
                        <a:effectLst/>
                        <a:latin typeface="Arial Narrow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48804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568952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402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b="1" dirty="0">
                <a:latin typeface="Arial Narrow" pitchFamily="34" charset="0"/>
              </a:rPr>
              <a:t>2. Ф. И. Тютчев Александру Второму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>
                <a:latin typeface="Arial Narrow" pitchFamily="34" charset="0"/>
              </a:rPr>
              <a:t>Ты взял свой день… Замеченный от века</a:t>
            </a:r>
          </a:p>
          <a:p>
            <a:pPr marL="0" indent="0" algn="just">
              <a:buNone/>
            </a:pPr>
            <a:r>
              <a:rPr lang="ru-RU" sz="1800" dirty="0">
                <a:latin typeface="Arial Narrow" pitchFamily="34" charset="0"/>
              </a:rPr>
              <a:t>Великою господней благодатью —</a:t>
            </a:r>
          </a:p>
          <a:p>
            <a:pPr marL="0" indent="0" algn="just">
              <a:buNone/>
            </a:pPr>
            <a:r>
              <a:rPr lang="ru-RU" sz="1800" dirty="0">
                <a:latin typeface="Arial Narrow" pitchFamily="34" charset="0"/>
              </a:rPr>
              <a:t>Он рабский образ сдвинул с человека</a:t>
            </a:r>
          </a:p>
          <a:p>
            <a:pPr marL="0" indent="0" algn="just">
              <a:buNone/>
            </a:pPr>
            <a:r>
              <a:rPr lang="ru-RU" sz="1800" dirty="0">
                <a:latin typeface="Arial Narrow" pitchFamily="34" charset="0"/>
              </a:rPr>
              <a:t>И возвратил семье — меньшую </a:t>
            </a:r>
            <a:r>
              <a:rPr lang="ru-RU" sz="1800" dirty="0" err="1">
                <a:latin typeface="Arial Narrow" pitchFamily="34" charset="0"/>
              </a:rPr>
              <a:t>братью</a:t>
            </a:r>
            <a:r>
              <a:rPr lang="ru-RU" sz="1800" dirty="0">
                <a:latin typeface="Arial Narrow" pitchFamily="34" charset="0"/>
              </a:rPr>
              <a:t>… (1861 г.)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585330"/>
            <a:ext cx="4032448" cy="4435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2056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Подведение итогов урока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600" u="sng" dirty="0" smtClean="0">
                <a:latin typeface="Arial Narrow" pitchFamily="34" charset="0"/>
              </a:rPr>
              <a:t>1 группа. </a:t>
            </a:r>
          </a:p>
          <a:p>
            <a:pPr algn="ctr"/>
            <a:r>
              <a:rPr lang="ru-RU" sz="1600" dirty="0" smtClean="0">
                <a:latin typeface="Arial Narrow" pitchFamily="34" charset="0"/>
              </a:rPr>
              <a:t>Составить </a:t>
            </a:r>
            <a:r>
              <a:rPr lang="ru-RU" sz="1600" dirty="0" err="1" smtClean="0">
                <a:latin typeface="Arial Narrow" pitchFamily="34" charset="0"/>
              </a:rPr>
              <a:t>синквейн</a:t>
            </a:r>
            <a:r>
              <a:rPr lang="ru-RU" sz="1600" dirty="0" smtClean="0">
                <a:latin typeface="Arial Narrow" pitchFamily="34" charset="0"/>
              </a:rPr>
              <a:t> по теме: «Крестьянская реформа 1861 г.»</a:t>
            </a:r>
            <a:endParaRPr lang="ru-RU" sz="1600" dirty="0">
              <a:latin typeface="Arial Narrow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600" u="sng" dirty="0" smtClean="0">
                <a:latin typeface="Arial Narrow" pitchFamily="34" charset="0"/>
              </a:rPr>
              <a:t>2 группа. </a:t>
            </a:r>
          </a:p>
          <a:p>
            <a:r>
              <a:rPr lang="ru-RU" sz="1600" dirty="0" smtClean="0">
                <a:latin typeface="Arial Narrow" pitchFamily="34" charset="0"/>
              </a:rPr>
              <a:t>Подвести итог, используя приём «Формула ПОПС»</a:t>
            </a:r>
            <a:endParaRPr lang="ru-RU" sz="1600" dirty="0">
              <a:latin typeface="Arial Narrow" pitchFamily="34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363940957"/>
              </p:ext>
            </p:extLst>
          </p:nvPr>
        </p:nvGraphicFramePr>
        <p:xfrm>
          <a:off x="4716016" y="2348880"/>
          <a:ext cx="3816424" cy="37444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16424"/>
              </a:tblGrid>
              <a:tr h="6240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П –позиция. «Я считаю, что…»</a:t>
                      </a:r>
                      <a:endParaRPr lang="ru-RU" sz="1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240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О – объяснение (или обоснование). «Потому что…»</a:t>
                      </a:r>
                      <a:endParaRPr lang="ru-RU" sz="1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2481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П – пример. «Я могу это доказать на примере, примерах…»</a:t>
                      </a:r>
                      <a:endParaRPr lang="ru-RU" sz="1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2481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С – следствие (или суждение). «Исходя из этого, я делаю вывод о том, что …»</a:t>
                      </a:r>
                      <a:endParaRPr lang="ru-RU" sz="1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2560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48880"/>
            <a:ext cx="3888432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43532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8208912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24104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7704856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0742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800" b="1" dirty="0">
              <a:latin typeface="Arial Narrow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548680"/>
            <a:ext cx="4038600" cy="557748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1800" b="1" dirty="0" smtClean="0">
                <a:latin typeface="Arial Narrow" pitchFamily="34" charset="0"/>
              </a:rPr>
              <a:t>1. Речь </a:t>
            </a:r>
            <a:r>
              <a:rPr lang="ru-RU" sz="1800" b="1" dirty="0">
                <a:latin typeface="Arial Narrow" pitchFamily="34" charset="0"/>
              </a:rPr>
              <a:t>Александра II перед членами Государственного Совета, произнесённой 2 марта (18 февраля) 1855 года</a:t>
            </a:r>
            <a:r>
              <a:rPr lang="ru-RU" sz="1800" b="1" dirty="0" smtClean="0">
                <a:latin typeface="Arial Narrow" pitchFamily="34" charset="0"/>
              </a:rPr>
              <a:t>.</a:t>
            </a:r>
          </a:p>
          <a:p>
            <a:pPr marL="0" indent="0">
              <a:buNone/>
            </a:pPr>
            <a:endParaRPr lang="ru-RU" sz="1600" b="1" dirty="0" smtClean="0">
              <a:latin typeface="Arial Narrow" pitchFamily="34" charset="0"/>
            </a:endParaRPr>
          </a:p>
          <a:p>
            <a:pPr marL="0" indent="0">
              <a:buNone/>
            </a:pPr>
            <a:r>
              <a:rPr lang="ru-RU" sz="2000" dirty="0">
                <a:latin typeface="Arial Narrow" pitchFamily="34" charset="0"/>
              </a:rPr>
              <a:t>«Мой незабвенный Родитель любил Россию и всю жизнь постоянно думал об одной только её пользе. В постоянных и ежедневных трудах Его со Мною Он говорил Мне: „хочу взять Себе всё неприятное и всё тяжкое, только бы передать Тебе Россию устроенною, счастливою и спокойною“. Провидение судило иначе, и покойный Государь, в последние часы своей жизни, сказал мне: „Сдаю Тебе Мою команду, но, к сожалению, не в таком порядке, как желал, оставляя Тебе много трудов и забот“».</a:t>
            </a:r>
          </a:p>
          <a:p>
            <a:pPr marL="0" indent="0">
              <a:buNone/>
            </a:pPr>
            <a:endParaRPr lang="ru-RU" sz="1400" b="1" dirty="0" smtClean="0">
              <a:latin typeface="Arial Narrow" pitchFamily="34" charset="0"/>
            </a:endParaRPr>
          </a:p>
          <a:p>
            <a:pPr>
              <a:buAutoNum type="arabicPeriod"/>
            </a:pPr>
            <a:endParaRPr lang="ru-RU" sz="1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404664"/>
            <a:ext cx="4038600" cy="572149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800" b="1" dirty="0">
                <a:latin typeface="Arial Narrow" pitchFamily="34" charset="0"/>
              </a:rPr>
              <a:t>2. Ф. </a:t>
            </a:r>
            <a:r>
              <a:rPr lang="ru-RU" sz="1800" b="1" dirty="0" smtClean="0">
                <a:latin typeface="Arial Narrow" pitchFamily="34" charset="0"/>
              </a:rPr>
              <a:t>И</a:t>
            </a:r>
            <a:r>
              <a:rPr lang="ru-RU" sz="1800" b="1" dirty="0">
                <a:latin typeface="Arial Narrow" pitchFamily="34" charset="0"/>
              </a:rPr>
              <a:t>. Тютчев Александру </a:t>
            </a:r>
            <a:r>
              <a:rPr lang="ru-RU" sz="1800" b="1" dirty="0" smtClean="0">
                <a:latin typeface="Arial Narrow" pitchFamily="34" charset="0"/>
              </a:rPr>
              <a:t>Второму</a:t>
            </a:r>
          </a:p>
          <a:p>
            <a:pPr marL="0" indent="0">
              <a:buNone/>
            </a:pPr>
            <a:endParaRPr lang="ru-RU" sz="1600" b="1" dirty="0">
              <a:latin typeface="Arial Narrow" pitchFamily="34" charset="0"/>
            </a:endParaRPr>
          </a:p>
          <a:p>
            <a:pPr marL="0" indent="0">
              <a:buNone/>
            </a:pPr>
            <a:endParaRPr lang="ru-RU" sz="1600" b="1" dirty="0" smtClean="0">
              <a:latin typeface="Arial Narrow" pitchFamily="34" charset="0"/>
            </a:endParaRPr>
          </a:p>
          <a:p>
            <a:pPr marL="0" indent="0">
              <a:buNone/>
            </a:pPr>
            <a:endParaRPr lang="ru-RU" sz="1600" dirty="0" smtClean="0">
              <a:latin typeface="Arial Narrow" pitchFamily="34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Arial Narrow" pitchFamily="34" charset="0"/>
              </a:rPr>
              <a:t>Ты</a:t>
            </a:r>
            <a:r>
              <a:rPr lang="ru-RU" sz="2000" dirty="0">
                <a:latin typeface="Arial Narrow" pitchFamily="34" charset="0"/>
              </a:rPr>
              <a:t> взял свой день… Замеченный от века</a:t>
            </a:r>
            <a:br>
              <a:rPr lang="ru-RU" sz="2000" dirty="0">
                <a:latin typeface="Arial Narrow" pitchFamily="34" charset="0"/>
              </a:rPr>
            </a:br>
            <a:r>
              <a:rPr lang="ru-RU" sz="2000" dirty="0">
                <a:latin typeface="Arial Narrow" pitchFamily="34" charset="0"/>
              </a:rPr>
              <a:t>Великою господней благодатью —</a:t>
            </a:r>
            <a:br>
              <a:rPr lang="ru-RU" sz="2000" dirty="0">
                <a:latin typeface="Arial Narrow" pitchFamily="34" charset="0"/>
              </a:rPr>
            </a:br>
            <a:r>
              <a:rPr lang="ru-RU" sz="2000" dirty="0">
                <a:latin typeface="Arial Narrow" pitchFamily="34" charset="0"/>
              </a:rPr>
              <a:t>Он рабский образ сдвинул с человека</a:t>
            </a:r>
            <a:br>
              <a:rPr lang="ru-RU" sz="2000" dirty="0">
                <a:latin typeface="Arial Narrow" pitchFamily="34" charset="0"/>
              </a:rPr>
            </a:br>
            <a:r>
              <a:rPr lang="ru-RU" sz="2000" dirty="0">
                <a:latin typeface="Arial Narrow" pitchFamily="34" charset="0"/>
              </a:rPr>
              <a:t>И возвратил семье — меньшую </a:t>
            </a:r>
            <a:r>
              <a:rPr lang="ru-RU" sz="2000" dirty="0" err="1">
                <a:latin typeface="Arial Narrow" pitchFamily="34" charset="0"/>
              </a:rPr>
              <a:t>братью</a:t>
            </a:r>
            <a:r>
              <a:rPr lang="ru-RU" sz="2000" dirty="0">
                <a:latin typeface="Arial Narrow" pitchFamily="34" charset="0"/>
              </a:rPr>
              <a:t>… </a:t>
            </a:r>
            <a:endParaRPr lang="ru-RU" sz="2000" dirty="0" smtClean="0">
              <a:latin typeface="Arial Narrow" pitchFamily="34" charset="0"/>
            </a:endParaRPr>
          </a:p>
          <a:p>
            <a:pPr marL="0" indent="0" algn="r">
              <a:buNone/>
            </a:pPr>
            <a:r>
              <a:rPr lang="ru-RU" sz="2000" dirty="0" smtClean="0">
                <a:latin typeface="Arial Narrow" pitchFamily="34" charset="0"/>
              </a:rPr>
              <a:t>(</a:t>
            </a:r>
            <a:r>
              <a:rPr lang="ru-RU" sz="2000" dirty="0">
                <a:latin typeface="Arial Narrow" pitchFamily="34" charset="0"/>
              </a:rPr>
              <a:t>1861 г.)</a:t>
            </a:r>
          </a:p>
          <a:p>
            <a:pPr marL="0" indent="0">
              <a:buNone/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359253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68952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1792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568952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3911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4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1525018"/>
              </p:ext>
            </p:extLst>
          </p:nvPr>
        </p:nvGraphicFramePr>
        <p:xfrm>
          <a:off x="971600" y="548680"/>
          <a:ext cx="7143248" cy="55836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80834"/>
                <a:gridCol w="2380834"/>
                <a:gridCol w="2381580"/>
              </a:tblGrid>
              <a:tr h="6998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itchFamily="34" charset="0"/>
                        </a:rPr>
                        <a:t>Что знаем</a:t>
                      </a:r>
                      <a:endParaRPr lang="ru-RU" sz="20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itchFamily="34" charset="0"/>
                        </a:rPr>
                        <a:t>Что хотим </a:t>
                      </a:r>
                      <a:r>
                        <a:rPr lang="ru-RU" sz="2000" dirty="0" smtClean="0">
                          <a:effectLst/>
                          <a:latin typeface="Arial Narrow" pitchFamily="34" charset="0"/>
                        </a:rPr>
                        <a:t>узнать (задачи урока)</a:t>
                      </a:r>
                      <a:endParaRPr lang="ru-RU" sz="20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itchFamily="34" charset="0"/>
                        </a:rPr>
                        <a:t>Узнали</a:t>
                      </a:r>
                      <a:endParaRPr lang="ru-RU" sz="20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838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32813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400" dirty="0">
              <a:latin typeface="Arial Narrow" pitchFamily="34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0318220"/>
              </p:ext>
            </p:extLst>
          </p:nvPr>
        </p:nvGraphicFramePr>
        <p:xfrm>
          <a:off x="611560" y="476672"/>
          <a:ext cx="8064896" cy="5400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88018"/>
                <a:gridCol w="2688018"/>
                <a:gridCol w="2688860"/>
              </a:tblGrid>
              <a:tr h="4500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itchFamily="34" charset="0"/>
                        </a:rPr>
                        <a:t>Что знаем</a:t>
                      </a:r>
                      <a:endParaRPr lang="ru-RU" sz="20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itchFamily="34" charset="0"/>
                        </a:rPr>
                        <a:t>Что хотим узнать</a:t>
                      </a:r>
                      <a:endParaRPr lang="ru-RU" sz="20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itchFamily="34" charset="0"/>
                        </a:rPr>
                        <a:t>Узнали</a:t>
                      </a:r>
                      <a:endParaRPr lang="ru-RU" sz="20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505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Arial Narrow" pitchFamily="34" charset="0"/>
                        </a:rPr>
                        <a:t>1. Как ранее решался крестьянский вопрос?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Arial Narrow" pitchFamily="34" charset="0"/>
                        </a:rPr>
                        <a:t>2. Причины отмены крепостного права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Arial Narrow" pitchFamily="34" charset="0"/>
                        </a:rPr>
                        <a:t>3. Подготовка реформы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Arial Narrow" pitchFamily="34" charset="0"/>
                        </a:rPr>
                        <a:t>4. Содержание и сущность реформы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Arial Narrow" pitchFamily="34" charset="0"/>
                        </a:rPr>
                        <a:t>5. </a:t>
                      </a:r>
                      <a:r>
                        <a:rPr lang="ru-RU" sz="2400" b="1" dirty="0" smtClean="0">
                          <a:effectLst/>
                          <a:latin typeface="Arial Narrow" pitchFamily="34" charset="0"/>
                        </a:rPr>
                        <a:t>Значение реформы</a:t>
                      </a:r>
                      <a:endParaRPr lang="ru-RU" sz="2400" b="1" dirty="0">
                        <a:effectLst/>
                        <a:latin typeface="Arial Narrow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39490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72008"/>
          </a:xfrm>
        </p:spPr>
        <p:txBody>
          <a:bodyPr>
            <a:normAutofit fontScale="90000"/>
          </a:bodyPr>
          <a:lstStyle/>
          <a:p>
            <a:endParaRPr lang="ru-RU" sz="2400" b="1" dirty="0">
              <a:latin typeface="Arial Narrow" pitchFamily="34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1494826"/>
              </p:ext>
            </p:extLst>
          </p:nvPr>
        </p:nvGraphicFramePr>
        <p:xfrm>
          <a:off x="539552" y="332656"/>
          <a:ext cx="7992889" cy="56166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64018"/>
                <a:gridCol w="2664018"/>
                <a:gridCol w="2664853"/>
              </a:tblGrid>
              <a:tr h="3871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Что знаем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Что хотим </a:t>
                      </a:r>
                      <a:r>
                        <a:rPr lang="ru-RU" sz="1100" dirty="0" smtClean="0">
                          <a:effectLst/>
                        </a:rPr>
                        <a:t>узнать (задачи урока)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Узнали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29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itchFamily="34" charset="0"/>
                        </a:rPr>
                        <a:t>1803 г. – Указ «о вольных хлебопашцах».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itchFamily="34" charset="0"/>
                        </a:rPr>
                        <a:t>1816 г. – отмена крепостного права в Прибалтике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itchFamily="34" charset="0"/>
                        </a:rPr>
                        <a:t>1837-1841 гг. – реформа управления государственными крестьянами П. Д. Киселёва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itchFamily="34" charset="0"/>
                        </a:rPr>
                        <a:t>1842 г. Указ «об обязанных крестьянах»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itchFamily="34" charset="0"/>
                        </a:rPr>
                        <a:t>1847-1848 гг. – инвентарная реформа</a:t>
                      </a:r>
                      <a:endParaRPr lang="ru-RU" sz="20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Arial Narrow" pitchFamily="34" charset="0"/>
                        </a:rPr>
                        <a:t>1. Как ранее решался крестьянский вопрос?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Arial Narrow" pitchFamily="34" charset="0"/>
                        </a:rPr>
                        <a:t>2. Причины отмены крепостного права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Arial Narrow" pitchFamily="34" charset="0"/>
                        </a:rPr>
                        <a:t>3. Подготовка реформы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Arial Narrow" pitchFamily="34" charset="0"/>
                        </a:rPr>
                        <a:t>4. Содержание и сущность реформы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Arial Narrow" pitchFamily="34" charset="0"/>
                        </a:rPr>
                        <a:t>5. </a:t>
                      </a:r>
                      <a:r>
                        <a:rPr lang="ru-RU" sz="2400" b="1" dirty="0" smtClean="0">
                          <a:effectLst/>
                          <a:latin typeface="Arial Narrow" pitchFamily="34" charset="0"/>
                        </a:rPr>
                        <a:t>Значение</a:t>
                      </a:r>
                      <a:r>
                        <a:rPr lang="ru-RU" sz="2400" b="1" baseline="0" dirty="0" smtClean="0">
                          <a:effectLst/>
                          <a:latin typeface="Arial Narrow" pitchFamily="34" charset="0"/>
                        </a:rPr>
                        <a:t> реформы.</a:t>
                      </a:r>
                      <a:endParaRPr lang="ru-RU" sz="2400" b="1" dirty="0">
                        <a:effectLst/>
                        <a:latin typeface="Arial Narrow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975448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1102</Words>
  <Application>Microsoft Office PowerPoint</Application>
  <PresentationFormat>Экран (4:3)</PresentationFormat>
  <Paragraphs>141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Имератор Александр II Освободитель</vt:lpstr>
      <vt:lpstr>1. Речь Александра II перед членами Государственного Совета, произнесённой 2 марта (18 февраля) 1855 года. </vt:lpstr>
      <vt:lpstr>2. Ф. И. Тютчев Александру Второму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Проблемный вопрос</vt:lpstr>
      <vt:lpstr>Презентация PowerPoint</vt:lpstr>
      <vt:lpstr>Прочитайте пункт 2 §16 и заполните схему (прием «Фишбоун» в технологии критического мышления). </vt:lpstr>
      <vt:lpstr>Подготовка крестьянской реформы</vt:lpstr>
      <vt:lpstr>Выдающиеся деятели Редакционных комиссий</vt:lpstr>
      <vt:lpstr>Подготовка реформы.</vt:lpstr>
      <vt:lpstr>Подготовка реформы.</vt:lpstr>
      <vt:lpstr>Презентация PowerPoint</vt:lpstr>
      <vt:lpstr>Презентация PowerPoint</vt:lpstr>
      <vt:lpstr>Основные положения крестьянской реформы 1861 г. Выкуп крестьянами земли после отмены крепостного права. </vt:lpstr>
      <vt:lpstr>Основные положения крестьянской реформы 1861 г. Выкуп крестьянами земли после отмены крепостного права.</vt:lpstr>
      <vt:lpstr>Презентация PowerPoint</vt:lpstr>
      <vt:lpstr>Презентация PowerPoint</vt:lpstr>
      <vt:lpstr>Изучите карту на стр. 122 «Крестьянская реформа 1861 г.» и таблицу и выполните задания </vt:lpstr>
      <vt:lpstr>Прочитайте пункт 4 §16 и заполните пропуски в схеме. </vt:lpstr>
      <vt:lpstr>Прочитайте пункт 4 §16 и заполните пропуски в схеме. </vt:lpstr>
      <vt:lpstr>Значение реформы.  (Прочитайте пункт 5 § 16 и заполните таблицу (прием SWOT-анализа в технологии критического мышления). </vt:lpstr>
      <vt:lpstr>Презентация PowerPoint</vt:lpstr>
      <vt:lpstr>Презентация PowerPoint</vt:lpstr>
      <vt:lpstr>Подведение итогов урока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Имератор Александр II Освободитель</dc:title>
  <dc:creator>Администратор</dc:creator>
  <cp:lastModifiedBy>1</cp:lastModifiedBy>
  <cp:revision>21</cp:revision>
  <dcterms:created xsi:type="dcterms:W3CDTF">2025-11-14T12:50:40Z</dcterms:created>
  <dcterms:modified xsi:type="dcterms:W3CDTF">2025-11-20T21:00:03Z</dcterms:modified>
</cp:coreProperties>
</file>