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0" r:id="rId4"/>
    <p:sldId id="265" r:id="rId5"/>
    <p:sldId id="261" r:id="rId6"/>
    <p:sldId id="262" r:id="rId7"/>
    <p:sldId id="263" r:id="rId8"/>
    <p:sldId id="272" r:id="rId9"/>
    <p:sldId id="264" r:id="rId10"/>
    <p:sldId id="259" r:id="rId11"/>
    <p:sldId id="267" r:id="rId12"/>
    <p:sldId id="268" r:id="rId13"/>
    <p:sldId id="269" r:id="rId14"/>
    <p:sldId id="270" r:id="rId15"/>
    <p:sldId id="271" r:id="rId16"/>
    <p:sldId id="273" r:id="rId17"/>
    <p:sldId id="266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8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10/25/2021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10/25/2021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10/25/2021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zen.yandex.ru/media/patolog/kak-turgenev-v-svoem-rasskaze-opisal-strashnoe-zabolevanie-mnenie-patologa-5ce0e4750a0d8b00b24d0d4b" TargetMode="External"/><Relationship Id="rId2" Type="http://schemas.openxmlformats.org/officeDocument/2006/relationships/hyperlink" Target="http://www.knowbiology.ru/rastenia/paporotniki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andia.ru/2659/" TargetMode="External"/><Relationship Id="rId4" Type="http://schemas.openxmlformats.org/officeDocument/2006/relationships/hyperlink" Target="https://www.activestudy.info/mysh-pod-steklyannym-kolpakom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Интересно об интересном | Интересные факты, истории, задачи и тесты:  БИОЛОГ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07" y="314088"/>
            <a:ext cx="1568466" cy="1640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65786" y="2895810"/>
            <a:ext cx="9594761" cy="2434107"/>
          </a:xfrm>
        </p:spPr>
        <p:txBody>
          <a:bodyPr/>
          <a:lstStyle/>
          <a:p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Компетентностно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-ориентированные задания по формированию исследовательских компетенций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 на уроках биологии</a:t>
            </a:r>
            <a:r>
              <a:rPr lang="ru-RU" sz="6600" dirty="0"/>
              <a:t/>
            </a:r>
            <a:br>
              <a:rPr lang="ru-RU" sz="6600" dirty="0"/>
            </a:br>
            <a:endParaRPr lang="ru-RU" sz="6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5196" y="5484463"/>
            <a:ext cx="6831673" cy="1086237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Мамутова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З.Б.,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биологии</a:t>
            </a:r>
          </a:p>
          <a:p>
            <a:pPr algn="l"/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«</a:t>
            </a:r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Родниковская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школа-гимназия»</a:t>
            </a:r>
          </a:p>
          <a:p>
            <a:pPr algn="l"/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Симферопольского района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10313" y="1134202"/>
            <a:ext cx="10677891" cy="13311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МУНИЦИПАЛЬНОЕ БЮДЖЕТНОЕ ОБЩЕОБРАЗОВАТЕЛЬНОЕ УЧРЕЖДЕНИЕ «РОДНИКОВСКАЯ ШКОЛА-ГИМНАЗИЯ»</a:t>
            </a:r>
            <a:endParaRPr lang="ru-RU" sz="12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Симферопольского района Республики Крым</a:t>
            </a:r>
            <a:endParaRPr lang="ru-RU" sz="14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ОКПО 00833941; ОГРН 1159102031703;ИНН/КПП 9109010469/910901001; ОКУД 0301001</a:t>
            </a:r>
            <a:endParaRPr lang="ru-RU" sz="14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ул.40 лет Победы,9, </a:t>
            </a:r>
            <a:r>
              <a:rPr lang="ru-RU" sz="1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с.Родниково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Симферопольский район, РК, 297540</a:t>
            </a:r>
            <a:endParaRPr lang="ru-RU" sz="14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тел/факс 3(652)344-223, </a:t>
            </a:r>
            <a:r>
              <a:rPr lang="en-US" sz="1400" b="1" u="sng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</a:t>
            </a:r>
            <a:r>
              <a:rPr lang="ru-RU" sz="1400" b="1" u="sng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</a:t>
            </a:r>
            <a:r>
              <a:rPr lang="en-US" sz="1400" b="1" u="sng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mail</a:t>
            </a:r>
            <a:r>
              <a:rPr lang="ru-RU" sz="1400" b="1" u="sng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1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shkola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en-US" sz="1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rodnikovskaya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@</a:t>
            </a:r>
            <a:r>
              <a:rPr lang="en-US" sz="1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mail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en-US" sz="1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ru</a:t>
            </a:r>
            <a:endParaRPr lang="ru-RU" sz="14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15362" name="Picture 2" descr="Как сделать уроки биологии «живыми» | После уроко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4372" y="4766845"/>
            <a:ext cx="2901313" cy="19246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78575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45842" y="276895"/>
            <a:ext cx="9485290" cy="30200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rgbClr val="0070C0"/>
                </a:solidFill>
              </a:rPr>
              <a:t>8 класс. Тема «Железы внутренней секреции»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Отрывок из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проиведения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И.С.Тургенева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«Живые мощи» из «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Записок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охотника»: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Голова совершенно высохшая, одноцветная, бронзовая — ни дать ни взять икона старинного письма; нос узкий, как лезвие ножа; губ почти не видать — только зубы белеют и глаза, да из-под платка выбиваются на лоб жидкие пряди желтых волос. У подбородка, на складке одеяла, движутся, медленно перебирая пальцами, как палочками, две крошечных руки тоже бронзового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цвета…»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Какая болезнь описана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рассказе?  Каковы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этой болезни?</a:t>
            </a:r>
          </a:p>
        </p:txBody>
      </p:sp>
      <p:pic>
        <p:nvPicPr>
          <p:cNvPr id="7170" name="Picture 2" descr="Первичная надпочечниковая недостаточность (Болезнь Аддисона): причины  развития, диагностика, профилактика и лечение у врача-эндокринолога в МКЦ  «Проксима» (г. Сочи)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2" t="7171" r="1546" b="24686"/>
          <a:stretch/>
        </p:blipFill>
        <p:spPr bwMode="auto">
          <a:xfrm>
            <a:off x="3837904" y="3644720"/>
            <a:ext cx="4364520" cy="2485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58558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7280" y="334851"/>
            <a:ext cx="6581104" cy="641367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rgbClr val="0070C0"/>
                </a:solidFill>
              </a:rPr>
              <a:t>6 класс Тема «Фотосинтез»</a:t>
            </a:r>
          </a:p>
          <a:p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пыт </a:t>
            </a:r>
            <a:r>
              <a:rPr lang="ru-RU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Дж.Пристл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Дж.Пристли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посадил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мышь под стеклянный колпак, куда не попадала ни одна капля свежего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воздуха. Сначала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мышь дышала нормально. Потом она начала широко открывать рот и судорожно корчиться. Наконец она задохнулась и погибла.</a:t>
            </a:r>
          </a:p>
          <a:p>
            <a:pPr marL="0" indent="0">
              <a:buNone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«Этого я и ожидал!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сказал себе ученый. —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Мышь израсходовала весь чистый воздух под колпаком. А тот, который она выдохнула, больше непригоден для дыхания». </a:t>
            </a:r>
            <a:endParaRPr lang="ru-RU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Тогда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Пристли повторил свой опыт, но проделал его несколько иначе. Вместе с мышью он поместил под колпак ветку мяты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«….Через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восемь-девять дней я нашел, что мышь прекрасно могла жить в той части воздуха, в которой росла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ветка…»</a:t>
            </a:r>
          </a:p>
          <a:p>
            <a:pPr marL="0" indent="0">
              <a:buNone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Какой вывод можно сделать из данного опыта?</a:t>
            </a:r>
          </a:p>
          <a:p>
            <a:pPr marL="0" indent="0"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Попробуйте объяснить следующий эксперимент с мышью - Школьные Знания.co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5" t="11008" r="4113" b="28108"/>
          <a:stretch/>
        </p:blipFill>
        <p:spPr bwMode="auto">
          <a:xfrm>
            <a:off x="7723031" y="1036749"/>
            <a:ext cx="4250028" cy="48746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30714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5235" y="264015"/>
            <a:ext cx="10798934" cy="2570945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3300" b="1" dirty="0" smtClean="0">
                <a:solidFill>
                  <a:srgbClr val="002060"/>
                </a:solidFill>
              </a:rPr>
              <a:t>5 класс. Тема: «Методы биологии»</a:t>
            </a:r>
          </a:p>
          <a:p>
            <a:pPr algn="ctr">
              <a:buNone/>
            </a:pPr>
            <a:endParaRPr lang="ru-RU" sz="33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Представьте, что вы – исследователи. Перед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вами стоит задача: </a:t>
            </a:r>
          </a:p>
          <a:p>
            <a:pPr>
              <a:buNone/>
            </a:pP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 какие насекомые 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опыляют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цветки клевера? </a:t>
            </a:r>
            <a:endParaRPr lang="ru-RU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b="1" dirty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Какой метод  вы будете использовать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Какое приборы для исследования с собой возьмете? </a:t>
            </a: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2050" name="Picture 2" descr="Пчела на клевер картинки, стоковые фото Пчела на клевер | Depositphot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657" y="2834961"/>
            <a:ext cx="5692464" cy="36753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6304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3870" y="264015"/>
            <a:ext cx="5647385" cy="6123905"/>
          </a:xfrm>
        </p:spPr>
        <p:txBody>
          <a:bodyPr>
            <a:normAutofit/>
          </a:bodyPr>
          <a:lstStyle/>
          <a:p>
            <a:r>
              <a:rPr lang="ru-RU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«Земноводные» 7класс</a:t>
            </a:r>
          </a:p>
          <a:p>
            <a:pPr marL="0" indent="0">
              <a:buNone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Лягушка-барометр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создания природного барометра необходимо сделать маленькую деревянную лесенку и опустить ее в стеклянную банку с водой. Затем посадить в банку лягушку (травяную, остромордую или озерную).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некоторое время, когда животное придет в себя, можно начинать наблюдение. Если лягушка поднимается по лесенке – ждите хорошей погоды, спускается – погода будет переменной. Лягушка болтается на поверхности воды – будет тепло, солнечно и сухо. Предсказания всегда верны. 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чем здесь дело?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76" name="Picture 4" descr="http://www.pandia.ru/wp-content/uploads/2010/10/wpid-image001_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928" y="892934"/>
            <a:ext cx="4391696" cy="54028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89206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33719" y="804929"/>
            <a:ext cx="6214056" cy="53576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6 класс. 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Тема </a:t>
            </a:r>
            <a:r>
              <a:rPr lang="ru-RU" sz="2800" b="1" dirty="0">
                <a:solidFill>
                  <a:srgbClr val="002060"/>
                </a:solidFill>
              </a:rPr>
              <a:t>«Строение и функции стебля</a:t>
            </a:r>
            <a:r>
              <a:rPr lang="ru-RU" sz="2800" b="1" dirty="0" smtClean="0">
                <a:solidFill>
                  <a:srgbClr val="002060"/>
                </a:solidFill>
              </a:rPr>
              <a:t>»</a:t>
            </a:r>
          </a:p>
          <a:p>
            <a:r>
              <a:rPr lang="ru-RU" sz="2400" dirty="0"/>
              <a:t>Рассмотрите рисунок и ответьте на вопросы.</a:t>
            </a:r>
          </a:p>
          <a:p>
            <a:pPr marL="0" indent="0">
              <a:buNone/>
            </a:pPr>
            <a:r>
              <a:rPr lang="ru-RU" sz="2400" dirty="0"/>
              <a:t>1. Сколько лет этому дереву?</a:t>
            </a:r>
          </a:p>
          <a:p>
            <a:pPr marL="0" indent="0">
              <a:buNone/>
            </a:pPr>
            <a:r>
              <a:rPr lang="ru-RU" sz="2400" dirty="0"/>
              <a:t>2. Как вы определили возраст дерева?</a:t>
            </a:r>
          </a:p>
          <a:p>
            <a:pPr marL="0" indent="0">
              <a:buNone/>
            </a:pPr>
            <a:r>
              <a:rPr lang="ru-RU" sz="2400" dirty="0"/>
              <a:t>3. Почему толщина различных годичных колец неодинакова?</a:t>
            </a:r>
          </a:p>
          <a:p>
            <a:pPr marL="0" indent="0">
              <a:buNone/>
            </a:pPr>
            <a:r>
              <a:rPr lang="ru-RU" sz="2400" dirty="0"/>
              <a:t>4. Почему одно годичное кольцо имеет неодинаковую толщину?</a:t>
            </a:r>
          </a:p>
          <a:p>
            <a:pPr marL="0" indent="0">
              <a:buNone/>
            </a:pP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4100" name="Picture 4" descr="hello_html_211001a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6563" y="1519707"/>
            <a:ext cx="3927611" cy="39280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23980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4022" y="495837"/>
            <a:ext cx="9601200" cy="3581400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9 класс Тема «Методы биотехнологии»</a:t>
            </a:r>
          </a:p>
          <a:p>
            <a:pPr marL="0" indent="0" algn="ctr">
              <a:buNone/>
            </a:pPr>
            <a:endParaRPr lang="ru-RU" sz="2800" b="1" dirty="0" smtClean="0">
              <a:solidFill>
                <a:srgbClr val="002060"/>
              </a:solidFill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Прочитайте отрывок из статьи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«Не забудь полить бабушку» (автор А.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Нецветаева).</a:t>
            </a:r>
          </a:p>
          <a:p>
            <a:pPr marL="0" indent="0">
              <a:buNone/>
            </a:pP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«Петербургский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генетик Евгений Попов вырастил гибрид дерева и человека. Ученый выделил из клеток своих умерших родственников молекулы ДНК и вживил их в зародыш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яблони…. Теперь он выходит в сад и разговаривает с яблоней, обращаясь к ней как к своей горячо любимой бабушке»</a:t>
            </a: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статьи можно обсудить и с позиции биоэтики, и с позиции значимости генной инженери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16386" name="Picture 2" descr="Биотехнология картинки, стоковые фото Биотехнология | Depositphot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318" y="4301282"/>
            <a:ext cx="3524608" cy="2349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18727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8721" y="505496"/>
            <a:ext cx="9601200" cy="75663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Вывод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26901" y="1629177"/>
            <a:ext cx="10296659" cy="2582214"/>
          </a:xfrm>
        </p:spPr>
        <p:txBody>
          <a:bodyPr/>
          <a:lstStyle/>
          <a:p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Компетентностно-ориентированны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задания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способствуют ф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ормированию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компетенций (информационной, коммуникативной, учебно-познавательной, ценностно-смысловой и др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выполнении которых используются исследовательский, творческий, продуктивный характер деятельности.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компетентностно-ориентированные задания по предметам» ошья 2010-2011 - 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631" y="3267074"/>
            <a:ext cx="4107332" cy="359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34851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8569" y="350949"/>
            <a:ext cx="9601200" cy="692239"/>
          </a:xfrm>
        </p:spPr>
        <p:txBody>
          <a:bodyPr/>
          <a:lstStyle/>
          <a:p>
            <a:pPr algn="ctr"/>
            <a:r>
              <a:rPr lang="ru-RU" dirty="0" smtClean="0"/>
              <a:t>Литература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98113" y="1229933"/>
            <a:ext cx="9601200" cy="3581400"/>
          </a:xfrm>
        </p:spPr>
        <p:txBody>
          <a:bodyPr/>
          <a:lstStyle/>
          <a:p>
            <a:r>
              <a:rPr lang="en-US" u="sng" dirty="0">
                <a:solidFill>
                  <a:schemeClr val="accent5">
                    <a:lumMod val="50000"/>
                  </a:schemeClr>
                </a:solidFill>
                <a:hlinkClick r:id="rId2"/>
              </a:rPr>
              <a:t>http://</a:t>
            </a:r>
            <a:r>
              <a:rPr lang="en-US" u="sng" dirty="0" smtClean="0">
                <a:solidFill>
                  <a:schemeClr val="accent5">
                    <a:lumMod val="50000"/>
                  </a:schemeClr>
                </a:solidFill>
                <a:hlinkClick r:id="rId2"/>
              </a:rPr>
              <a:t>www.knowbiology.ru/rastenia/paporotniki.html</a:t>
            </a:r>
            <a:endParaRPr lang="ru-RU" u="sng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u="sng" dirty="0">
                <a:solidFill>
                  <a:schemeClr val="accent5">
                    <a:lumMod val="50000"/>
                  </a:schemeClr>
                </a:solidFill>
                <a:hlinkClick r:id="rId3"/>
              </a:rPr>
              <a:t>https://</a:t>
            </a:r>
            <a:r>
              <a:rPr lang="en-US" u="sng" dirty="0" smtClean="0">
                <a:solidFill>
                  <a:schemeClr val="accent5">
                    <a:lumMod val="50000"/>
                  </a:schemeClr>
                </a:solidFill>
                <a:hlinkClick r:id="rId3"/>
              </a:rPr>
              <a:t>zen.yandex.ru/media/patolog/kak-turgenev-v-svoem-rasskaze-opisal-strashnoe-zabolevanie-mnenie-patologa-5ce0e4750a0d8b00b24d0d4b</a:t>
            </a:r>
            <a:endParaRPr lang="ru-RU" u="sng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u="sng" dirty="0" smtClean="0">
                <a:solidFill>
                  <a:schemeClr val="accent5">
                    <a:lumMod val="50000"/>
                  </a:schemeClr>
                </a:solidFill>
                <a:hlinkClick r:id="rId4"/>
              </a:rPr>
              <a:t>https</a:t>
            </a:r>
            <a:r>
              <a:rPr lang="ru-RU" u="sng" dirty="0">
                <a:solidFill>
                  <a:schemeClr val="accent5">
                    <a:lumMod val="50000"/>
                  </a:schemeClr>
                </a:solidFill>
                <a:hlinkClick r:id="rId4"/>
              </a:rPr>
              <a:t>://www.activestudy.info/mysh-pod-steklyannym-kolpakom</a:t>
            </a:r>
            <a:r>
              <a:rPr lang="ru-RU" u="sng" dirty="0" smtClean="0">
                <a:solidFill>
                  <a:schemeClr val="accent5">
                    <a:lumMod val="50000"/>
                  </a:schemeClr>
                </a:solidFill>
                <a:hlinkClick r:id="rId4"/>
              </a:rPr>
              <a:t>/</a:t>
            </a:r>
            <a:endParaRPr lang="ru-RU" u="sng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u="sng" dirty="0">
                <a:solidFill>
                  <a:schemeClr val="accent5">
                    <a:lumMod val="50000"/>
                  </a:schemeClr>
                </a:solidFill>
                <a:hlinkClick r:id="rId5"/>
              </a:rPr>
              <a:t>https://pandia.ru/2659</a:t>
            </a:r>
            <a:r>
              <a:rPr lang="en-US" u="sng" dirty="0" smtClean="0">
                <a:solidFill>
                  <a:schemeClr val="accent5">
                    <a:lumMod val="50000"/>
                  </a:schemeClr>
                </a:solidFill>
                <a:hlinkClick r:id="rId5"/>
              </a:rPr>
              <a:t>/</a:t>
            </a:r>
            <a:endParaRPr lang="ru-RU" u="sng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u="sng" dirty="0">
                <a:solidFill>
                  <a:schemeClr val="accent5">
                    <a:lumMod val="50000"/>
                  </a:schemeClr>
                </a:solidFill>
              </a:rPr>
              <a:t> </a:t>
            </a:r>
            <a:r>
              <a:rPr lang="en-US" u="sng" dirty="0">
                <a:solidFill>
                  <a:schemeClr val="accent5">
                    <a:lumMod val="50000"/>
                  </a:schemeClr>
                </a:solidFill>
              </a:rPr>
              <a:t>https://</a:t>
            </a:r>
            <a:r>
              <a:rPr lang="en-US" u="sng" dirty="0" smtClean="0">
                <a:solidFill>
                  <a:schemeClr val="accent5">
                    <a:lumMod val="50000"/>
                  </a:schemeClr>
                </a:solidFill>
              </a:rPr>
              <a:t>infourok.ru/sbornik-kompetentnostno-orientirovannyh-zadanij-po-uchebnomu-predmetu-biologiya-4192746.html</a:t>
            </a:r>
            <a:endParaRPr lang="ru-RU" u="sng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9409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466859"/>
            <a:ext cx="9961808" cy="1485900"/>
          </a:xfrm>
        </p:spPr>
        <p:txBody>
          <a:bodyPr>
            <a:noAutofit/>
          </a:bodyPr>
          <a:lstStyle/>
          <a:p>
            <a:pPr algn="r"/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слишком часто даем детям ответы,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надо выучить,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ставим перед ними проблемы, которые надо решить.</a:t>
            </a:r>
            <a:b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Р. Левин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81448" y="1952759"/>
            <a:ext cx="9961808" cy="3581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Компетентностно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ориентированное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 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включения учащихся в активную познавательную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(ситуациях), цель которых  формирование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учебных умений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навыков</a:t>
            </a: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которое требует использования знаний в условиях неопределенности, за пределами учебной ситуации, организует деятельность учащегося, а не требует воспроизведения им информации или отдельных действий (В. А.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Болотов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Школа или жизнь? Учим уроки за шестой класс | Вести образован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2755" y="4662152"/>
            <a:ext cx="3394655" cy="2030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4012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453980"/>
            <a:ext cx="9601200" cy="859665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Формирование компетенций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8795" y="1313645"/>
            <a:ext cx="10934164" cy="35814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Деятельностный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 КОЗ выражается в том, что при его выполнении «включаются» и развиваются различные универсальные учебные действия. Прежде всего, это универсальные учебные действия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вязанные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формированием следующих компетентностей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информационная компетентность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(умение работать с информацией - смысловое чтение, анализ, синтез, сравнение, обобщение и т.д.),</a:t>
            </a:r>
          </a:p>
          <a:p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исследовательская 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</a:t>
            </a:r>
            <a:r>
              <a:rPr lang="ru-RU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(научное объяснение явлений, распознавание и постановка научных вопросов, использование научных доказательств, выявление научной проблемы),</a:t>
            </a:r>
          </a:p>
          <a:p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коммуникативная 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(владение устной и письменной речью),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компетентность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разрешения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облем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0242" name="Picture 2" descr="мбоу сош 18 – Страница 4 – МБОУ СОШ №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391825"/>
            <a:ext cx="2765738" cy="2332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7733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260797"/>
            <a:ext cx="9601200" cy="60208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</a:rPr>
              <a:t>Признаки </a:t>
            </a:r>
            <a:r>
              <a:rPr lang="ru-RU" b="1" dirty="0" smtClean="0">
                <a:solidFill>
                  <a:srgbClr val="002060"/>
                </a:solidFill>
              </a:rPr>
              <a:t>КОЗ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1300766"/>
            <a:ext cx="9601200" cy="4566634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имитация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жизненной ситуации;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обучающий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характер, адаптация к возрастному уровню учащихся;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выход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рамки одной образовательной области;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заметно большего, по сравнению с обычными учебными задачами, набора данных, среди которых могут быть и лишнее;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необходимых данных отсутствует; предполагается, что учащиеся должны самостоятельно найти их в справочной литературе.</a:t>
            </a:r>
          </a:p>
        </p:txBody>
      </p:sp>
      <p:pic>
        <p:nvPicPr>
          <p:cNvPr id="11266" name="Picture 2" descr="План-конспект урока по английскому язык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434" y="4146996"/>
            <a:ext cx="3678740" cy="2615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17667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312312"/>
            <a:ext cx="9601200" cy="67936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Структура КОЗ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4704" y="1081825"/>
            <a:ext cx="10702344" cy="342578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Стимул (мотивационная часть)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мотивирует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учащегося на выполнение задания;</a:t>
            </a:r>
          </a:p>
          <a:p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моделирует </a:t>
            </a:r>
            <a:r>
              <a:rPr lang="ru-RU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практическую, жизненную ситуацию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необходимости может нести функцию источника информации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Задачная формулировка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которую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учащийся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должен выполнить для получения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результата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понимается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однозначно: ЧТО делать и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делать</a:t>
            </a:r>
          </a:p>
        </p:txBody>
      </p:sp>
      <p:pic>
        <p:nvPicPr>
          <p:cNvPr id="12290" name="Picture 2" descr="Школьный рисунок, текст, учитель, презентация, литература, школа, Урок,  арбель, мультфильм, анафора, Арбель png | PNGW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4392928"/>
            <a:ext cx="4262907" cy="2465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98854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10991" y="264017"/>
            <a:ext cx="10773178" cy="425646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1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Источник информации</a:t>
            </a:r>
          </a:p>
          <a:p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содержит информацию, необходимую для успешной деятельности учащегося по выполнению задания</a:t>
            </a:r>
          </a:p>
          <a:p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соответствует возрасту</a:t>
            </a:r>
          </a:p>
          <a:p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одном источнике (наборе источников) может строиться несколько заданий</a:t>
            </a:r>
            <a:r>
              <a:rPr lang="ru-RU" sz="4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r>
              <a:rPr lang="ru-RU" sz="9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1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Инструмент </a:t>
            </a:r>
            <a:r>
              <a:rPr lang="ru-RU" sz="1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проверки</a:t>
            </a:r>
          </a:p>
          <a:p>
            <a:pPr>
              <a:lnSpc>
                <a:spcPct val="120000"/>
              </a:lnSpc>
            </a:pP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модельный ответ - перечень вероятных верных и </a:t>
            </a: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частично  верных 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ответов для задания открытого типа с </a:t>
            </a: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заданной структурой ответа</a:t>
            </a:r>
            <a:endParaRPr lang="ru-RU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ключ - эталон результата выполнения учащимся </a:t>
            </a: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закрытого типа</a:t>
            </a:r>
            <a:endParaRPr lang="ru-RU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бланк наблюдения - способ детализации критериев </a:t>
            </a: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оценки  процесса 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учащегося по выполнению задания.</a:t>
            </a:r>
            <a:endParaRPr lang="ru-RU" sz="8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 descr="Приказ о новых формах работы в шестой школьный день подписал министр  образования - Горецкие Новост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3814" y="4520485"/>
            <a:ext cx="4331817" cy="2293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57001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5842" y="0"/>
            <a:ext cx="9601200" cy="782392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Уровни КОЗ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46597" y="782392"/>
            <a:ext cx="10927724" cy="5840569"/>
          </a:xfrm>
        </p:spPr>
        <p:txBody>
          <a:bodyPr>
            <a:normAutofit lnSpcReduction="10000"/>
          </a:bodyPr>
          <a:lstStyle/>
          <a:p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уровень (воспроизведения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воспроизведение 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биологических фактов. </a:t>
            </a:r>
            <a:endParaRPr lang="ru-RU" sz="2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Учащиеся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могут применять базовые знания в стандартных, четко сформулированных ситуациях. Они могут решать одношаговые текстовые задачи, стандартную систему обозначений, могут читать и интерпретировать данные,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представленные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таблицах, на графиках, картах, различных шкалах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уровень 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(уровень установления связей) </a:t>
            </a: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включает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установление связей и интеграцию материала из разных тем, необходимых для решения поставленной задачи. 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Учащиеся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могут применять свои знания в разнообразных, достаточно сложных ситуациях. Они могут решать многошаговые текстовые задачи, могут интерпретировать информацию, представленную в таблицах и на графиках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уровень (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рассуждения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- размышления, требующие обобщения и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интуиции.</a:t>
            </a:r>
          </a:p>
          <a:p>
            <a:pPr marL="0" indent="0"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Учащиеся необходимо самостоятельно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выделить в ситуации проблему, которая решается средствами биологии, и разработать соответствующую ей модель. Решить поставленную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задачу,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используя рассуждения и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обобщения,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интерпретировать решение с учетом особенностей рассмотренной в задании ситуации.</a:t>
            </a: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1452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8569" y="350949"/>
            <a:ext cx="9601200" cy="65360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Где можно использовать КОЗ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31479" y="1417983"/>
            <a:ext cx="7894469" cy="4936666"/>
          </a:xfrm>
        </p:spPr>
        <p:txBody>
          <a:bodyPr>
            <a:normAutofit fontScale="92500" lnSpcReduction="20000"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изучении нового материала без предварительного объяснения учителя на основе актуализации ранее полученных заданий и самостоятельного микроисследования учащихся;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изучении темы через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укрупненные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 единицы или концентрированное объяснение нового материала с последующим расширением границ содержания за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счет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дополнительных сведений, полученных самостоятельно из учебника и других источников или представленных учителем.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КОЗ можно применять не только на этапе углубления и обобщения знаний и способов деятельности, но и на этапе контроля, что обусловлено возможностью дифференцировать с их помощью уровень подготовки выпускников.</a:t>
            </a:r>
          </a:p>
          <a:p>
            <a:pPr marL="0" indent="0">
              <a:buNone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ru-RU" dirty="0"/>
          </a:p>
        </p:txBody>
      </p:sp>
      <p:pic>
        <p:nvPicPr>
          <p:cNvPr id="14338" name="Picture 2" descr="Картинки учебников (28 фото) ⭐ Юмор, картинки и забавные фото | Owl clip  art, School clipart, Owl classro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6468" y="2131153"/>
            <a:ext cx="2903741" cy="351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22541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96403"/>
            <a:ext cx="9601200" cy="64072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Примеры заданий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6445" y="975328"/>
            <a:ext cx="10901966" cy="429617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0070C0"/>
                </a:solidFill>
              </a:rPr>
              <a:t>6 класс. Тема «Отдел Папоротниковидные»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Герой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повести Николая Гоголя “Вечер накануне Ивана Купала” Петро - увидел цветение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папоротника:</a:t>
            </a:r>
          </a:p>
          <a:p>
            <a:pPr marL="0" indent="0">
              <a:buNone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“Глядь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краснеет маленькая цветочная почка и, как будто живая, движется. В самом деле, чудно! Движется, и становиться все больше и краснеет, как горячий уголь. Вспыхнула звездочка, что-то тихо затрещало, и цветок развернулся пред его очами, словно пламя, осветив и другие около себя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“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Теперь пора!” – подумал Петро и протянул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руку… Зажмурив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глаза,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дернул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за стебелек, и цветок остался в его руках”.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Проблема: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же так и не посчастливилось ботаникам найти чудесный цветок папоротника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Цветок папоротника — Калужская областная научная библиотека им. В.Г.  Белинског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123" y="4414070"/>
            <a:ext cx="4156610" cy="2289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6526195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773</TotalTime>
  <Words>1162</Words>
  <Application>Microsoft Office PowerPoint</Application>
  <PresentationFormat>Широкоэкранный</PresentationFormat>
  <Paragraphs>113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Calibri</vt:lpstr>
      <vt:lpstr>Comic Sans MS</vt:lpstr>
      <vt:lpstr>Franklin Gothic Book</vt:lpstr>
      <vt:lpstr>Times New Roman</vt:lpstr>
      <vt:lpstr>Crop</vt:lpstr>
      <vt:lpstr>Компетентностно-ориентированные задания по формированию исследовательских компетенций учащихся на уроках биологии </vt:lpstr>
      <vt:lpstr>Мы слишком часто даем детям ответы,  которые надо выучить,  а не ставим перед ними проблемы, которые надо решить. Р. Левин </vt:lpstr>
      <vt:lpstr>Формирование компетенций</vt:lpstr>
      <vt:lpstr> Признаки КОЗ</vt:lpstr>
      <vt:lpstr>Структура КОЗ</vt:lpstr>
      <vt:lpstr>Презентация PowerPoint</vt:lpstr>
      <vt:lpstr>Уровни КОЗ</vt:lpstr>
      <vt:lpstr>Где можно использовать КОЗ</vt:lpstr>
      <vt:lpstr>Примеры заданий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Вывод</vt:lpstr>
      <vt:lpstr>Литература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Компетентностно-ориентированные задания по формированию исследовательских компетенций учащихся</dc:title>
  <dc:creator>Алла Амарандо</dc:creator>
  <cp:lastModifiedBy>Алла Амарандо</cp:lastModifiedBy>
  <cp:revision>28</cp:revision>
  <dcterms:created xsi:type="dcterms:W3CDTF">2021-10-19T06:29:36Z</dcterms:created>
  <dcterms:modified xsi:type="dcterms:W3CDTF">2021-10-25T05:22:48Z</dcterms:modified>
</cp:coreProperties>
</file>